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2"/>
  </p:sldMasterIdLst>
  <p:notesMasterIdLst>
    <p:notesMasterId r:id="rId190"/>
  </p:notesMasterIdLst>
  <p:handoutMasterIdLst>
    <p:handoutMasterId r:id="rId191"/>
  </p:handoutMasterIdLst>
  <p:sldIdLst>
    <p:sldId id="256" r:id="rId3"/>
    <p:sldId id="491" r:id="rId4"/>
    <p:sldId id="281" r:id="rId5"/>
    <p:sldId id="348" r:id="rId6"/>
    <p:sldId id="285" r:id="rId7"/>
    <p:sldId id="349" r:id="rId8"/>
    <p:sldId id="350" r:id="rId9"/>
    <p:sldId id="347" r:id="rId10"/>
    <p:sldId id="351" r:id="rId11"/>
    <p:sldId id="356" r:id="rId12"/>
    <p:sldId id="357" r:id="rId13"/>
    <p:sldId id="361" r:id="rId14"/>
    <p:sldId id="284" r:id="rId15"/>
    <p:sldId id="298" r:id="rId16"/>
    <p:sldId id="364" r:id="rId17"/>
    <p:sldId id="365" r:id="rId18"/>
    <p:sldId id="299" r:id="rId19"/>
    <p:sldId id="366" r:id="rId20"/>
    <p:sldId id="367" r:id="rId21"/>
    <p:sldId id="369" r:id="rId22"/>
    <p:sldId id="368" r:id="rId23"/>
    <p:sldId id="370" r:id="rId24"/>
    <p:sldId id="371" r:id="rId25"/>
    <p:sldId id="372" r:id="rId26"/>
    <p:sldId id="373" r:id="rId27"/>
    <p:sldId id="374" r:id="rId28"/>
    <p:sldId id="375" r:id="rId29"/>
    <p:sldId id="376" r:id="rId30"/>
    <p:sldId id="377" r:id="rId31"/>
    <p:sldId id="378" r:id="rId32"/>
    <p:sldId id="379" r:id="rId33"/>
    <p:sldId id="286" r:id="rId34"/>
    <p:sldId id="300" r:id="rId35"/>
    <p:sldId id="380" r:id="rId36"/>
    <p:sldId id="301" r:id="rId37"/>
    <p:sldId id="304" r:id="rId38"/>
    <p:sldId id="302" r:id="rId39"/>
    <p:sldId id="303" r:id="rId40"/>
    <p:sldId id="381" r:id="rId41"/>
    <p:sldId id="383" r:id="rId42"/>
    <p:sldId id="385" r:id="rId43"/>
    <p:sldId id="386" r:id="rId44"/>
    <p:sldId id="387" r:id="rId45"/>
    <p:sldId id="307" r:id="rId46"/>
    <p:sldId id="382" r:id="rId47"/>
    <p:sldId id="388" r:id="rId48"/>
    <p:sldId id="306" r:id="rId49"/>
    <p:sldId id="392" r:id="rId50"/>
    <p:sldId id="391" r:id="rId51"/>
    <p:sldId id="390" r:id="rId52"/>
    <p:sldId id="394" r:id="rId53"/>
    <p:sldId id="396" r:id="rId54"/>
    <p:sldId id="395" r:id="rId55"/>
    <p:sldId id="398" r:id="rId56"/>
    <p:sldId id="397" r:id="rId57"/>
    <p:sldId id="399" r:id="rId58"/>
    <p:sldId id="400" r:id="rId59"/>
    <p:sldId id="401" r:id="rId60"/>
    <p:sldId id="309" r:id="rId61"/>
    <p:sldId id="411" r:id="rId62"/>
    <p:sldId id="412" r:id="rId63"/>
    <p:sldId id="413" r:id="rId64"/>
    <p:sldId id="415" r:id="rId65"/>
    <p:sldId id="416" r:id="rId66"/>
    <p:sldId id="417" r:id="rId67"/>
    <p:sldId id="419" r:id="rId68"/>
    <p:sldId id="418" r:id="rId69"/>
    <p:sldId id="420" r:id="rId70"/>
    <p:sldId id="421" r:id="rId71"/>
    <p:sldId id="402" r:id="rId72"/>
    <p:sldId id="422" r:id="rId73"/>
    <p:sldId id="423" r:id="rId74"/>
    <p:sldId id="424" r:id="rId75"/>
    <p:sldId id="403" r:id="rId76"/>
    <p:sldId id="425" r:id="rId77"/>
    <p:sldId id="404" r:id="rId78"/>
    <p:sldId id="405" r:id="rId79"/>
    <p:sldId id="427" r:id="rId80"/>
    <p:sldId id="428" r:id="rId81"/>
    <p:sldId id="406" r:id="rId82"/>
    <p:sldId id="426" r:id="rId83"/>
    <p:sldId id="407" r:id="rId84"/>
    <p:sldId id="429" r:id="rId85"/>
    <p:sldId id="430" r:id="rId86"/>
    <p:sldId id="409" r:id="rId87"/>
    <p:sldId id="432" r:id="rId88"/>
    <p:sldId id="431" r:id="rId89"/>
    <p:sldId id="433" r:id="rId90"/>
    <p:sldId id="287" r:id="rId91"/>
    <p:sldId id="288" r:id="rId92"/>
    <p:sldId id="310" r:id="rId93"/>
    <p:sldId id="314" r:id="rId94"/>
    <p:sldId id="331" r:id="rId95"/>
    <p:sldId id="434" r:id="rId96"/>
    <p:sldId id="311" r:id="rId97"/>
    <p:sldId id="312" r:id="rId98"/>
    <p:sldId id="313" r:id="rId99"/>
    <p:sldId id="463" r:id="rId100"/>
    <p:sldId id="464" r:id="rId101"/>
    <p:sldId id="465" r:id="rId102"/>
    <p:sldId id="466" r:id="rId103"/>
    <p:sldId id="443" r:id="rId104"/>
    <p:sldId id="444" r:id="rId105"/>
    <p:sldId id="446" r:id="rId106"/>
    <p:sldId id="445" r:id="rId107"/>
    <p:sldId id="447" r:id="rId108"/>
    <p:sldId id="448" r:id="rId109"/>
    <p:sldId id="449" r:id="rId110"/>
    <p:sldId id="450" r:id="rId111"/>
    <p:sldId id="451" r:id="rId112"/>
    <p:sldId id="452" r:id="rId113"/>
    <p:sldId id="453" r:id="rId114"/>
    <p:sldId id="456" r:id="rId115"/>
    <p:sldId id="454" r:id="rId116"/>
    <p:sldId id="457" r:id="rId117"/>
    <p:sldId id="459" r:id="rId118"/>
    <p:sldId id="458" r:id="rId119"/>
    <p:sldId id="460" r:id="rId120"/>
    <p:sldId id="315" r:id="rId121"/>
    <p:sldId id="316" r:id="rId122"/>
    <p:sldId id="435" r:id="rId123"/>
    <p:sldId id="317" r:id="rId124"/>
    <p:sldId id="436" r:id="rId125"/>
    <p:sldId id="438" r:id="rId126"/>
    <p:sldId id="439" r:id="rId127"/>
    <p:sldId id="440" r:id="rId128"/>
    <p:sldId id="441" r:id="rId129"/>
    <p:sldId id="319" r:id="rId130"/>
    <p:sldId id="437" r:id="rId131"/>
    <p:sldId id="442" r:id="rId132"/>
    <p:sldId id="320" r:id="rId133"/>
    <p:sldId id="461" r:id="rId134"/>
    <p:sldId id="462" r:id="rId135"/>
    <p:sldId id="321" r:id="rId136"/>
    <p:sldId id="467" r:id="rId137"/>
    <p:sldId id="468" r:id="rId138"/>
    <p:sldId id="469" r:id="rId139"/>
    <p:sldId id="470" r:id="rId140"/>
    <p:sldId id="471" r:id="rId141"/>
    <p:sldId id="473" r:id="rId142"/>
    <p:sldId id="474" r:id="rId143"/>
    <p:sldId id="472" r:id="rId144"/>
    <p:sldId id="475" r:id="rId145"/>
    <p:sldId id="476" r:id="rId146"/>
    <p:sldId id="477" r:id="rId147"/>
    <p:sldId id="478" r:id="rId148"/>
    <p:sldId id="479" r:id="rId149"/>
    <p:sldId id="480" r:id="rId150"/>
    <p:sldId id="481" r:id="rId151"/>
    <p:sldId id="482" r:id="rId152"/>
    <p:sldId id="483" r:id="rId153"/>
    <p:sldId id="484" r:id="rId154"/>
    <p:sldId id="291" r:id="rId155"/>
    <p:sldId id="485" r:id="rId156"/>
    <p:sldId id="486" r:id="rId157"/>
    <p:sldId id="488" r:id="rId158"/>
    <p:sldId id="487" r:id="rId159"/>
    <p:sldId id="489" r:id="rId160"/>
    <p:sldId id="490" r:id="rId161"/>
    <p:sldId id="292" r:id="rId162"/>
    <p:sldId id="293" r:id="rId163"/>
    <p:sldId id="294" r:id="rId164"/>
    <p:sldId id="334" r:id="rId165"/>
    <p:sldId id="335" r:id="rId166"/>
    <p:sldId id="336" r:id="rId167"/>
    <p:sldId id="337" r:id="rId168"/>
    <p:sldId id="338" r:id="rId169"/>
    <p:sldId id="339" r:id="rId170"/>
    <p:sldId id="340" r:id="rId171"/>
    <p:sldId id="341" r:id="rId172"/>
    <p:sldId id="342" r:id="rId173"/>
    <p:sldId id="343" r:id="rId174"/>
    <p:sldId id="344" r:id="rId175"/>
    <p:sldId id="345" r:id="rId176"/>
    <p:sldId id="346" r:id="rId177"/>
    <p:sldId id="352" r:id="rId178"/>
    <p:sldId id="353" r:id="rId179"/>
    <p:sldId id="358" r:id="rId180"/>
    <p:sldId id="359" r:id="rId181"/>
    <p:sldId id="360" r:id="rId182"/>
    <p:sldId id="362" r:id="rId183"/>
    <p:sldId id="384" r:id="rId184"/>
    <p:sldId id="389" r:id="rId185"/>
    <p:sldId id="393" r:id="rId186"/>
    <p:sldId id="332" r:id="rId187"/>
    <p:sldId id="333" r:id="rId188"/>
    <p:sldId id="325" r:id="rId18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Georgia" panose="02040502050405020303"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Georgia" panose="02040502050405020303"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Georgia" panose="02040502050405020303"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Georgia" panose="02040502050405020303"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Georgia" panose="02040502050405020303"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Georgia" panose="02040502050405020303"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Georgia" panose="02040502050405020303"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Georgia" panose="02040502050405020303"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Georgia" panose="02040502050405020303" pitchFamily="18"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666" y="-114"/>
      </p:cViewPr>
      <p:guideLst>
        <p:guide orient="horz" pos="2160"/>
        <p:guide pos="2880"/>
      </p:guideLst>
    </p:cSldViewPr>
  </p:slideViewPr>
  <p:notesTextViewPr>
    <p:cViewPr>
      <p:scale>
        <a:sx n="1" d="1"/>
        <a:sy n="1" d="1"/>
      </p:scale>
      <p:origin x="0" y="0"/>
    </p:cViewPr>
  </p:notesTextViewPr>
  <p:notesViewPr>
    <p:cSldViewPr>
      <p:cViewPr varScale="1">
        <p:scale>
          <a:sx n="68" d="100"/>
          <a:sy n="68" d="100"/>
        </p:scale>
        <p:origin x="-3336"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91"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93"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4"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5" Type="http://schemas.openxmlformats.org/officeDocument/2006/relationships/image" Target="../media/image116.wmf"/><Relationship Id="rId4" Type="http://schemas.openxmlformats.org/officeDocument/2006/relationships/image" Target="../media/image11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35.wmf"/><Relationship Id="rId7" Type="http://schemas.openxmlformats.org/officeDocument/2006/relationships/image" Target="../media/image139.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35.wmf"/><Relationship Id="rId7" Type="http://schemas.openxmlformats.org/officeDocument/2006/relationships/image" Target="../media/image139.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35.wmf"/><Relationship Id="rId7" Type="http://schemas.openxmlformats.org/officeDocument/2006/relationships/image" Target="../media/image139.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image" Target="../media/image151.wmf"/><Relationship Id="rId7" Type="http://schemas.openxmlformats.org/officeDocument/2006/relationships/image" Target="../media/image155.wmf"/><Relationship Id="rId12" Type="http://schemas.openxmlformats.org/officeDocument/2006/relationships/image" Target="../media/image160.wmf"/><Relationship Id="rId2" Type="http://schemas.openxmlformats.org/officeDocument/2006/relationships/image" Target="../media/image150.wmf"/><Relationship Id="rId1" Type="http://schemas.openxmlformats.org/officeDocument/2006/relationships/image" Target="../media/image149.wmf"/><Relationship Id="rId6" Type="http://schemas.openxmlformats.org/officeDocument/2006/relationships/image" Target="../media/image154.wmf"/><Relationship Id="rId11" Type="http://schemas.openxmlformats.org/officeDocument/2006/relationships/image" Target="../media/image159.wmf"/><Relationship Id="rId5" Type="http://schemas.openxmlformats.org/officeDocument/2006/relationships/image" Target="../media/image153.wmf"/><Relationship Id="rId10" Type="http://schemas.openxmlformats.org/officeDocument/2006/relationships/image" Target="../media/image158.wmf"/><Relationship Id="rId4" Type="http://schemas.openxmlformats.org/officeDocument/2006/relationships/image" Target="../media/image152.wmf"/><Relationship Id="rId9" Type="http://schemas.openxmlformats.org/officeDocument/2006/relationships/image" Target="../media/image15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5" Type="http://schemas.openxmlformats.org/officeDocument/2006/relationships/image" Target="../media/image208.wmf"/><Relationship Id="rId4" Type="http://schemas.openxmlformats.org/officeDocument/2006/relationships/image" Target="../media/image20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 Id="rId6" Type="http://schemas.openxmlformats.org/officeDocument/2006/relationships/image" Target="../media/image216.wmf"/><Relationship Id="rId5" Type="http://schemas.openxmlformats.org/officeDocument/2006/relationships/image" Target="../media/image215.wmf"/><Relationship Id="rId4" Type="http://schemas.openxmlformats.org/officeDocument/2006/relationships/image" Target="../media/image21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 Id="rId6" Type="http://schemas.openxmlformats.org/officeDocument/2006/relationships/image" Target="../media/image225.wmf"/><Relationship Id="rId5" Type="http://schemas.openxmlformats.org/officeDocument/2006/relationships/image" Target="../media/image224.wmf"/><Relationship Id="rId4" Type="http://schemas.openxmlformats.org/officeDocument/2006/relationships/image" Target="../media/image22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5" Type="http://schemas.openxmlformats.org/officeDocument/2006/relationships/image" Target="../media/image231.wmf"/><Relationship Id="rId4" Type="http://schemas.openxmlformats.org/officeDocument/2006/relationships/image" Target="../media/image23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242.wmf"/><Relationship Id="rId5" Type="http://schemas.openxmlformats.org/officeDocument/2006/relationships/image" Target="../media/image241.wmf"/><Relationship Id="rId4" Type="http://schemas.openxmlformats.org/officeDocument/2006/relationships/image" Target="../media/image240.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52.wmf"/><Relationship Id="rId1" Type="http://schemas.openxmlformats.org/officeDocument/2006/relationships/image" Target="../media/image25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6" Type="http://schemas.openxmlformats.org/officeDocument/2006/relationships/image" Target="../media/image258.wmf"/><Relationship Id="rId5" Type="http://schemas.openxmlformats.org/officeDocument/2006/relationships/image" Target="../media/image257.wmf"/><Relationship Id="rId4" Type="http://schemas.openxmlformats.org/officeDocument/2006/relationships/image" Target="../media/image256.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image" Target="../media/image262.wmf"/><Relationship Id="rId7" Type="http://schemas.openxmlformats.org/officeDocument/2006/relationships/image" Target="../media/image266.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 Id="rId5" Type="http://schemas.openxmlformats.org/officeDocument/2006/relationships/image" Target="../media/image275.wmf"/><Relationship Id="rId4" Type="http://schemas.openxmlformats.org/officeDocument/2006/relationships/image" Target="../media/image274.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 Id="rId5" Type="http://schemas.openxmlformats.org/officeDocument/2006/relationships/image" Target="../media/image280.wmf"/><Relationship Id="rId4" Type="http://schemas.openxmlformats.org/officeDocument/2006/relationships/image" Target="../media/image27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5" Type="http://schemas.openxmlformats.org/officeDocument/2006/relationships/image" Target="../media/image292.wmf"/><Relationship Id="rId4" Type="http://schemas.openxmlformats.org/officeDocument/2006/relationships/image" Target="../media/image29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 Id="rId6" Type="http://schemas.openxmlformats.org/officeDocument/2006/relationships/image" Target="../media/image299.wmf"/><Relationship Id="rId5" Type="http://schemas.openxmlformats.org/officeDocument/2006/relationships/image" Target="../media/image298.wmf"/><Relationship Id="rId4" Type="http://schemas.openxmlformats.org/officeDocument/2006/relationships/image" Target="../media/image29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5" Type="http://schemas.openxmlformats.org/officeDocument/2006/relationships/image" Target="../media/image305.wmf"/><Relationship Id="rId4" Type="http://schemas.openxmlformats.org/officeDocument/2006/relationships/image" Target="../media/image30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6" Type="http://schemas.openxmlformats.org/officeDocument/2006/relationships/image" Target="../media/image338.wmf"/><Relationship Id="rId5" Type="http://schemas.openxmlformats.org/officeDocument/2006/relationships/image" Target="../media/image337.wmf"/><Relationship Id="rId4" Type="http://schemas.openxmlformats.org/officeDocument/2006/relationships/image" Target="../media/image33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wmf"/><Relationship Id="rId1" Type="http://schemas.openxmlformats.org/officeDocument/2006/relationships/image" Target="../media/image341.wmf"/><Relationship Id="rId6" Type="http://schemas.openxmlformats.org/officeDocument/2006/relationships/image" Target="../media/image346.wmf"/><Relationship Id="rId5" Type="http://schemas.openxmlformats.org/officeDocument/2006/relationships/image" Target="../media/image345.wmf"/><Relationship Id="rId4" Type="http://schemas.openxmlformats.org/officeDocument/2006/relationships/image" Target="../media/image344.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55.wmf"/><Relationship Id="rId13" Type="http://schemas.openxmlformats.org/officeDocument/2006/relationships/image" Target="../media/image360.wmf"/><Relationship Id="rId3" Type="http://schemas.openxmlformats.org/officeDocument/2006/relationships/image" Target="../media/image350.wmf"/><Relationship Id="rId7" Type="http://schemas.openxmlformats.org/officeDocument/2006/relationships/image" Target="../media/image354.wmf"/><Relationship Id="rId12" Type="http://schemas.openxmlformats.org/officeDocument/2006/relationships/image" Target="../media/image359.wmf"/><Relationship Id="rId2" Type="http://schemas.openxmlformats.org/officeDocument/2006/relationships/image" Target="../media/image349.wmf"/><Relationship Id="rId1" Type="http://schemas.openxmlformats.org/officeDocument/2006/relationships/image" Target="../media/image348.wmf"/><Relationship Id="rId6" Type="http://schemas.openxmlformats.org/officeDocument/2006/relationships/image" Target="../media/image353.wmf"/><Relationship Id="rId11" Type="http://schemas.openxmlformats.org/officeDocument/2006/relationships/image" Target="../media/image358.wmf"/><Relationship Id="rId5" Type="http://schemas.openxmlformats.org/officeDocument/2006/relationships/image" Target="../media/image352.wmf"/><Relationship Id="rId15" Type="http://schemas.openxmlformats.org/officeDocument/2006/relationships/image" Target="../media/image362.wmf"/><Relationship Id="rId10" Type="http://schemas.openxmlformats.org/officeDocument/2006/relationships/image" Target="../media/image357.wmf"/><Relationship Id="rId4" Type="http://schemas.openxmlformats.org/officeDocument/2006/relationships/image" Target="../media/image351.wmf"/><Relationship Id="rId9" Type="http://schemas.openxmlformats.org/officeDocument/2006/relationships/image" Target="../media/image356.wmf"/><Relationship Id="rId14" Type="http://schemas.openxmlformats.org/officeDocument/2006/relationships/image" Target="../media/image36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70.wmf"/><Relationship Id="rId1" Type="http://schemas.openxmlformats.org/officeDocument/2006/relationships/image" Target="../media/image369.wmf"/><Relationship Id="rId4" Type="http://schemas.openxmlformats.org/officeDocument/2006/relationships/image" Target="../media/image37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75.wmf"/><Relationship Id="rId2" Type="http://schemas.openxmlformats.org/officeDocument/2006/relationships/image" Target="../media/image374.wmf"/><Relationship Id="rId1" Type="http://schemas.openxmlformats.org/officeDocument/2006/relationships/image" Target="../media/image373.wmf"/><Relationship Id="rId6" Type="http://schemas.openxmlformats.org/officeDocument/2006/relationships/image" Target="../media/image378.wmf"/><Relationship Id="rId5" Type="http://schemas.openxmlformats.org/officeDocument/2006/relationships/image" Target="../media/image377.wmf"/><Relationship Id="rId4" Type="http://schemas.openxmlformats.org/officeDocument/2006/relationships/image" Target="../media/image376.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388.wmf"/><Relationship Id="rId13" Type="http://schemas.openxmlformats.org/officeDocument/2006/relationships/image" Target="../media/image393.wmf"/><Relationship Id="rId3" Type="http://schemas.openxmlformats.org/officeDocument/2006/relationships/image" Target="../media/image383.wmf"/><Relationship Id="rId7" Type="http://schemas.openxmlformats.org/officeDocument/2006/relationships/image" Target="../media/image387.wmf"/><Relationship Id="rId12" Type="http://schemas.openxmlformats.org/officeDocument/2006/relationships/image" Target="../media/image392.wmf"/><Relationship Id="rId2" Type="http://schemas.openxmlformats.org/officeDocument/2006/relationships/image" Target="../media/image382.wmf"/><Relationship Id="rId16" Type="http://schemas.openxmlformats.org/officeDocument/2006/relationships/image" Target="../media/image396.wmf"/><Relationship Id="rId1" Type="http://schemas.openxmlformats.org/officeDocument/2006/relationships/image" Target="../media/image381.wmf"/><Relationship Id="rId6" Type="http://schemas.openxmlformats.org/officeDocument/2006/relationships/image" Target="../media/image386.wmf"/><Relationship Id="rId11" Type="http://schemas.openxmlformats.org/officeDocument/2006/relationships/image" Target="../media/image391.wmf"/><Relationship Id="rId5" Type="http://schemas.openxmlformats.org/officeDocument/2006/relationships/image" Target="../media/image385.wmf"/><Relationship Id="rId15" Type="http://schemas.openxmlformats.org/officeDocument/2006/relationships/image" Target="../media/image395.wmf"/><Relationship Id="rId10" Type="http://schemas.openxmlformats.org/officeDocument/2006/relationships/image" Target="../media/image390.wmf"/><Relationship Id="rId4" Type="http://schemas.openxmlformats.org/officeDocument/2006/relationships/image" Target="../media/image384.wmf"/><Relationship Id="rId9" Type="http://schemas.openxmlformats.org/officeDocument/2006/relationships/image" Target="../media/image389.wmf"/><Relationship Id="rId14" Type="http://schemas.openxmlformats.org/officeDocument/2006/relationships/image" Target="../media/image39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401.wmf"/><Relationship Id="rId2" Type="http://schemas.openxmlformats.org/officeDocument/2006/relationships/image" Target="../media/image400.wmf"/><Relationship Id="rId1" Type="http://schemas.openxmlformats.org/officeDocument/2006/relationships/image" Target="../media/image399.wmf"/><Relationship Id="rId5" Type="http://schemas.openxmlformats.org/officeDocument/2006/relationships/image" Target="../media/image403.wmf"/><Relationship Id="rId4" Type="http://schemas.openxmlformats.org/officeDocument/2006/relationships/image" Target="../media/image402.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38.wmf"/><Relationship Id="rId3" Type="http://schemas.openxmlformats.org/officeDocument/2006/relationships/image" Target="../media/image433.wmf"/><Relationship Id="rId7" Type="http://schemas.openxmlformats.org/officeDocument/2006/relationships/image" Target="../media/image437.wmf"/><Relationship Id="rId2" Type="http://schemas.openxmlformats.org/officeDocument/2006/relationships/image" Target="../media/image432.wmf"/><Relationship Id="rId1" Type="http://schemas.openxmlformats.org/officeDocument/2006/relationships/image" Target="../media/image431.wmf"/><Relationship Id="rId6" Type="http://schemas.openxmlformats.org/officeDocument/2006/relationships/image" Target="../media/image436.wmf"/><Relationship Id="rId5" Type="http://schemas.openxmlformats.org/officeDocument/2006/relationships/image" Target="../media/image435.wmf"/><Relationship Id="rId10" Type="http://schemas.openxmlformats.org/officeDocument/2006/relationships/image" Target="../media/image440.wmf"/><Relationship Id="rId4" Type="http://schemas.openxmlformats.org/officeDocument/2006/relationships/image" Target="../media/image434.wmf"/><Relationship Id="rId9" Type="http://schemas.openxmlformats.org/officeDocument/2006/relationships/image" Target="../media/image439.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48.wmf"/><Relationship Id="rId3" Type="http://schemas.openxmlformats.org/officeDocument/2006/relationships/image" Target="../media/image443.wmf"/><Relationship Id="rId7" Type="http://schemas.openxmlformats.org/officeDocument/2006/relationships/image" Target="../media/image447.wmf"/><Relationship Id="rId2" Type="http://schemas.openxmlformats.org/officeDocument/2006/relationships/image" Target="../media/image442.wmf"/><Relationship Id="rId1" Type="http://schemas.openxmlformats.org/officeDocument/2006/relationships/image" Target="../media/image441.wmf"/><Relationship Id="rId6" Type="http://schemas.openxmlformats.org/officeDocument/2006/relationships/image" Target="../media/image446.wmf"/><Relationship Id="rId5" Type="http://schemas.openxmlformats.org/officeDocument/2006/relationships/image" Target="../media/image445.wmf"/><Relationship Id="rId4" Type="http://schemas.openxmlformats.org/officeDocument/2006/relationships/image" Target="../media/image444.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451.wmf"/><Relationship Id="rId2" Type="http://schemas.openxmlformats.org/officeDocument/2006/relationships/image" Target="../media/image450.wmf"/><Relationship Id="rId1" Type="http://schemas.openxmlformats.org/officeDocument/2006/relationships/image" Target="../media/image449.wmf"/><Relationship Id="rId5" Type="http://schemas.openxmlformats.org/officeDocument/2006/relationships/image" Target="../media/image453.wmf"/><Relationship Id="rId4" Type="http://schemas.openxmlformats.org/officeDocument/2006/relationships/image" Target="../media/image45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62.wmf"/><Relationship Id="rId3" Type="http://schemas.openxmlformats.org/officeDocument/2006/relationships/image" Target="../media/image457.wmf"/><Relationship Id="rId7" Type="http://schemas.openxmlformats.org/officeDocument/2006/relationships/image" Target="../media/image461.wmf"/><Relationship Id="rId2" Type="http://schemas.openxmlformats.org/officeDocument/2006/relationships/image" Target="../media/image456.wmf"/><Relationship Id="rId1" Type="http://schemas.openxmlformats.org/officeDocument/2006/relationships/image" Target="../media/image455.wmf"/><Relationship Id="rId6" Type="http://schemas.openxmlformats.org/officeDocument/2006/relationships/image" Target="../media/image460.wmf"/><Relationship Id="rId5" Type="http://schemas.openxmlformats.org/officeDocument/2006/relationships/image" Target="../media/image459.wmf"/><Relationship Id="rId10" Type="http://schemas.openxmlformats.org/officeDocument/2006/relationships/image" Target="../media/image464.wmf"/><Relationship Id="rId4" Type="http://schemas.openxmlformats.org/officeDocument/2006/relationships/image" Target="../media/image458.wmf"/><Relationship Id="rId9" Type="http://schemas.openxmlformats.org/officeDocument/2006/relationships/image" Target="../media/image46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1.wmf"/><Relationship Id="rId1" Type="http://schemas.openxmlformats.org/officeDocument/2006/relationships/image" Target="../media/image480.wmf"/><Relationship Id="rId4" Type="http://schemas.openxmlformats.org/officeDocument/2006/relationships/image" Target="../media/image48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69119AF0-913F-4C8E-9E71-523069AAE20C}" type="datetimeFigureOut">
              <a:rPr lang="zh-CN" altLang="en-US"/>
              <a:pPr>
                <a:defRPr/>
              </a:pPr>
              <a:t>2018/9/10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454D9DD5-0432-45F1-A401-0A542DFC4A76}" type="slidenum">
              <a:rPr lang="zh-CN" altLang="en-US"/>
              <a:pPr>
                <a:defRPr/>
              </a:pPr>
              <a:t>‹#›</a:t>
            </a:fld>
            <a:endParaRPr lang="zh-CN" altLang="en-US"/>
          </a:p>
        </p:txBody>
      </p:sp>
    </p:spTree>
    <p:extLst>
      <p:ext uri="{BB962C8B-B14F-4D97-AF65-F5344CB8AC3E}">
        <p14:creationId xmlns:p14="http://schemas.microsoft.com/office/powerpoint/2010/main" xmlns="" val="3293282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9197A562-B91B-4160-84E0-D081624E0646}" type="datetimeFigureOut">
              <a:rPr lang="zh-CN" altLang="en-US"/>
              <a:pPr>
                <a:defRPr/>
              </a:pPr>
              <a:t>2018/9/10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E9A5CC27-B2A8-438A-B458-32171DBFD51D}" type="slidenum">
              <a:rPr lang="zh-CN" altLang="en-US"/>
              <a:pPr>
                <a:defRPr/>
              </a:pPr>
              <a:t>‹#›</a:t>
            </a:fld>
            <a:endParaRPr lang="zh-CN" altLang="en-US"/>
          </a:p>
        </p:txBody>
      </p:sp>
    </p:spTree>
    <p:extLst>
      <p:ext uri="{BB962C8B-B14F-4D97-AF65-F5344CB8AC3E}">
        <p14:creationId xmlns:p14="http://schemas.microsoft.com/office/powerpoint/2010/main" xmlns="" val="36495570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google.com.hk/url?sa=t&amp;rct=j&amp;q=&amp;esrc=s&amp;source=web&amp;cd=1&amp;cad=rja&amp;uact=8&amp;ved=0CB0QFjAA&amp;url=http://zh.wikipedia.org/zh/%E5%B8%95%E5%A1%9E%E7%93%A6%E5%B0%94%E5%AE%9A%E7%90%86&amp;ei=NgJfVJqaE-K1mgWgpIKAAg&amp;usg=AFQjCNF5GhmMcqS7gJRYF_qxTzSLtFBS5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CC1519-1D13-4B38-95C6-E0C3EE3C4170}" type="slidenum">
              <a:rPr lang="zh-CN" altLang="en-US"/>
              <a:pPr>
                <a:spcBef>
                  <a:spcPct val="0"/>
                </a:spcBef>
              </a:pPr>
              <a:t>1</a:t>
            </a:fld>
            <a:endParaRPr lang="zh-CN" altLang="en-US"/>
          </a:p>
        </p:txBody>
      </p:sp>
    </p:spTree>
    <p:extLst>
      <p:ext uri="{BB962C8B-B14F-4D97-AF65-F5344CB8AC3E}">
        <p14:creationId xmlns:p14="http://schemas.microsoft.com/office/powerpoint/2010/main" xmlns="" val="2493741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B3FB0ED-2E08-4C01-80AC-F2661D3AB9A9}" type="slidenum">
              <a:rPr lang="zh-CN" altLang="en-US"/>
              <a:pPr>
                <a:spcBef>
                  <a:spcPct val="0"/>
                </a:spcBef>
              </a:pPr>
              <a:t>17</a:t>
            </a:fld>
            <a:endParaRPr lang="zh-CN" altLang="en-US"/>
          </a:p>
        </p:txBody>
      </p:sp>
    </p:spTree>
    <p:extLst>
      <p:ext uri="{BB962C8B-B14F-4D97-AF65-F5344CB8AC3E}">
        <p14:creationId xmlns:p14="http://schemas.microsoft.com/office/powerpoint/2010/main" xmlns="" val="72572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20F80E7-9B5E-4CCE-8451-3F7C7C39B119}" type="slidenum">
              <a:rPr lang="zh-CN" altLang="en-US"/>
              <a:pPr>
                <a:spcBef>
                  <a:spcPct val="0"/>
                </a:spcBef>
              </a:pPr>
              <a:t>32</a:t>
            </a:fld>
            <a:endParaRPr lang="zh-CN" altLang="en-US"/>
          </a:p>
        </p:txBody>
      </p:sp>
    </p:spTree>
    <p:extLst>
      <p:ext uri="{BB962C8B-B14F-4D97-AF65-F5344CB8AC3E}">
        <p14:creationId xmlns:p14="http://schemas.microsoft.com/office/powerpoint/2010/main" xmlns="" val="3413468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0C9291C-359A-46E9-82EB-F985B11D5ECC}" type="slidenum">
              <a:rPr lang="zh-CN" altLang="en-US"/>
              <a:pPr>
                <a:spcBef>
                  <a:spcPct val="0"/>
                </a:spcBef>
              </a:pPr>
              <a:t>33</a:t>
            </a:fld>
            <a:endParaRPr lang="zh-CN" altLang="en-US"/>
          </a:p>
        </p:txBody>
      </p:sp>
    </p:spTree>
    <p:extLst>
      <p:ext uri="{BB962C8B-B14F-4D97-AF65-F5344CB8AC3E}">
        <p14:creationId xmlns:p14="http://schemas.microsoft.com/office/powerpoint/2010/main" xmlns="" val="3672019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0C9291C-359A-46E9-82EB-F985B11D5ECC}" type="slidenum">
              <a:rPr lang="zh-CN" altLang="en-US"/>
              <a:pPr>
                <a:spcBef>
                  <a:spcPct val="0"/>
                </a:spcBef>
              </a:pPr>
              <a:t>34</a:t>
            </a:fld>
            <a:endParaRPr lang="zh-CN" altLang="en-US"/>
          </a:p>
        </p:txBody>
      </p:sp>
    </p:spTree>
    <p:extLst>
      <p:ext uri="{BB962C8B-B14F-4D97-AF65-F5344CB8AC3E}">
        <p14:creationId xmlns:p14="http://schemas.microsoft.com/office/powerpoint/2010/main" xmlns="" val="255037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9317CD-D5BA-4DBC-AB86-828019E75993}" type="slidenum">
              <a:rPr lang="zh-CN" altLang="en-US"/>
              <a:pPr>
                <a:spcBef>
                  <a:spcPct val="0"/>
                </a:spcBef>
              </a:pPr>
              <a:t>35</a:t>
            </a:fld>
            <a:endParaRPr lang="zh-CN" altLang="en-US"/>
          </a:p>
        </p:txBody>
      </p:sp>
    </p:spTree>
    <p:extLst>
      <p:ext uri="{BB962C8B-B14F-4D97-AF65-F5344CB8AC3E}">
        <p14:creationId xmlns:p14="http://schemas.microsoft.com/office/powerpoint/2010/main" xmlns="" val="151463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A2C869E-EADB-4192-B76B-493CCB95D395}" type="slidenum">
              <a:rPr lang="zh-CN" altLang="en-US"/>
              <a:pPr>
                <a:spcBef>
                  <a:spcPct val="0"/>
                </a:spcBef>
              </a:pPr>
              <a:t>36</a:t>
            </a:fld>
            <a:endParaRPr lang="zh-CN" altLang="en-US"/>
          </a:p>
        </p:txBody>
      </p:sp>
    </p:spTree>
    <p:extLst>
      <p:ext uri="{BB962C8B-B14F-4D97-AF65-F5344CB8AC3E}">
        <p14:creationId xmlns:p14="http://schemas.microsoft.com/office/powerpoint/2010/main" xmlns="" val="3377611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EE96F90-D1EF-4095-B8D7-56CC2409A6D3}" type="slidenum">
              <a:rPr lang="zh-CN" altLang="en-US"/>
              <a:pPr>
                <a:spcBef>
                  <a:spcPct val="0"/>
                </a:spcBef>
              </a:pPr>
              <a:t>37</a:t>
            </a:fld>
            <a:endParaRPr lang="zh-CN" altLang="en-US"/>
          </a:p>
        </p:txBody>
      </p:sp>
    </p:spTree>
    <p:extLst>
      <p:ext uri="{BB962C8B-B14F-4D97-AF65-F5344CB8AC3E}">
        <p14:creationId xmlns:p14="http://schemas.microsoft.com/office/powerpoint/2010/main" xmlns="" val="404511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1AF6C5-6FE5-4F78-904B-F1FF57DE585E}" type="slidenum">
              <a:rPr lang="zh-CN" altLang="en-US"/>
              <a:pPr>
                <a:spcBef>
                  <a:spcPct val="0"/>
                </a:spcBef>
              </a:pPr>
              <a:t>38</a:t>
            </a:fld>
            <a:endParaRPr lang="zh-CN" altLang="en-US"/>
          </a:p>
        </p:txBody>
      </p:sp>
    </p:spTree>
    <p:extLst>
      <p:ext uri="{BB962C8B-B14F-4D97-AF65-F5344CB8AC3E}">
        <p14:creationId xmlns:p14="http://schemas.microsoft.com/office/powerpoint/2010/main" xmlns="" val="2767063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11AF6C5-6FE5-4F78-904B-F1FF57DE585E}" type="slidenum">
              <a:rPr lang="zh-CN" altLang="en-US"/>
              <a:pPr>
                <a:spcBef>
                  <a:spcPct val="0"/>
                </a:spcBef>
              </a:pPr>
              <a:t>39</a:t>
            </a:fld>
            <a:endParaRPr lang="zh-CN" altLang="en-US"/>
          </a:p>
        </p:txBody>
      </p:sp>
    </p:spTree>
    <p:extLst>
      <p:ext uri="{BB962C8B-B14F-4D97-AF65-F5344CB8AC3E}">
        <p14:creationId xmlns:p14="http://schemas.microsoft.com/office/powerpoint/2010/main" xmlns="" val="1521113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A269A2-0FF8-404F-82B5-DB692EC73DCF}" type="slidenum">
              <a:rPr lang="zh-CN" altLang="en-US"/>
              <a:pPr>
                <a:spcBef>
                  <a:spcPct val="0"/>
                </a:spcBef>
              </a:pPr>
              <a:t>44</a:t>
            </a:fld>
            <a:endParaRPr lang="zh-CN" altLang="en-US"/>
          </a:p>
        </p:txBody>
      </p:sp>
    </p:spTree>
    <p:extLst>
      <p:ext uri="{BB962C8B-B14F-4D97-AF65-F5344CB8AC3E}">
        <p14:creationId xmlns:p14="http://schemas.microsoft.com/office/powerpoint/2010/main" xmlns="" val="2844277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27AE261-9390-4A7C-A4EC-9C8187A6FD39}" type="slidenum">
              <a:rPr lang="zh-CN" altLang="en-US"/>
              <a:pPr>
                <a:spcBef>
                  <a:spcPct val="0"/>
                </a:spcBef>
              </a:pPr>
              <a:t>3</a:t>
            </a:fld>
            <a:endParaRPr lang="zh-CN" altLang="en-US"/>
          </a:p>
        </p:txBody>
      </p:sp>
    </p:spTree>
    <p:extLst>
      <p:ext uri="{BB962C8B-B14F-4D97-AF65-F5344CB8AC3E}">
        <p14:creationId xmlns:p14="http://schemas.microsoft.com/office/powerpoint/2010/main" xmlns="" val="249908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A269A2-0FF8-404F-82B5-DB692EC73DCF}" type="slidenum">
              <a:rPr lang="zh-CN" altLang="en-US"/>
              <a:pPr>
                <a:spcBef>
                  <a:spcPct val="0"/>
                </a:spcBef>
              </a:pPr>
              <a:t>45</a:t>
            </a:fld>
            <a:endParaRPr lang="zh-CN" altLang="en-US"/>
          </a:p>
        </p:txBody>
      </p:sp>
    </p:spTree>
    <p:extLst>
      <p:ext uri="{BB962C8B-B14F-4D97-AF65-F5344CB8AC3E}">
        <p14:creationId xmlns:p14="http://schemas.microsoft.com/office/powerpoint/2010/main" xmlns="" val="3032884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A269A2-0FF8-404F-82B5-DB692EC73DCF}" type="slidenum">
              <a:rPr lang="zh-CN" altLang="en-US"/>
              <a:pPr>
                <a:spcBef>
                  <a:spcPct val="0"/>
                </a:spcBef>
              </a:pPr>
              <a:t>46</a:t>
            </a:fld>
            <a:endParaRPr lang="zh-CN" altLang="en-US"/>
          </a:p>
        </p:txBody>
      </p:sp>
    </p:spTree>
    <p:extLst>
      <p:ext uri="{BB962C8B-B14F-4D97-AF65-F5344CB8AC3E}">
        <p14:creationId xmlns:p14="http://schemas.microsoft.com/office/powerpoint/2010/main" xmlns="" val="2822460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8C3422E-7671-4A86-82B1-ADDCBFC2EB20}" type="slidenum">
              <a:rPr lang="zh-CN" altLang="en-US"/>
              <a:pPr>
                <a:spcBef>
                  <a:spcPct val="0"/>
                </a:spcBef>
              </a:pPr>
              <a:t>47</a:t>
            </a:fld>
            <a:endParaRPr lang="zh-CN" altLang="en-US"/>
          </a:p>
        </p:txBody>
      </p:sp>
    </p:spTree>
    <p:extLst>
      <p:ext uri="{BB962C8B-B14F-4D97-AF65-F5344CB8AC3E}">
        <p14:creationId xmlns:p14="http://schemas.microsoft.com/office/powerpoint/2010/main" xmlns="" val="1946386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0D3932-3987-49D7-A472-F9C58D999EF3}" type="slidenum">
              <a:rPr lang="zh-CN" altLang="en-US"/>
              <a:pPr>
                <a:spcBef>
                  <a:spcPct val="0"/>
                </a:spcBef>
              </a:pPr>
              <a:t>51</a:t>
            </a:fld>
            <a:endParaRPr lang="zh-CN" altLang="en-US"/>
          </a:p>
        </p:txBody>
      </p:sp>
    </p:spTree>
    <p:extLst>
      <p:ext uri="{BB962C8B-B14F-4D97-AF65-F5344CB8AC3E}">
        <p14:creationId xmlns:p14="http://schemas.microsoft.com/office/powerpoint/2010/main" xmlns="" val="634708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3C430B-0555-4296-8B94-EF6B8509983D}" type="slidenum">
              <a:rPr lang="zh-CN" altLang="en-US"/>
              <a:pPr>
                <a:spcBef>
                  <a:spcPct val="0"/>
                </a:spcBef>
              </a:pPr>
              <a:t>59</a:t>
            </a:fld>
            <a:endParaRPr lang="zh-CN" altLang="en-US"/>
          </a:p>
        </p:txBody>
      </p:sp>
    </p:spTree>
    <p:extLst>
      <p:ext uri="{BB962C8B-B14F-4D97-AF65-F5344CB8AC3E}">
        <p14:creationId xmlns:p14="http://schemas.microsoft.com/office/powerpoint/2010/main" xmlns="" val="2765087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26AED9-BACF-4A4B-9189-A3C54DFEA0A7}" type="slidenum">
              <a:rPr lang="zh-CN" altLang="en-US"/>
              <a:pPr>
                <a:spcBef>
                  <a:spcPct val="0"/>
                </a:spcBef>
              </a:pPr>
              <a:t>65</a:t>
            </a:fld>
            <a:endParaRPr lang="zh-CN" altLang="en-US"/>
          </a:p>
        </p:txBody>
      </p:sp>
    </p:spTree>
    <p:extLst>
      <p:ext uri="{BB962C8B-B14F-4D97-AF65-F5344CB8AC3E}">
        <p14:creationId xmlns:p14="http://schemas.microsoft.com/office/powerpoint/2010/main" xmlns="" val="230980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26AED9-BACF-4A4B-9189-A3C54DFEA0A7}" type="slidenum">
              <a:rPr lang="zh-CN" altLang="en-US"/>
              <a:pPr>
                <a:spcBef>
                  <a:spcPct val="0"/>
                </a:spcBef>
              </a:pPr>
              <a:t>66</a:t>
            </a:fld>
            <a:endParaRPr lang="zh-CN" altLang="en-US"/>
          </a:p>
        </p:txBody>
      </p:sp>
    </p:spTree>
    <p:extLst>
      <p:ext uri="{BB962C8B-B14F-4D97-AF65-F5344CB8AC3E}">
        <p14:creationId xmlns:p14="http://schemas.microsoft.com/office/powerpoint/2010/main" xmlns="" val="3018543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3867C23-5550-42F7-9958-D28A6094EF68}" type="slidenum">
              <a:rPr lang="zh-CN" altLang="en-US"/>
              <a:pPr>
                <a:spcBef>
                  <a:spcPct val="0"/>
                </a:spcBef>
              </a:pPr>
              <a:t>70</a:t>
            </a:fld>
            <a:endParaRPr lang="zh-CN" altLang="en-US"/>
          </a:p>
        </p:txBody>
      </p:sp>
    </p:spTree>
    <p:extLst>
      <p:ext uri="{BB962C8B-B14F-4D97-AF65-F5344CB8AC3E}">
        <p14:creationId xmlns:p14="http://schemas.microsoft.com/office/powerpoint/2010/main" xmlns="" val="328516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3867C23-5550-42F7-9958-D28A6094EF68}" type="slidenum">
              <a:rPr lang="zh-CN" altLang="en-US"/>
              <a:pPr>
                <a:spcBef>
                  <a:spcPct val="0"/>
                </a:spcBef>
              </a:pPr>
              <a:t>71</a:t>
            </a:fld>
            <a:endParaRPr lang="zh-CN" altLang="en-US"/>
          </a:p>
        </p:txBody>
      </p:sp>
    </p:spTree>
    <p:extLst>
      <p:ext uri="{BB962C8B-B14F-4D97-AF65-F5344CB8AC3E}">
        <p14:creationId xmlns:p14="http://schemas.microsoft.com/office/powerpoint/2010/main" xmlns="" val="3738875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3867C23-5550-42F7-9958-D28A6094EF68}" type="slidenum">
              <a:rPr lang="zh-CN" altLang="en-US"/>
              <a:pPr>
                <a:spcBef>
                  <a:spcPct val="0"/>
                </a:spcBef>
              </a:pPr>
              <a:t>72</a:t>
            </a:fld>
            <a:endParaRPr lang="zh-CN" altLang="en-US"/>
          </a:p>
        </p:txBody>
      </p:sp>
    </p:spTree>
    <p:extLst>
      <p:ext uri="{BB962C8B-B14F-4D97-AF65-F5344CB8AC3E}">
        <p14:creationId xmlns:p14="http://schemas.microsoft.com/office/powerpoint/2010/main" xmlns="" val="266393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EA6416C-02FE-46EE-9CF0-129D571A65A7}" type="slidenum">
              <a:rPr lang="zh-CN" altLang="en-US"/>
              <a:pPr>
                <a:spcBef>
                  <a:spcPct val="0"/>
                </a:spcBef>
              </a:pPr>
              <a:t>4</a:t>
            </a:fld>
            <a:endParaRPr lang="zh-CN" altLang="en-US"/>
          </a:p>
        </p:txBody>
      </p:sp>
    </p:spTree>
    <p:extLst>
      <p:ext uri="{BB962C8B-B14F-4D97-AF65-F5344CB8AC3E}">
        <p14:creationId xmlns:p14="http://schemas.microsoft.com/office/powerpoint/2010/main" xmlns="" val="1649785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4D901C-CC56-4EE7-A48B-604F079E9854}" type="slidenum">
              <a:rPr lang="zh-CN" altLang="en-US"/>
              <a:pPr>
                <a:spcBef>
                  <a:spcPct val="0"/>
                </a:spcBef>
              </a:pPr>
              <a:t>73</a:t>
            </a:fld>
            <a:endParaRPr lang="zh-CN" altLang="en-US"/>
          </a:p>
        </p:txBody>
      </p:sp>
    </p:spTree>
    <p:extLst>
      <p:ext uri="{BB962C8B-B14F-4D97-AF65-F5344CB8AC3E}">
        <p14:creationId xmlns:p14="http://schemas.microsoft.com/office/powerpoint/2010/main" xmlns="" val="305733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4D901C-CC56-4EE7-A48B-604F079E9854}" type="slidenum">
              <a:rPr lang="zh-CN" altLang="en-US"/>
              <a:pPr>
                <a:spcBef>
                  <a:spcPct val="0"/>
                </a:spcBef>
              </a:pPr>
              <a:t>74</a:t>
            </a:fld>
            <a:endParaRPr lang="zh-CN" altLang="en-US"/>
          </a:p>
        </p:txBody>
      </p:sp>
    </p:spTree>
    <p:extLst>
      <p:ext uri="{BB962C8B-B14F-4D97-AF65-F5344CB8AC3E}">
        <p14:creationId xmlns:p14="http://schemas.microsoft.com/office/powerpoint/2010/main" xmlns="" val="245764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D6DF392-61E5-4548-96C9-40EBD0C9A729}" type="slidenum">
              <a:rPr lang="zh-CN" altLang="en-US"/>
              <a:pPr>
                <a:spcBef>
                  <a:spcPct val="0"/>
                </a:spcBef>
              </a:pPr>
              <a:t>75</a:t>
            </a:fld>
            <a:endParaRPr lang="zh-CN" altLang="en-US"/>
          </a:p>
        </p:txBody>
      </p:sp>
    </p:spTree>
    <p:extLst>
      <p:ext uri="{BB962C8B-B14F-4D97-AF65-F5344CB8AC3E}">
        <p14:creationId xmlns:p14="http://schemas.microsoft.com/office/powerpoint/2010/main" xmlns="" val="478976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D6DF392-61E5-4548-96C9-40EBD0C9A729}" type="slidenum">
              <a:rPr lang="zh-CN" altLang="en-US"/>
              <a:pPr>
                <a:spcBef>
                  <a:spcPct val="0"/>
                </a:spcBef>
              </a:pPr>
              <a:t>76</a:t>
            </a:fld>
            <a:endParaRPr lang="zh-CN" altLang="en-US"/>
          </a:p>
        </p:txBody>
      </p:sp>
    </p:spTree>
    <p:extLst>
      <p:ext uri="{BB962C8B-B14F-4D97-AF65-F5344CB8AC3E}">
        <p14:creationId xmlns:p14="http://schemas.microsoft.com/office/powerpoint/2010/main" xmlns="" val="4251684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B362E05-4944-4A52-B160-CEC90400EAD2}" type="slidenum">
              <a:rPr lang="zh-CN" altLang="en-US"/>
              <a:pPr>
                <a:spcBef>
                  <a:spcPct val="0"/>
                </a:spcBef>
              </a:pPr>
              <a:t>77</a:t>
            </a:fld>
            <a:endParaRPr lang="zh-CN" altLang="en-US"/>
          </a:p>
        </p:txBody>
      </p:sp>
    </p:spTree>
    <p:extLst>
      <p:ext uri="{BB962C8B-B14F-4D97-AF65-F5344CB8AC3E}">
        <p14:creationId xmlns:p14="http://schemas.microsoft.com/office/powerpoint/2010/main" xmlns="" val="171432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312796-53F8-413A-BD91-F9FAB2CCB001}" type="slidenum">
              <a:rPr lang="zh-CN" altLang="en-US"/>
              <a:pPr>
                <a:spcBef>
                  <a:spcPct val="0"/>
                </a:spcBef>
              </a:pPr>
              <a:t>80</a:t>
            </a:fld>
            <a:endParaRPr lang="zh-CN" altLang="en-US"/>
          </a:p>
        </p:txBody>
      </p:sp>
    </p:spTree>
    <p:extLst>
      <p:ext uri="{BB962C8B-B14F-4D97-AF65-F5344CB8AC3E}">
        <p14:creationId xmlns:p14="http://schemas.microsoft.com/office/powerpoint/2010/main" xmlns="" val="178915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312796-53F8-413A-BD91-F9FAB2CCB001}" type="slidenum">
              <a:rPr lang="zh-CN" altLang="en-US"/>
              <a:pPr>
                <a:spcBef>
                  <a:spcPct val="0"/>
                </a:spcBef>
              </a:pPr>
              <a:t>81</a:t>
            </a:fld>
            <a:endParaRPr lang="zh-CN" altLang="en-US"/>
          </a:p>
        </p:txBody>
      </p:sp>
    </p:spTree>
    <p:extLst>
      <p:ext uri="{BB962C8B-B14F-4D97-AF65-F5344CB8AC3E}">
        <p14:creationId xmlns:p14="http://schemas.microsoft.com/office/powerpoint/2010/main" xmlns="" val="1880878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577873-8601-448D-A2E2-33241690E74A}" type="slidenum">
              <a:rPr lang="zh-CN" altLang="en-US"/>
              <a:pPr>
                <a:spcBef>
                  <a:spcPct val="0"/>
                </a:spcBef>
              </a:pPr>
              <a:t>82</a:t>
            </a:fld>
            <a:endParaRPr lang="zh-CN" altLang="en-US"/>
          </a:p>
        </p:txBody>
      </p:sp>
    </p:spTree>
    <p:extLst>
      <p:ext uri="{BB962C8B-B14F-4D97-AF65-F5344CB8AC3E}">
        <p14:creationId xmlns:p14="http://schemas.microsoft.com/office/powerpoint/2010/main" xmlns="" val="1938141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577873-8601-448D-A2E2-33241690E74A}" type="slidenum">
              <a:rPr lang="zh-CN" altLang="en-US"/>
              <a:pPr>
                <a:spcBef>
                  <a:spcPct val="0"/>
                </a:spcBef>
              </a:pPr>
              <a:t>83</a:t>
            </a:fld>
            <a:endParaRPr lang="zh-CN" altLang="en-US"/>
          </a:p>
        </p:txBody>
      </p:sp>
    </p:spTree>
    <p:extLst>
      <p:ext uri="{BB962C8B-B14F-4D97-AF65-F5344CB8AC3E}">
        <p14:creationId xmlns:p14="http://schemas.microsoft.com/office/powerpoint/2010/main" xmlns="" val="3429240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15C549D-67AD-4657-9373-48EF3901DF78}" type="slidenum">
              <a:rPr lang="zh-CN" altLang="en-US"/>
              <a:pPr>
                <a:spcBef>
                  <a:spcPct val="0"/>
                </a:spcBef>
              </a:pPr>
              <a:t>84</a:t>
            </a:fld>
            <a:endParaRPr lang="zh-CN" altLang="en-US"/>
          </a:p>
        </p:txBody>
      </p:sp>
    </p:spTree>
    <p:extLst>
      <p:ext uri="{BB962C8B-B14F-4D97-AF65-F5344CB8AC3E}">
        <p14:creationId xmlns:p14="http://schemas.microsoft.com/office/powerpoint/2010/main" xmlns="" val="3414531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EA6416C-02FE-46EE-9CF0-129D571A65A7}" type="slidenum">
              <a:rPr lang="zh-CN" altLang="en-US"/>
              <a:pPr>
                <a:spcBef>
                  <a:spcPct val="0"/>
                </a:spcBef>
              </a:pPr>
              <a:t>5</a:t>
            </a:fld>
            <a:endParaRPr lang="zh-CN" altLang="en-US"/>
          </a:p>
        </p:txBody>
      </p:sp>
    </p:spTree>
    <p:extLst>
      <p:ext uri="{BB962C8B-B14F-4D97-AF65-F5344CB8AC3E}">
        <p14:creationId xmlns:p14="http://schemas.microsoft.com/office/powerpoint/2010/main" xmlns="" val="2165928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1104BC-42C7-4098-9807-7F00D351BC35}" type="slidenum">
              <a:rPr lang="zh-CN" altLang="en-US"/>
              <a:pPr>
                <a:spcBef>
                  <a:spcPct val="0"/>
                </a:spcBef>
              </a:pPr>
              <a:t>85</a:t>
            </a:fld>
            <a:endParaRPr lang="zh-CN" altLang="en-US"/>
          </a:p>
        </p:txBody>
      </p:sp>
    </p:spTree>
    <p:extLst>
      <p:ext uri="{BB962C8B-B14F-4D97-AF65-F5344CB8AC3E}">
        <p14:creationId xmlns:p14="http://schemas.microsoft.com/office/powerpoint/2010/main" xmlns="" val="2106613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1104BC-42C7-4098-9807-7F00D351BC35}" type="slidenum">
              <a:rPr lang="zh-CN" altLang="en-US"/>
              <a:pPr>
                <a:spcBef>
                  <a:spcPct val="0"/>
                </a:spcBef>
              </a:pPr>
              <a:t>86</a:t>
            </a:fld>
            <a:endParaRPr lang="zh-CN" altLang="en-US"/>
          </a:p>
        </p:txBody>
      </p:sp>
    </p:spTree>
    <p:extLst>
      <p:ext uri="{BB962C8B-B14F-4D97-AF65-F5344CB8AC3E}">
        <p14:creationId xmlns:p14="http://schemas.microsoft.com/office/powerpoint/2010/main" xmlns="" val="2990082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1104BC-42C7-4098-9807-7F00D351BC35}" type="slidenum">
              <a:rPr lang="zh-CN" altLang="en-US"/>
              <a:pPr>
                <a:spcBef>
                  <a:spcPct val="0"/>
                </a:spcBef>
              </a:pPr>
              <a:t>87</a:t>
            </a:fld>
            <a:endParaRPr lang="zh-CN" altLang="en-US"/>
          </a:p>
        </p:txBody>
      </p:sp>
    </p:spTree>
    <p:extLst>
      <p:ext uri="{BB962C8B-B14F-4D97-AF65-F5344CB8AC3E}">
        <p14:creationId xmlns:p14="http://schemas.microsoft.com/office/powerpoint/2010/main" xmlns="" val="3131043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D6EB3C0-7D38-48F0-AEC5-977F711ECC5C}" type="slidenum">
              <a:rPr lang="zh-CN" altLang="en-US"/>
              <a:pPr>
                <a:spcBef>
                  <a:spcPct val="0"/>
                </a:spcBef>
              </a:pPr>
              <a:t>88</a:t>
            </a:fld>
            <a:endParaRPr lang="zh-CN" altLang="en-US"/>
          </a:p>
        </p:txBody>
      </p:sp>
    </p:spTree>
    <p:extLst>
      <p:ext uri="{BB962C8B-B14F-4D97-AF65-F5344CB8AC3E}">
        <p14:creationId xmlns:p14="http://schemas.microsoft.com/office/powerpoint/2010/main" xmlns="" val="265197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9A991FC-374D-411B-9018-59B2E362EE22}" type="slidenum">
              <a:rPr lang="zh-CN" altLang="en-US"/>
              <a:pPr>
                <a:spcBef>
                  <a:spcPct val="0"/>
                </a:spcBef>
              </a:pPr>
              <a:t>89</a:t>
            </a:fld>
            <a:endParaRPr lang="zh-CN" altLang="en-US"/>
          </a:p>
        </p:txBody>
      </p:sp>
    </p:spTree>
    <p:extLst>
      <p:ext uri="{BB962C8B-B14F-4D97-AF65-F5344CB8AC3E}">
        <p14:creationId xmlns:p14="http://schemas.microsoft.com/office/powerpoint/2010/main" xmlns="" val="791881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8C5B9A2-14E0-4C27-8648-0B91BC99402B}" type="slidenum">
              <a:rPr lang="zh-CN" altLang="en-US"/>
              <a:pPr>
                <a:spcBef>
                  <a:spcPct val="0"/>
                </a:spcBef>
              </a:pPr>
              <a:t>90</a:t>
            </a:fld>
            <a:endParaRPr lang="zh-CN" altLang="en-US"/>
          </a:p>
        </p:txBody>
      </p:sp>
    </p:spTree>
    <p:extLst>
      <p:ext uri="{BB962C8B-B14F-4D97-AF65-F5344CB8AC3E}">
        <p14:creationId xmlns:p14="http://schemas.microsoft.com/office/powerpoint/2010/main" xmlns="" val="119542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63F078-F0E3-4BB8-A4D8-B749DDB716E7}" type="slidenum">
              <a:rPr lang="zh-CN" altLang="en-US"/>
              <a:pPr>
                <a:spcBef>
                  <a:spcPct val="0"/>
                </a:spcBef>
              </a:pPr>
              <a:t>91</a:t>
            </a:fld>
            <a:endParaRPr lang="zh-CN" altLang="en-US"/>
          </a:p>
        </p:txBody>
      </p:sp>
    </p:spTree>
    <p:extLst>
      <p:ext uri="{BB962C8B-B14F-4D97-AF65-F5344CB8AC3E}">
        <p14:creationId xmlns:p14="http://schemas.microsoft.com/office/powerpoint/2010/main" xmlns="" val="710146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0A7BD6D-F2EF-4512-8130-F6A015599A9F}" type="slidenum">
              <a:rPr lang="zh-CN" altLang="en-US"/>
              <a:pPr>
                <a:spcBef>
                  <a:spcPct val="0"/>
                </a:spcBef>
              </a:pPr>
              <a:t>92</a:t>
            </a:fld>
            <a:endParaRPr lang="zh-CN" altLang="en-US"/>
          </a:p>
        </p:txBody>
      </p:sp>
    </p:spTree>
    <p:extLst>
      <p:ext uri="{BB962C8B-B14F-4D97-AF65-F5344CB8AC3E}">
        <p14:creationId xmlns:p14="http://schemas.microsoft.com/office/powerpoint/2010/main" xmlns="" val="1916368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142476F-A73B-476D-9B4C-8C4569B79383}" type="slidenum">
              <a:rPr lang="zh-CN" altLang="en-US"/>
              <a:pPr>
                <a:spcBef>
                  <a:spcPct val="0"/>
                </a:spcBef>
              </a:pPr>
              <a:t>93</a:t>
            </a:fld>
            <a:endParaRPr lang="zh-CN" altLang="en-US"/>
          </a:p>
        </p:txBody>
      </p:sp>
    </p:spTree>
    <p:extLst>
      <p:ext uri="{BB962C8B-B14F-4D97-AF65-F5344CB8AC3E}">
        <p14:creationId xmlns:p14="http://schemas.microsoft.com/office/powerpoint/2010/main" xmlns="" val="2594245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217DFD1-5E46-4A6F-A38F-E105F8EAAABA}" type="slidenum">
              <a:rPr lang="zh-CN" altLang="en-US"/>
              <a:pPr>
                <a:spcBef>
                  <a:spcPct val="0"/>
                </a:spcBef>
              </a:pPr>
              <a:t>94</a:t>
            </a:fld>
            <a:endParaRPr lang="zh-CN" altLang="en-US"/>
          </a:p>
        </p:txBody>
      </p:sp>
    </p:spTree>
    <p:extLst>
      <p:ext uri="{BB962C8B-B14F-4D97-AF65-F5344CB8AC3E}">
        <p14:creationId xmlns:p14="http://schemas.microsoft.com/office/powerpoint/2010/main" xmlns="" val="13111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EA6416C-02FE-46EE-9CF0-129D571A65A7}" type="slidenum">
              <a:rPr lang="zh-CN" altLang="en-US"/>
              <a:pPr>
                <a:spcBef>
                  <a:spcPct val="0"/>
                </a:spcBef>
              </a:pPr>
              <a:t>8</a:t>
            </a:fld>
            <a:endParaRPr lang="zh-CN" altLang="en-US"/>
          </a:p>
        </p:txBody>
      </p:sp>
    </p:spTree>
    <p:extLst>
      <p:ext uri="{BB962C8B-B14F-4D97-AF65-F5344CB8AC3E}">
        <p14:creationId xmlns:p14="http://schemas.microsoft.com/office/powerpoint/2010/main" xmlns="" val="279974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217DFD1-5E46-4A6F-A38F-E105F8EAAABA}" type="slidenum">
              <a:rPr lang="zh-CN" altLang="en-US"/>
              <a:pPr>
                <a:spcBef>
                  <a:spcPct val="0"/>
                </a:spcBef>
              </a:pPr>
              <a:t>95</a:t>
            </a:fld>
            <a:endParaRPr lang="zh-CN" altLang="en-US"/>
          </a:p>
        </p:txBody>
      </p:sp>
    </p:spTree>
    <p:extLst>
      <p:ext uri="{BB962C8B-B14F-4D97-AF65-F5344CB8AC3E}">
        <p14:creationId xmlns:p14="http://schemas.microsoft.com/office/powerpoint/2010/main" xmlns="" val="211064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2564EC-9328-453E-9A34-84C147DEE0BD}" type="slidenum">
              <a:rPr lang="zh-CN" altLang="en-US"/>
              <a:pPr>
                <a:spcBef>
                  <a:spcPct val="0"/>
                </a:spcBef>
              </a:pPr>
              <a:t>96</a:t>
            </a:fld>
            <a:endParaRPr lang="zh-CN" altLang="en-US"/>
          </a:p>
        </p:txBody>
      </p:sp>
    </p:spTree>
    <p:extLst>
      <p:ext uri="{BB962C8B-B14F-4D97-AF65-F5344CB8AC3E}">
        <p14:creationId xmlns:p14="http://schemas.microsoft.com/office/powerpoint/2010/main" xmlns="" val="37727906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E437607-D2EF-4255-9664-B9E008E59C8D}" type="slidenum">
              <a:rPr lang="zh-CN" altLang="en-US"/>
              <a:pPr>
                <a:spcBef>
                  <a:spcPct val="0"/>
                </a:spcBef>
              </a:pPr>
              <a:t>97</a:t>
            </a:fld>
            <a:endParaRPr lang="zh-CN" altLang="en-US"/>
          </a:p>
        </p:txBody>
      </p:sp>
    </p:spTree>
    <p:extLst>
      <p:ext uri="{BB962C8B-B14F-4D97-AF65-F5344CB8AC3E}">
        <p14:creationId xmlns:p14="http://schemas.microsoft.com/office/powerpoint/2010/main" xmlns="" val="1285590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115</a:t>
            </a:fld>
            <a:endParaRPr lang="zh-CN" altLang="en-US"/>
          </a:p>
        </p:txBody>
      </p:sp>
    </p:spTree>
    <p:extLst>
      <p:ext uri="{BB962C8B-B14F-4D97-AF65-F5344CB8AC3E}">
        <p14:creationId xmlns:p14="http://schemas.microsoft.com/office/powerpoint/2010/main" xmlns="" val="3756154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116</a:t>
            </a:fld>
            <a:endParaRPr lang="zh-CN" altLang="en-US"/>
          </a:p>
        </p:txBody>
      </p:sp>
    </p:spTree>
    <p:extLst>
      <p:ext uri="{BB962C8B-B14F-4D97-AF65-F5344CB8AC3E}">
        <p14:creationId xmlns:p14="http://schemas.microsoft.com/office/powerpoint/2010/main" xmlns="" val="312693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7ABF4D-9559-43A9-AA1C-7F4EC4954047}" type="slidenum">
              <a:rPr lang="zh-CN" altLang="en-US"/>
              <a:pPr>
                <a:spcBef>
                  <a:spcPct val="0"/>
                </a:spcBef>
              </a:pPr>
              <a:t>119</a:t>
            </a:fld>
            <a:endParaRPr lang="zh-CN" altLang="en-US"/>
          </a:p>
        </p:txBody>
      </p:sp>
    </p:spTree>
    <p:extLst>
      <p:ext uri="{BB962C8B-B14F-4D97-AF65-F5344CB8AC3E}">
        <p14:creationId xmlns:p14="http://schemas.microsoft.com/office/powerpoint/2010/main" xmlns="" val="3792115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89256C8-C915-4EDA-872A-4B6A367D4F94}" type="slidenum">
              <a:rPr lang="zh-CN" altLang="en-US"/>
              <a:pPr>
                <a:spcBef>
                  <a:spcPct val="0"/>
                </a:spcBef>
              </a:pPr>
              <a:t>120</a:t>
            </a:fld>
            <a:endParaRPr lang="zh-CN" altLang="en-US"/>
          </a:p>
        </p:txBody>
      </p:sp>
    </p:spTree>
    <p:extLst>
      <p:ext uri="{BB962C8B-B14F-4D97-AF65-F5344CB8AC3E}">
        <p14:creationId xmlns:p14="http://schemas.microsoft.com/office/powerpoint/2010/main" xmlns="" val="469809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3D90CD-BEA4-47E6-BD6E-8B51E13DAB51}" type="slidenum">
              <a:rPr lang="zh-CN" altLang="en-US"/>
              <a:pPr>
                <a:spcBef>
                  <a:spcPct val="0"/>
                </a:spcBef>
              </a:pPr>
              <a:t>122</a:t>
            </a:fld>
            <a:endParaRPr lang="zh-CN" altLang="en-US"/>
          </a:p>
        </p:txBody>
      </p:sp>
    </p:spTree>
    <p:extLst>
      <p:ext uri="{BB962C8B-B14F-4D97-AF65-F5344CB8AC3E}">
        <p14:creationId xmlns:p14="http://schemas.microsoft.com/office/powerpoint/2010/main" xmlns="" val="981855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CC4161-067D-476B-A2DC-7FCB3A758BD5}" type="slidenum">
              <a:rPr lang="zh-CN" altLang="en-US"/>
              <a:pPr>
                <a:spcBef>
                  <a:spcPct val="0"/>
                </a:spcBef>
              </a:pPr>
              <a:t>123</a:t>
            </a:fld>
            <a:endParaRPr lang="zh-CN" altLang="en-US"/>
          </a:p>
        </p:txBody>
      </p:sp>
    </p:spTree>
    <p:extLst>
      <p:ext uri="{BB962C8B-B14F-4D97-AF65-F5344CB8AC3E}">
        <p14:creationId xmlns:p14="http://schemas.microsoft.com/office/powerpoint/2010/main" xmlns="" val="2231774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004E47E-43E7-47AB-8206-5F5D4A0DB5D4}" type="slidenum">
              <a:rPr lang="zh-CN" altLang="en-US"/>
              <a:pPr>
                <a:spcBef>
                  <a:spcPct val="0"/>
                </a:spcBef>
              </a:pPr>
              <a:t>128</a:t>
            </a:fld>
            <a:endParaRPr lang="zh-CN" altLang="en-US"/>
          </a:p>
        </p:txBody>
      </p:sp>
    </p:spTree>
    <p:extLst>
      <p:ext uri="{BB962C8B-B14F-4D97-AF65-F5344CB8AC3E}">
        <p14:creationId xmlns:p14="http://schemas.microsoft.com/office/powerpoint/2010/main" xmlns="" val="26165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FE11BC-50F4-454B-8918-C7D167A16A6C}" type="slidenum">
              <a:rPr lang="zh-CN" altLang="en-US"/>
              <a:pPr>
                <a:spcBef>
                  <a:spcPct val="0"/>
                </a:spcBef>
              </a:pPr>
              <a:t>12</a:t>
            </a:fld>
            <a:endParaRPr lang="zh-CN" altLang="en-US"/>
          </a:p>
        </p:txBody>
      </p:sp>
    </p:spTree>
    <p:extLst>
      <p:ext uri="{BB962C8B-B14F-4D97-AF65-F5344CB8AC3E}">
        <p14:creationId xmlns:p14="http://schemas.microsoft.com/office/powerpoint/2010/main" xmlns="" val="3209450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004E47E-43E7-47AB-8206-5F5D4A0DB5D4}" type="slidenum">
              <a:rPr lang="zh-CN" altLang="en-US"/>
              <a:pPr>
                <a:spcBef>
                  <a:spcPct val="0"/>
                </a:spcBef>
              </a:pPr>
              <a:t>129</a:t>
            </a:fld>
            <a:endParaRPr lang="zh-CN" altLang="en-US"/>
          </a:p>
        </p:txBody>
      </p:sp>
    </p:spTree>
    <p:extLst>
      <p:ext uri="{BB962C8B-B14F-4D97-AF65-F5344CB8AC3E}">
        <p14:creationId xmlns:p14="http://schemas.microsoft.com/office/powerpoint/2010/main" xmlns="" val="2898601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hlinkClick r:id="rId3"/>
              </a:rPr>
              <a:t>帕塞瓦尔</a:t>
            </a:r>
            <a:endParaRPr lang="zh-CN" altLang="en-US" smtClean="0"/>
          </a:p>
          <a:p>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75B2C73-E57C-47E6-A607-C5FBA7E3640E}" type="slidenum">
              <a:rPr lang="zh-CN" altLang="en-US"/>
              <a:pPr>
                <a:spcBef>
                  <a:spcPct val="0"/>
                </a:spcBef>
              </a:pPr>
              <a:t>131</a:t>
            </a:fld>
            <a:endParaRPr lang="zh-CN" altLang="en-US"/>
          </a:p>
        </p:txBody>
      </p:sp>
    </p:spTree>
    <p:extLst>
      <p:ext uri="{BB962C8B-B14F-4D97-AF65-F5344CB8AC3E}">
        <p14:creationId xmlns:p14="http://schemas.microsoft.com/office/powerpoint/2010/main" xmlns="" val="3511665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8BD19C-61B6-4333-8E87-CA5DCEA9B91B}" type="slidenum">
              <a:rPr lang="zh-CN" altLang="en-US"/>
              <a:pPr>
                <a:spcBef>
                  <a:spcPct val="0"/>
                </a:spcBef>
              </a:pPr>
              <a:t>134</a:t>
            </a:fld>
            <a:endParaRPr lang="zh-CN" altLang="en-US"/>
          </a:p>
        </p:txBody>
      </p:sp>
    </p:spTree>
    <p:extLst>
      <p:ext uri="{BB962C8B-B14F-4D97-AF65-F5344CB8AC3E}">
        <p14:creationId xmlns:p14="http://schemas.microsoft.com/office/powerpoint/2010/main" xmlns="" val="1484281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F718AC-CC9D-468C-A5F6-58D88D6EFE72}" type="slidenum">
              <a:rPr lang="zh-CN" altLang="en-US"/>
              <a:pPr>
                <a:spcBef>
                  <a:spcPct val="0"/>
                </a:spcBef>
              </a:pPr>
              <a:t>144</a:t>
            </a:fld>
            <a:endParaRPr lang="zh-CN" altLang="en-US"/>
          </a:p>
        </p:txBody>
      </p:sp>
    </p:spTree>
    <p:extLst>
      <p:ext uri="{BB962C8B-B14F-4D97-AF65-F5344CB8AC3E}">
        <p14:creationId xmlns:p14="http://schemas.microsoft.com/office/powerpoint/2010/main" xmlns="" val="29505516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F718AC-CC9D-468C-A5F6-58D88D6EFE72}" type="slidenum">
              <a:rPr lang="zh-CN" altLang="en-US"/>
              <a:pPr>
                <a:spcBef>
                  <a:spcPct val="0"/>
                </a:spcBef>
              </a:pPr>
              <a:t>153</a:t>
            </a:fld>
            <a:endParaRPr lang="zh-CN" altLang="en-US"/>
          </a:p>
        </p:txBody>
      </p:sp>
    </p:spTree>
    <p:extLst>
      <p:ext uri="{BB962C8B-B14F-4D97-AF65-F5344CB8AC3E}">
        <p14:creationId xmlns:p14="http://schemas.microsoft.com/office/powerpoint/2010/main" xmlns="" val="26308031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CCF18D1-B393-43E6-92FE-B9F736CD4CEC}" type="slidenum">
              <a:rPr lang="zh-CN" altLang="en-US"/>
              <a:pPr>
                <a:spcBef>
                  <a:spcPct val="0"/>
                </a:spcBef>
              </a:pPr>
              <a:t>160</a:t>
            </a:fld>
            <a:endParaRPr lang="zh-CN" altLang="en-US"/>
          </a:p>
        </p:txBody>
      </p:sp>
    </p:spTree>
    <p:extLst>
      <p:ext uri="{BB962C8B-B14F-4D97-AF65-F5344CB8AC3E}">
        <p14:creationId xmlns:p14="http://schemas.microsoft.com/office/powerpoint/2010/main" xmlns="" val="379125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3BC83B5-647B-445A-AF3B-D3B3233A6FE1}" type="slidenum">
              <a:rPr lang="zh-CN" altLang="en-US"/>
              <a:pPr>
                <a:spcBef>
                  <a:spcPct val="0"/>
                </a:spcBef>
              </a:pPr>
              <a:t>161</a:t>
            </a:fld>
            <a:endParaRPr lang="zh-CN" altLang="en-US"/>
          </a:p>
        </p:txBody>
      </p:sp>
    </p:spTree>
    <p:extLst>
      <p:ext uri="{BB962C8B-B14F-4D97-AF65-F5344CB8AC3E}">
        <p14:creationId xmlns:p14="http://schemas.microsoft.com/office/powerpoint/2010/main" xmlns="" val="2043474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C52F420-AAEC-4745-BB1C-934CBCCD585A}" type="slidenum">
              <a:rPr lang="zh-CN" altLang="en-US"/>
              <a:pPr>
                <a:spcBef>
                  <a:spcPct val="0"/>
                </a:spcBef>
              </a:pPr>
              <a:t>162</a:t>
            </a:fld>
            <a:endParaRPr lang="zh-CN" altLang="en-US"/>
          </a:p>
        </p:txBody>
      </p:sp>
    </p:spTree>
    <p:extLst>
      <p:ext uri="{BB962C8B-B14F-4D97-AF65-F5344CB8AC3E}">
        <p14:creationId xmlns:p14="http://schemas.microsoft.com/office/powerpoint/2010/main" xmlns="" val="1822967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3FBE470-B8C9-4CBB-99A2-ACD7C309D482}" type="slidenum">
              <a:rPr lang="zh-CN" altLang="en-US"/>
              <a:pPr>
                <a:spcBef>
                  <a:spcPct val="0"/>
                </a:spcBef>
              </a:pPr>
              <a:t>163</a:t>
            </a:fld>
            <a:endParaRPr lang="zh-CN" altLang="en-US"/>
          </a:p>
        </p:txBody>
      </p:sp>
    </p:spTree>
    <p:extLst>
      <p:ext uri="{BB962C8B-B14F-4D97-AF65-F5344CB8AC3E}">
        <p14:creationId xmlns:p14="http://schemas.microsoft.com/office/powerpoint/2010/main" xmlns="" val="1420093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xmlns="" Requires="a14">
          <p:sp>
            <p:nvSpPr>
              <p:cNvPr id="3" name="备注占位符 2"/>
              <p:cNvSpPr>
                <a:spLocks noGrp="1"/>
              </p:cNvSpPr>
              <p:nvPr>
                <p:ph type="body" idx="1"/>
              </p:nvPr>
            </p:nvSpPr>
            <p:spPr/>
            <p:txBody>
              <a:bodyPr/>
              <a:lstStyle/>
              <a:p>
                <a:r>
                  <a:rPr lang="zh-CN" altLang="en-US" dirty="0" smtClean="0"/>
                  <a:t>补充定义：</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endParaRPr lang="zh-CN" altLang="en-US" dirty="0"/>
              </a:p>
            </p:txBody>
          </p:sp>
        </mc:Choice>
        <mc:Fallback>
          <p:sp>
            <p:nvSpPr>
              <p:cNvPr id="3" name="备注占位符 2"/>
              <p:cNvSpPr>
                <a:spLocks noGrp="1"/>
              </p:cNvSpPr>
              <p:nvPr>
                <p:ph type="body" idx="1"/>
              </p:nvPr>
            </p:nvSpPr>
            <p:spPr/>
            <p:txBody>
              <a:bodyPr/>
              <a:lstStyle/>
              <a:p>
                <a:r>
                  <a:rPr lang="zh-CN" altLang="en-US" dirty="0" smtClean="0"/>
                  <a:t>补充定义：</a:t>
                </a:r>
                <a:r>
                  <a:rPr lang="en-US" altLang="zh-CN" b="0" i="0" smtClean="0">
                    <a:latin typeface="Cambria Math" panose="02040503050406030204" pitchFamily="18" charset="0"/>
                  </a:rPr>
                  <a:t>𝑓(𝑘)=0,𝑘≥𝑀</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164</a:t>
            </a:fld>
            <a:endParaRPr lang="zh-CN" altLang="en-US"/>
          </a:p>
        </p:txBody>
      </p:sp>
    </p:spTree>
    <p:extLst>
      <p:ext uri="{BB962C8B-B14F-4D97-AF65-F5344CB8AC3E}">
        <p14:creationId xmlns:p14="http://schemas.microsoft.com/office/powerpoint/2010/main" xmlns="" val="426032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FE11BC-50F4-454B-8918-C7D167A16A6C}" type="slidenum">
              <a:rPr lang="zh-CN" altLang="en-US"/>
              <a:pPr>
                <a:spcBef>
                  <a:spcPct val="0"/>
                </a:spcBef>
              </a:pPr>
              <a:t>13</a:t>
            </a:fld>
            <a:endParaRPr lang="zh-CN" altLang="en-US"/>
          </a:p>
        </p:txBody>
      </p:sp>
    </p:spTree>
    <p:extLst>
      <p:ext uri="{BB962C8B-B14F-4D97-AF65-F5344CB8AC3E}">
        <p14:creationId xmlns:p14="http://schemas.microsoft.com/office/powerpoint/2010/main" xmlns="" val="11718220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165</a:t>
            </a:fld>
            <a:endParaRPr lang="zh-CN" altLang="en-US"/>
          </a:p>
        </p:txBody>
      </p:sp>
    </p:spTree>
    <p:extLst>
      <p:ext uri="{BB962C8B-B14F-4D97-AF65-F5344CB8AC3E}">
        <p14:creationId xmlns:p14="http://schemas.microsoft.com/office/powerpoint/2010/main" xmlns="" val="10152590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166</a:t>
            </a:fld>
            <a:endParaRPr lang="zh-CN" altLang="en-US"/>
          </a:p>
        </p:txBody>
      </p:sp>
    </p:spTree>
    <p:extLst>
      <p:ext uri="{BB962C8B-B14F-4D97-AF65-F5344CB8AC3E}">
        <p14:creationId xmlns:p14="http://schemas.microsoft.com/office/powerpoint/2010/main" xmlns="" val="2460074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167</a:t>
            </a:fld>
            <a:endParaRPr lang="zh-CN" altLang="en-US"/>
          </a:p>
        </p:txBody>
      </p:sp>
    </p:spTree>
    <p:extLst>
      <p:ext uri="{BB962C8B-B14F-4D97-AF65-F5344CB8AC3E}">
        <p14:creationId xmlns:p14="http://schemas.microsoft.com/office/powerpoint/2010/main" xmlns="" val="1562191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168</a:t>
            </a:fld>
            <a:endParaRPr lang="zh-CN" altLang="en-US"/>
          </a:p>
        </p:txBody>
      </p:sp>
    </p:spTree>
    <p:extLst>
      <p:ext uri="{BB962C8B-B14F-4D97-AF65-F5344CB8AC3E}">
        <p14:creationId xmlns:p14="http://schemas.microsoft.com/office/powerpoint/2010/main" xmlns="" val="1326164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169</a:t>
            </a:fld>
            <a:endParaRPr lang="zh-CN" altLang="en-US"/>
          </a:p>
        </p:txBody>
      </p:sp>
    </p:spTree>
    <p:extLst>
      <p:ext uri="{BB962C8B-B14F-4D97-AF65-F5344CB8AC3E}">
        <p14:creationId xmlns:p14="http://schemas.microsoft.com/office/powerpoint/2010/main" xmlns="" val="1432512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170</a:t>
            </a:fld>
            <a:endParaRPr lang="zh-CN" altLang="en-US"/>
          </a:p>
        </p:txBody>
      </p:sp>
    </p:spTree>
    <p:extLst>
      <p:ext uri="{BB962C8B-B14F-4D97-AF65-F5344CB8AC3E}">
        <p14:creationId xmlns:p14="http://schemas.microsoft.com/office/powerpoint/2010/main" xmlns="" val="3490451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171</a:t>
            </a:fld>
            <a:endParaRPr lang="zh-CN" altLang="en-US"/>
          </a:p>
        </p:txBody>
      </p:sp>
    </p:spTree>
    <p:extLst>
      <p:ext uri="{BB962C8B-B14F-4D97-AF65-F5344CB8AC3E}">
        <p14:creationId xmlns:p14="http://schemas.microsoft.com/office/powerpoint/2010/main" xmlns="" val="17748323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172</a:t>
            </a:fld>
            <a:endParaRPr lang="zh-CN" altLang="en-US"/>
          </a:p>
        </p:txBody>
      </p:sp>
    </p:spTree>
    <p:extLst>
      <p:ext uri="{BB962C8B-B14F-4D97-AF65-F5344CB8AC3E}">
        <p14:creationId xmlns:p14="http://schemas.microsoft.com/office/powerpoint/2010/main" xmlns="" val="20954394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173</a:t>
            </a:fld>
            <a:endParaRPr lang="zh-CN" altLang="en-US"/>
          </a:p>
        </p:txBody>
      </p:sp>
    </p:spTree>
    <p:extLst>
      <p:ext uri="{BB962C8B-B14F-4D97-AF65-F5344CB8AC3E}">
        <p14:creationId xmlns:p14="http://schemas.microsoft.com/office/powerpoint/2010/main" xmlns="" val="42925149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174</a:t>
            </a:fld>
            <a:endParaRPr lang="zh-CN" altLang="en-US"/>
          </a:p>
        </p:txBody>
      </p:sp>
    </p:spTree>
    <p:extLst>
      <p:ext uri="{BB962C8B-B14F-4D97-AF65-F5344CB8AC3E}">
        <p14:creationId xmlns:p14="http://schemas.microsoft.com/office/powerpoint/2010/main" xmlns="" val="293732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6A50AA1-CA92-4FBD-AD98-86D978D78055}" type="slidenum">
              <a:rPr lang="zh-CN" altLang="en-US"/>
              <a:pPr>
                <a:spcBef>
                  <a:spcPct val="0"/>
                </a:spcBef>
              </a:pPr>
              <a:t>14</a:t>
            </a:fld>
            <a:endParaRPr lang="zh-CN" altLang="en-US"/>
          </a:p>
        </p:txBody>
      </p:sp>
    </p:spTree>
    <p:extLst>
      <p:ext uri="{BB962C8B-B14F-4D97-AF65-F5344CB8AC3E}">
        <p14:creationId xmlns:p14="http://schemas.microsoft.com/office/powerpoint/2010/main" xmlns="" val="3517220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A5CC27-B2A8-438A-B458-32171DBFD51D}" type="slidenum">
              <a:rPr lang="zh-CN" altLang="en-US" smtClean="0"/>
              <a:pPr>
                <a:defRPr/>
              </a:pPr>
              <a:t>175</a:t>
            </a:fld>
            <a:endParaRPr lang="zh-CN" altLang="en-US"/>
          </a:p>
        </p:txBody>
      </p:sp>
    </p:spTree>
    <p:extLst>
      <p:ext uri="{BB962C8B-B14F-4D97-AF65-F5344CB8AC3E}">
        <p14:creationId xmlns:p14="http://schemas.microsoft.com/office/powerpoint/2010/main" xmlns="" val="34538622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FE11BC-50F4-454B-8918-C7D167A16A6C}" type="slidenum">
              <a:rPr lang="zh-CN" altLang="en-US"/>
              <a:pPr>
                <a:spcBef>
                  <a:spcPct val="0"/>
                </a:spcBef>
              </a:pPr>
              <a:t>181</a:t>
            </a:fld>
            <a:endParaRPr lang="zh-CN" altLang="en-US"/>
          </a:p>
        </p:txBody>
      </p:sp>
    </p:spTree>
    <p:extLst>
      <p:ext uri="{BB962C8B-B14F-4D97-AF65-F5344CB8AC3E}">
        <p14:creationId xmlns:p14="http://schemas.microsoft.com/office/powerpoint/2010/main" xmlns="" val="2674214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E80C32A-E3E6-466C-B799-985B19A5CA27}" type="slidenum">
              <a:rPr lang="zh-CN" altLang="en-US"/>
              <a:pPr>
                <a:spcBef>
                  <a:spcPct val="0"/>
                </a:spcBef>
              </a:pPr>
              <a:t>185</a:t>
            </a:fld>
            <a:endParaRPr lang="zh-CN" altLang="en-US"/>
          </a:p>
        </p:txBody>
      </p:sp>
    </p:spTree>
    <p:extLst>
      <p:ext uri="{BB962C8B-B14F-4D97-AF65-F5344CB8AC3E}">
        <p14:creationId xmlns:p14="http://schemas.microsoft.com/office/powerpoint/2010/main" xmlns="" val="19147534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E458423-CC5D-4673-9227-7F831CE859AB}" type="slidenum">
              <a:rPr lang="zh-CN" altLang="en-US"/>
              <a:pPr>
                <a:spcBef>
                  <a:spcPct val="0"/>
                </a:spcBef>
              </a:pPr>
              <a:t>186</a:t>
            </a:fld>
            <a:endParaRPr lang="zh-CN" altLang="en-US"/>
          </a:p>
        </p:txBody>
      </p:sp>
    </p:spTree>
    <p:extLst>
      <p:ext uri="{BB962C8B-B14F-4D97-AF65-F5344CB8AC3E}">
        <p14:creationId xmlns:p14="http://schemas.microsoft.com/office/powerpoint/2010/main" xmlns="" val="28523108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F757E98-DA71-4129-BD52-41757D59E7B7}" type="slidenum">
              <a:rPr lang="zh-CN" altLang="en-US"/>
              <a:pPr>
                <a:spcBef>
                  <a:spcPct val="0"/>
                </a:spcBef>
              </a:pPr>
              <a:t>187</a:t>
            </a:fld>
            <a:endParaRPr lang="zh-CN" altLang="en-US"/>
          </a:p>
        </p:txBody>
      </p:sp>
    </p:spTree>
    <p:extLst>
      <p:ext uri="{BB962C8B-B14F-4D97-AF65-F5344CB8AC3E}">
        <p14:creationId xmlns:p14="http://schemas.microsoft.com/office/powerpoint/2010/main" xmlns="" val="12812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6A50AA1-CA92-4FBD-AD98-86D978D78055}" type="slidenum">
              <a:rPr lang="zh-CN" altLang="en-US"/>
              <a:pPr>
                <a:spcBef>
                  <a:spcPct val="0"/>
                </a:spcBef>
              </a:pPr>
              <a:t>15</a:t>
            </a:fld>
            <a:endParaRPr lang="zh-CN" altLang="en-US"/>
          </a:p>
        </p:txBody>
      </p:sp>
    </p:spTree>
    <p:extLst>
      <p:ext uri="{BB962C8B-B14F-4D97-AF65-F5344CB8AC3E}">
        <p14:creationId xmlns:p14="http://schemas.microsoft.com/office/powerpoint/2010/main" xmlns="" val="282483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矩形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矩形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矩形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矩形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11" name="圆角矩形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12" name="圆角矩形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矩形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矩形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矩形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矩形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标题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zh-CN" altLang="en-US" smtClean="0"/>
              <a:t>单击此处编辑母版标题样式</a:t>
            </a:r>
            <a:endParaRPr lang="en-US"/>
          </a:p>
        </p:txBody>
      </p:sp>
      <p:sp>
        <p:nvSpPr>
          <p:cNvPr id="9" name="副标题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17" name="日期占位符 27"/>
          <p:cNvSpPr>
            <a:spLocks noGrp="1"/>
          </p:cNvSpPr>
          <p:nvPr>
            <p:ph type="dt" sz="half" idx="10"/>
          </p:nvPr>
        </p:nvSpPr>
        <p:spPr>
          <a:xfrm>
            <a:off x="6705600" y="4206875"/>
            <a:ext cx="960438" cy="457200"/>
          </a:xfrm>
        </p:spPr>
        <p:txBody>
          <a:bodyPr/>
          <a:lstStyle>
            <a:lvl1pPr>
              <a:defRPr/>
            </a:lvl1pPr>
          </a:lstStyle>
          <a:p>
            <a:pPr>
              <a:defRPr/>
            </a:pPr>
            <a:fld id="{4D9ABD62-5552-4D54-8C76-D58ED1CFBB15}" type="datetime8">
              <a:rPr lang="zh-CN" altLang="en-US" smtClean="0"/>
              <a:pPr>
                <a:defRPr/>
              </a:pPr>
              <a:t>2018年9月10日1时32分</a:t>
            </a:fld>
            <a:endParaRPr lang="zh-CN" altLang="en-US"/>
          </a:p>
        </p:txBody>
      </p:sp>
      <p:sp>
        <p:nvSpPr>
          <p:cNvPr id="18" name="页脚占位符 16"/>
          <p:cNvSpPr>
            <a:spLocks noGrp="1"/>
          </p:cNvSpPr>
          <p:nvPr>
            <p:ph type="ftr" sz="quarter" idx="11"/>
          </p:nvPr>
        </p:nvSpPr>
        <p:spPr>
          <a:xfrm>
            <a:off x="5410200" y="4205288"/>
            <a:ext cx="1295400" cy="457200"/>
          </a:xfrm>
        </p:spPr>
        <p:txBody>
          <a:bodyPr/>
          <a:lstStyle>
            <a:lvl1pPr>
              <a:defRPr/>
            </a:lvl1pPr>
          </a:lstStyle>
          <a:p>
            <a:pPr>
              <a:defRPr/>
            </a:pPr>
            <a:endParaRPr lang="zh-CN" altLang="en-US"/>
          </a:p>
        </p:txBody>
      </p:sp>
      <p:sp>
        <p:nvSpPr>
          <p:cNvPr id="19" name="灯片编号占位符 28"/>
          <p:cNvSpPr>
            <a:spLocks noGrp="1"/>
          </p:cNvSpPr>
          <p:nvPr>
            <p:ph type="sldNum" sz="quarter" idx="12"/>
          </p:nvPr>
        </p:nvSpPr>
        <p:spPr>
          <a:xfrm>
            <a:off x="8320088" y="1588"/>
            <a:ext cx="747712" cy="365125"/>
          </a:xfrm>
        </p:spPr>
        <p:txBody>
          <a:bodyPr/>
          <a:lstStyle>
            <a:lvl1pPr>
              <a:defRPr smtClean="0">
                <a:solidFill>
                  <a:schemeClr val="bg1"/>
                </a:solidFill>
              </a:defRPr>
            </a:lvl1pPr>
          </a:lstStyle>
          <a:p>
            <a:pPr>
              <a:defRPr/>
            </a:pPr>
            <a:fld id="{65B3A5AB-2837-43B2-A0FA-D4EF6C38AB11}" type="slidenum">
              <a:rPr lang="zh-CN" altLang="en-US"/>
              <a:pPr>
                <a:defRPr/>
              </a:pPr>
              <a:t>‹#›</a:t>
            </a:fld>
            <a:endParaRPr lang="zh-CN" altLang="en-US"/>
          </a:p>
        </p:txBody>
      </p:sp>
    </p:spTree>
    <p:extLst>
      <p:ext uri="{BB962C8B-B14F-4D97-AF65-F5344CB8AC3E}">
        <p14:creationId xmlns:p14="http://schemas.microsoft.com/office/powerpoint/2010/main" xmlns="" val="91429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13"/>
          <p:cNvSpPr>
            <a:spLocks noGrp="1"/>
          </p:cNvSpPr>
          <p:nvPr>
            <p:ph type="dt" sz="half" idx="10"/>
          </p:nvPr>
        </p:nvSpPr>
        <p:spPr/>
        <p:txBody>
          <a:bodyPr/>
          <a:lstStyle>
            <a:lvl1pPr>
              <a:defRPr/>
            </a:lvl1pPr>
          </a:lstStyle>
          <a:p>
            <a:pPr>
              <a:defRPr/>
            </a:pPr>
            <a:fld id="{CBEC63CB-3911-4D7F-AACA-59210180FE84}" type="datetime8">
              <a:rPr lang="zh-CN" altLang="en-US" smtClean="0"/>
              <a:pPr>
                <a:defRPr/>
              </a:pPr>
              <a:t>2018年9月10日1时32分</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63C13F4D-56A2-41BA-BD7C-B21528B06E56}" type="slidenum">
              <a:rPr lang="zh-CN" altLang="en-US"/>
              <a:pPr>
                <a:defRPr/>
              </a:pPr>
              <a:t>‹#›</a:t>
            </a:fld>
            <a:endParaRPr lang="zh-CN" altLang="en-US"/>
          </a:p>
        </p:txBody>
      </p:sp>
    </p:spTree>
    <p:extLst>
      <p:ext uri="{BB962C8B-B14F-4D97-AF65-F5344CB8AC3E}">
        <p14:creationId xmlns:p14="http://schemas.microsoft.com/office/powerpoint/2010/main" xmlns="" val="1385792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143000"/>
            <a:ext cx="1905000" cy="5486400"/>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143000"/>
            <a:ext cx="62484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13"/>
          <p:cNvSpPr>
            <a:spLocks noGrp="1"/>
          </p:cNvSpPr>
          <p:nvPr>
            <p:ph type="dt" sz="half" idx="10"/>
          </p:nvPr>
        </p:nvSpPr>
        <p:spPr/>
        <p:txBody>
          <a:bodyPr/>
          <a:lstStyle>
            <a:lvl1pPr>
              <a:defRPr/>
            </a:lvl1pPr>
          </a:lstStyle>
          <a:p>
            <a:pPr>
              <a:defRPr/>
            </a:pPr>
            <a:fld id="{7759CC7D-B8D2-4A05-AA73-E7380E7EA405}" type="datetime8">
              <a:rPr lang="zh-CN" altLang="en-US" smtClean="0"/>
              <a:pPr>
                <a:defRPr/>
              </a:pPr>
              <a:t>2018年9月10日1时32分</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35957408-FDA4-4716-9E78-1B15D852C78D}" type="slidenum">
              <a:rPr lang="zh-CN" altLang="en-US"/>
              <a:pPr>
                <a:defRPr/>
              </a:pPr>
              <a:t>‹#›</a:t>
            </a:fld>
            <a:endParaRPr lang="zh-CN" altLang="en-US"/>
          </a:p>
        </p:txBody>
      </p:sp>
    </p:spTree>
    <p:extLst>
      <p:ext uri="{BB962C8B-B14F-4D97-AF65-F5344CB8AC3E}">
        <p14:creationId xmlns:p14="http://schemas.microsoft.com/office/powerpoint/2010/main" xmlns="" val="14853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864096"/>
          </a:xfrm>
        </p:spPr>
        <p:txBody>
          <a:bodyPr/>
          <a:lstStyle>
            <a:lvl1pPr>
              <a:defRPr b="1"/>
            </a:lvl1pPr>
          </a:lstStyle>
          <a:p>
            <a:r>
              <a:rPr lang="zh-CN" altLang="en-US" dirty="0" smtClean="0"/>
              <a:t>单击此处编辑母版标题样式</a:t>
            </a:r>
            <a:endParaRPr lang="en-US" dirty="0"/>
          </a:p>
        </p:txBody>
      </p:sp>
      <p:sp>
        <p:nvSpPr>
          <p:cNvPr id="3" name="内容占位符 2"/>
          <p:cNvSpPr>
            <a:spLocks noGrp="1"/>
          </p:cNvSpPr>
          <p:nvPr>
            <p:ph idx="1"/>
          </p:nvPr>
        </p:nvSpPr>
        <p:spPr>
          <a:xfrm>
            <a:off x="179512" y="1340768"/>
            <a:ext cx="8784976" cy="5256584"/>
          </a:xfrm>
        </p:spPr>
        <p:txBody>
          <a:bodyPr/>
          <a:lstStyle>
            <a:lvl1pPr>
              <a:defRPr b="1"/>
            </a:lvl1pPr>
            <a:lvl2pPr marL="657225" indent="-246063">
              <a:buSzPct val="38000"/>
              <a:buFont typeface="Wingdings" panose="05000000000000000000" pitchFamily="2" charset="2"/>
              <a:buChar char="n"/>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日期占位符 3"/>
          <p:cNvSpPr>
            <a:spLocks noGrp="1"/>
          </p:cNvSpPr>
          <p:nvPr>
            <p:ph type="dt" sz="half" idx="10"/>
          </p:nvPr>
        </p:nvSpPr>
        <p:spPr>
          <a:xfrm>
            <a:off x="5076057" y="1"/>
            <a:ext cx="3045594" cy="116632"/>
          </a:xfrm>
        </p:spPr>
        <p:txBody>
          <a:bodyPr/>
          <a:lstStyle>
            <a:lvl1pPr>
              <a:defRPr sz="1800">
                <a:solidFill>
                  <a:schemeClr val="bg1"/>
                </a:solidFill>
              </a:defRPr>
            </a:lvl1p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5"/>
          <p:cNvSpPr>
            <a:spLocks noGrp="1"/>
          </p:cNvSpPr>
          <p:nvPr>
            <p:ph type="sldNum" sz="quarter" idx="11"/>
          </p:nvPr>
        </p:nvSpPr>
        <p:spPr>
          <a:xfrm>
            <a:off x="7740352" y="1588"/>
            <a:ext cx="1195686" cy="366712"/>
          </a:xfrm>
        </p:spPr>
        <p:txBody>
          <a:bodyPr/>
          <a:lstStyle>
            <a:lvl1pPr>
              <a:defRPr smtClean="0"/>
            </a:lvl1pPr>
          </a:lstStyle>
          <a:p>
            <a:pPr>
              <a:defRPr/>
            </a:pPr>
            <a:fld id="{FB2615AA-5271-4F29-B887-B2A1B604CA63}" type="slidenum">
              <a:rPr lang="zh-CN" altLang="en-US"/>
              <a:pPr>
                <a:defRPr/>
              </a:pPr>
              <a:t>‹#›</a:t>
            </a:fld>
            <a:endParaRPr lang="zh-CN" altLang="en-US"/>
          </a:p>
        </p:txBody>
      </p:sp>
    </p:spTree>
    <p:extLst>
      <p:ext uri="{BB962C8B-B14F-4D97-AF65-F5344CB8AC3E}">
        <p14:creationId xmlns:p14="http://schemas.microsoft.com/office/powerpoint/2010/main" xmlns="" val="18555556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日期占位符 13"/>
          <p:cNvSpPr>
            <a:spLocks noGrp="1"/>
          </p:cNvSpPr>
          <p:nvPr>
            <p:ph type="dt" sz="half" idx="10"/>
          </p:nvPr>
        </p:nvSpPr>
        <p:spPr/>
        <p:txBody>
          <a:bodyPr/>
          <a:lstStyle>
            <a:lvl1pPr>
              <a:defRPr/>
            </a:lvl1pPr>
          </a:lstStyle>
          <a:p>
            <a:pPr>
              <a:defRPr/>
            </a:pPr>
            <a:fld id="{AE230C14-D3FE-4470-8B23-C9D023FBD7E0}" type="datetime8">
              <a:rPr lang="zh-CN" altLang="en-US" smtClean="0"/>
              <a:pPr>
                <a:defRPr/>
              </a:pPr>
              <a:t>2018年9月10日1时32分</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27072BD8-913B-4FBD-A868-5915A7DE1789}" type="slidenum">
              <a:rPr lang="zh-CN" altLang="en-US"/>
              <a:pPr>
                <a:defRPr/>
              </a:pPr>
              <a:t>‹#›</a:t>
            </a:fld>
            <a:endParaRPr lang="zh-CN" altLang="en-US"/>
          </a:p>
        </p:txBody>
      </p:sp>
    </p:spTree>
    <p:extLst>
      <p:ext uri="{BB962C8B-B14F-4D97-AF65-F5344CB8AC3E}">
        <p14:creationId xmlns:p14="http://schemas.microsoft.com/office/powerpoint/2010/main" xmlns="" val="284353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13"/>
          <p:cNvSpPr>
            <a:spLocks noGrp="1"/>
          </p:cNvSpPr>
          <p:nvPr>
            <p:ph type="dt" sz="half" idx="10"/>
          </p:nvPr>
        </p:nvSpPr>
        <p:spPr/>
        <p:txBody>
          <a:bodyPr/>
          <a:lstStyle>
            <a:lvl1pPr>
              <a:defRPr/>
            </a:lvl1pPr>
          </a:lstStyle>
          <a:p>
            <a:pPr>
              <a:defRPr/>
            </a:pPr>
            <a:fld id="{034A772C-2592-4C3F-816B-FB5D66B2C28E}" type="datetime8">
              <a:rPr lang="zh-CN" altLang="en-US" smtClean="0"/>
              <a:pPr>
                <a:defRPr/>
              </a:pPr>
              <a:t>2018年9月10日1时32分</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8D2870D7-F83D-4BB9-8FA5-C9883984C045}" type="slidenum">
              <a:rPr lang="zh-CN" altLang="en-US"/>
              <a:pPr>
                <a:defRPr/>
              </a:pPr>
              <a:t>‹#›</a:t>
            </a:fld>
            <a:endParaRPr lang="zh-CN" altLang="en-US"/>
          </a:p>
        </p:txBody>
      </p:sp>
    </p:spTree>
    <p:extLst>
      <p:ext uri="{BB962C8B-B14F-4D97-AF65-F5344CB8AC3E}">
        <p14:creationId xmlns:p14="http://schemas.microsoft.com/office/powerpoint/2010/main" xmlns="" val="10364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81000" y="1143000"/>
            <a:ext cx="8382000" cy="1069848"/>
          </a:xfrm>
        </p:spPr>
        <p:txBody>
          <a:bodyPr/>
          <a:lstStyle>
            <a:lvl1pPr>
              <a:defRPr sz="4000" b="0" i="0" cap="none" baseline="0"/>
            </a:lvl1pPr>
          </a:lstStyle>
          <a:p>
            <a:r>
              <a:rPr lang="zh-CN" altLang="en-US" smtClean="0"/>
              <a:t>单击此处编辑母版标题样式</a:t>
            </a:r>
            <a:endParaRPr lang="en-US"/>
          </a:p>
        </p:txBody>
      </p:sp>
      <p:sp>
        <p:nvSpPr>
          <p:cNvPr id="3" name="文本占位符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文本占位符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内容占位符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25"/>
          <p:cNvSpPr>
            <a:spLocks noGrp="1"/>
          </p:cNvSpPr>
          <p:nvPr>
            <p:ph type="dt" sz="half" idx="10"/>
          </p:nvPr>
        </p:nvSpPr>
        <p:spPr/>
        <p:txBody>
          <a:bodyPr rtlCol="0"/>
          <a:lstStyle>
            <a:lvl1pPr>
              <a:defRPr/>
            </a:lvl1pPr>
          </a:lstStyle>
          <a:p>
            <a:pPr>
              <a:defRPr/>
            </a:pPr>
            <a:fld id="{40E3EBE2-67AE-4E5F-B2CF-9A67C23190D2}" type="datetime8">
              <a:rPr lang="zh-CN" altLang="en-US" smtClean="0"/>
              <a:pPr>
                <a:defRPr/>
              </a:pPr>
              <a:t>2018年9月10日1时32分</a:t>
            </a:fld>
            <a:endParaRPr lang="zh-CN" altLang="en-US"/>
          </a:p>
        </p:txBody>
      </p:sp>
      <p:sp>
        <p:nvSpPr>
          <p:cNvPr id="8" name="灯片编号占位符 26"/>
          <p:cNvSpPr>
            <a:spLocks noGrp="1"/>
          </p:cNvSpPr>
          <p:nvPr>
            <p:ph type="sldNum" sz="quarter" idx="11"/>
          </p:nvPr>
        </p:nvSpPr>
        <p:spPr/>
        <p:txBody>
          <a:bodyPr/>
          <a:lstStyle>
            <a:lvl1pPr>
              <a:defRPr smtClean="0"/>
            </a:lvl1pPr>
          </a:lstStyle>
          <a:p>
            <a:pPr>
              <a:defRPr/>
            </a:pPr>
            <a:fld id="{1DBC154F-DEC6-499E-BF96-980477BC3DAE}" type="slidenum">
              <a:rPr lang="zh-CN" altLang="en-US"/>
              <a:pPr>
                <a:defRPr/>
              </a:pPr>
              <a:t>‹#›</a:t>
            </a:fld>
            <a:endParaRPr lang="zh-CN" altLang="en-US"/>
          </a:p>
        </p:txBody>
      </p:sp>
      <p:sp>
        <p:nvSpPr>
          <p:cNvPr id="9" name="页脚占位符 27"/>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xmlns="" val="340900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9848"/>
          </a:xfrm>
        </p:spPr>
        <p:txBody>
          <a:bodyPr/>
          <a:lstStyle>
            <a:lvl1pPr>
              <a:defRPr sz="4000">
                <a:solidFill>
                  <a:schemeClr val="tx2"/>
                </a:solidFill>
              </a:defRPr>
            </a:lvl1pPr>
          </a:lstStyle>
          <a:p>
            <a:r>
              <a:rPr lang="zh-CN" altLang="en-US" smtClean="0"/>
              <a:t>单击此处编辑母版标题样式</a:t>
            </a:r>
            <a:endParaRPr lang="en-US"/>
          </a:p>
        </p:txBody>
      </p:sp>
      <p:sp>
        <p:nvSpPr>
          <p:cNvPr id="3" name="日期占位符 2"/>
          <p:cNvSpPr>
            <a:spLocks noGrp="1"/>
          </p:cNvSpPr>
          <p:nvPr>
            <p:ph type="dt" sz="half" idx="10"/>
          </p:nvPr>
        </p:nvSpPr>
        <p:spPr>
          <a:xfrm>
            <a:off x="6583363" y="612775"/>
            <a:ext cx="957262" cy="457200"/>
          </a:xfrm>
        </p:spPr>
        <p:txBody>
          <a:bodyPr/>
          <a:lstStyle>
            <a:lvl1pPr>
              <a:defRPr/>
            </a:lvl1pPr>
          </a:lstStyle>
          <a:p>
            <a:pPr>
              <a:defRPr/>
            </a:pPr>
            <a:fld id="{E01C9FB8-6CD2-4036-A470-9B2E965FFE34}" type="datetime8">
              <a:rPr lang="zh-CN" altLang="en-US" smtClean="0"/>
              <a:pPr>
                <a:defRPr/>
              </a:pPr>
              <a:t>2018年9月10日1时32分</a:t>
            </a:fld>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smtClean="0"/>
            </a:lvl1pPr>
          </a:lstStyle>
          <a:p>
            <a:pPr>
              <a:defRPr/>
            </a:pPr>
            <a:fld id="{D57851BE-BD10-4361-B7D4-F21B5021349E}" type="slidenum">
              <a:rPr lang="zh-CN" altLang="en-US"/>
              <a:pPr>
                <a:defRPr/>
              </a:pPr>
              <a:t>‹#›</a:t>
            </a:fld>
            <a:endParaRPr lang="zh-CN" altLang="en-US"/>
          </a:p>
        </p:txBody>
      </p:sp>
    </p:spTree>
    <p:extLst>
      <p:ext uri="{BB962C8B-B14F-4D97-AF65-F5344CB8AC3E}">
        <p14:creationId xmlns:p14="http://schemas.microsoft.com/office/powerpoint/2010/main" xmlns="" val="104748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F429B16C-CB10-455E-ABAA-94A7919C9D59}" type="datetime8">
              <a:rPr lang="zh-CN" altLang="en-US" smtClean="0"/>
              <a:pPr>
                <a:defRPr/>
              </a:pPr>
              <a:t>2018年9月10日1时32分</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22"/>
          <p:cNvSpPr>
            <a:spLocks noGrp="1"/>
          </p:cNvSpPr>
          <p:nvPr>
            <p:ph type="sldNum" sz="quarter" idx="12"/>
          </p:nvPr>
        </p:nvSpPr>
        <p:spPr/>
        <p:txBody>
          <a:bodyPr/>
          <a:lstStyle>
            <a:lvl1pPr>
              <a:defRPr/>
            </a:lvl1pPr>
          </a:lstStyle>
          <a:p>
            <a:pPr>
              <a:defRPr/>
            </a:pPr>
            <a:fld id="{8739C136-46E5-4A2F-880F-6EB41E15A046}" type="slidenum">
              <a:rPr lang="zh-CN" altLang="en-US"/>
              <a:pPr>
                <a:defRPr/>
              </a:pPr>
              <a:t>‹#›</a:t>
            </a:fld>
            <a:endParaRPr lang="zh-CN" altLang="en-US"/>
          </a:p>
        </p:txBody>
      </p:sp>
    </p:spTree>
    <p:extLst>
      <p:ext uri="{BB962C8B-B14F-4D97-AF65-F5344CB8AC3E}">
        <p14:creationId xmlns:p14="http://schemas.microsoft.com/office/powerpoint/2010/main" xmlns="" val="2808622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53496" y="1101970"/>
            <a:ext cx="3383280" cy="877824"/>
          </a:xfrm>
        </p:spPr>
        <p:txBody>
          <a:bodyPr anchor="b"/>
          <a:lstStyle>
            <a:lvl1pPr algn="l">
              <a:buNone/>
              <a:defRPr sz="1800" b="1"/>
            </a:lvl1pPr>
          </a:lstStyle>
          <a:p>
            <a:r>
              <a:rPr lang="zh-CN" altLang="en-US" smtClean="0"/>
              <a:t>单击此处编辑母版标题样式</a:t>
            </a:r>
            <a:endParaRPr lang="en-US"/>
          </a:p>
        </p:txBody>
      </p:sp>
      <p:sp>
        <p:nvSpPr>
          <p:cNvPr id="3" name="文本占位符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4" name="内容占位符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13"/>
          <p:cNvSpPr>
            <a:spLocks noGrp="1"/>
          </p:cNvSpPr>
          <p:nvPr>
            <p:ph type="dt" sz="half" idx="10"/>
          </p:nvPr>
        </p:nvSpPr>
        <p:spPr/>
        <p:txBody>
          <a:bodyPr/>
          <a:lstStyle>
            <a:lvl1pPr>
              <a:defRPr/>
            </a:lvl1pPr>
          </a:lstStyle>
          <a:p>
            <a:pPr>
              <a:defRPr/>
            </a:pPr>
            <a:fld id="{E42B61E0-73C9-46D8-BDF1-162D73CAB923}" type="datetime8">
              <a:rPr lang="zh-CN" altLang="en-US" smtClean="0"/>
              <a:pPr>
                <a:defRPr/>
              </a:pPr>
              <a:t>2018年9月10日1时32分</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362EFB82-E6F2-428A-914A-FDA7DCCB3984}" type="slidenum">
              <a:rPr lang="zh-CN" altLang="en-US"/>
              <a:pPr>
                <a:defRPr/>
              </a:pPr>
              <a:t>‹#›</a:t>
            </a:fld>
            <a:endParaRPr lang="zh-CN" altLang="en-US"/>
          </a:p>
        </p:txBody>
      </p:sp>
    </p:spTree>
    <p:extLst>
      <p:ext uri="{BB962C8B-B14F-4D97-AF65-F5344CB8AC3E}">
        <p14:creationId xmlns:p14="http://schemas.microsoft.com/office/powerpoint/2010/main" xmlns="" val="2754841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5" name="日期占位符 13"/>
          <p:cNvSpPr>
            <a:spLocks noGrp="1"/>
          </p:cNvSpPr>
          <p:nvPr>
            <p:ph type="dt" sz="half" idx="10"/>
          </p:nvPr>
        </p:nvSpPr>
        <p:spPr/>
        <p:txBody>
          <a:bodyPr/>
          <a:lstStyle>
            <a:lvl1pPr>
              <a:defRPr/>
            </a:lvl1pPr>
          </a:lstStyle>
          <a:p>
            <a:pPr>
              <a:defRPr/>
            </a:pPr>
            <a:fld id="{8AD9BFE7-ADCE-4465-9568-30DCFC397480}" type="datetime8">
              <a:rPr lang="zh-CN" altLang="en-US" smtClean="0"/>
              <a:pPr>
                <a:defRPr/>
              </a:pPr>
              <a:t>2018年9月10日1时32分</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923F8022-C92B-44A2-BC69-28C0AD7D4E9E}" type="slidenum">
              <a:rPr lang="zh-CN" altLang="en-US"/>
              <a:pPr>
                <a:defRPr/>
              </a:pPr>
              <a:t>‹#›</a:t>
            </a:fld>
            <a:endParaRPr lang="zh-CN" altLang="en-US"/>
          </a:p>
        </p:txBody>
      </p:sp>
    </p:spTree>
    <p:extLst>
      <p:ext uri="{BB962C8B-B14F-4D97-AF65-F5344CB8AC3E}">
        <p14:creationId xmlns:p14="http://schemas.microsoft.com/office/powerpoint/2010/main" xmlns="" val="160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矩形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矩形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矩形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矩形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矩形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33" name="圆角矩形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34" name="圆角矩形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矩形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矩形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矩形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矩形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矩形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矩形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39" name="标题占位符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40" name="文本占位符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4" name="日期占位符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ea typeface="+mn-ea"/>
              </a:defRPr>
            </a:lvl1pPr>
          </a:lstStyle>
          <a:p>
            <a:pPr>
              <a:defRPr/>
            </a:pPr>
            <a:fld id="{CF8C60BE-4C23-4AE2-A597-D74C1D8848AF}" type="datetime8">
              <a:rPr lang="zh-CN" altLang="en-US" smtClean="0"/>
              <a:pPr>
                <a:defRPr/>
              </a:pPr>
              <a:t>2018年9月10日1时32分</a:t>
            </a:fld>
            <a:endParaRPr lang="zh-CN" altLang="en-US"/>
          </a:p>
        </p:txBody>
      </p:sp>
      <p:sp>
        <p:nvSpPr>
          <p:cNvPr id="3" name="页脚占位符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ea typeface="+mn-ea"/>
              </a:defRPr>
            </a:lvl1pPr>
          </a:lstStyle>
          <a:p>
            <a:pPr>
              <a:defRPr/>
            </a:pPr>
            <a:endParaRPr lang="zh-CN" altLang="en-US"/>
          </a:p>
        </p:txBody>
      </p:sp>
      <p:sp>
        <p:nvSpPr>
          <p:cNvPr id="23" name="灯片编号占位符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mtClean="0">
                <a:solidFill>
                  <a:srgbClr val="FFFFFF"/>
                </a:solidFill>
              </a:defRPr>
            </a:lvl1pPr>
          </a:lstStyle>
          <a:p>
            <a:pPr>
              <a:defRPr/>
            </a:pPr>
            <a:fld id="{E66008B3-1EF0-472E-A9DC-A7742E951D0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13" r:id="rId3"/>
    <p:sldLayoutId id="2147484214" r:id="rId4"/>
    <p:sldLayoutId id="2147484222" r:id="rId5"/>
    <p:sldLayoutId id="2147484223" r:id="rId6"/>
    <p:sldLayoutId id="2147484215" r:id="rId7"/>
    <p:sldLayoutId id="2147484216" r:id="rId8"/>
    <p:sldLayoutId id="2147484217" r:id="rId9"/>
    <p:sldLayoutId id="2147484218" r:id="rId10"/>
    <p:sldLayoutId id="2147484219" r:id="rId11"/>
  </p:sldLayoutIdLst>
  <p:timing>
    <p:tnLst>
      <p:par>
        <p:cTn id="1" dur="indefinite" restart="never" nodeType="tmRoot"/>
      </p:par>
    </p:tnLst>
  </p:timing>
  <p:hf hdr="0" ft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ea typeface="方正姚体" pitchFamily="2" charset="-122"/>
        </a:defRPr>
      </a:lvl2pPr>
      <a:lvl3pPr algn="l" rtl="0" eaLnBrk="0" fontAlgn="base" hangingPunct="0">
        <a:spcBef>
          <a:spcPct val="0"/>
        </a:spcBef>
        <a:spcAft>
          <a:spcPct val="0"/>
        </a:spcAft>
        <a:defRPr sz="4000">
          <a:solidFill>
            <a:schemeClr val="tx2"/>
          </a:solidFill>
          <a:latin typeface="Trebuchet MS" pitchFamily="34" charset="0"/>
          <a:ea typeface="方正姚体" pitchFamily="2" charset="-122"/>
        </a:defRPr>
      </a:lvl3pPr>
      <a:lvl4pPr algn="l" rtl="0" eaLnBrk="0" fontAlgn="base" hangingPunct="0">
        <a:spcBef>
          <a:spcPct val="0"/>
        </a:spcBef>
        <a:spcAft>
          <a:spcPct val="0"/>
        </a:spcAft>
        <a:defRPr sz="4000">
          <a:solidFill>
            <a:schemeClr val="tx2"/>
          </a:solidFill>
          <a:latin typeface="Trebuchet MS" pitchFamily="34" charset="0"/>
          <a:ea typeface="方正姚体" pitchFamily="2" charset="-122"/>
        </a:defRPr>
      </a:lvl4pPr>
      <a:lvl5pPr algn="l" rtl="0" eaLnBrk="0" fontAlgn="base" hangingPunct="0">
        <a:spcBef>
          <a:spcPct val="0"/>
        </a:spcBef>
        <a:spcAft>
          <a:spcPct val="0"/>
        </a:spcAft>
        <a:defRPr sz="4000">
          <a:solidFill>
            <a:schemeClr val="tx2"/>
          </a:solidFill>
          <a:latin typeface="Trebuchet MS" pitchFamily="34" charset="0"/>
          <a:ea typeface="方正姚体" pitchFamily="2" charset="-122"/>
        </a:defRPr>
      </a:lvl5pPr>
      <a:lvl6pPr marL="457200" algn="l" rtl="0" fontAlgn="base">
        <a:spcBef>
          <a:spcPct val="0"/>
        </a:spcBef>
        <a:spcAft>
          <a:spcPct val="0"/>
        </a:spcAft>
        <a:defRPr sz="4000">
          <a:solidFill>
            <a:schemeClr val="tx2"/>
          </a:solidFill>
          <a:latin typeface="Trebuchet MS" pitchFamily="34" charset="0"/>
          <a:ea typeface="方正姚体" pitchFamily="2" charset="-122"/>
        </a:defRPr>
      </a:lvl6pPr>
      <a:lvl7pPr marL="914400" algn="l" rtl="0" fontAlgn="base">
        <a:spcBef>
          <a:spcPct val="0"/>
        </a:spcBef>
        <a:spcAft>
          <a:spcPct val="0"/>
        </a:spcAft>
        <a:defRPr sz="4000">
          <a:solidFill>
            <a:schemeClr val="tx2"/>
          </a:solidFill>
          <a:latin typeface="Trebuchet MS" pitchFamily="34" charset="0"/>
          <a:ea typeface="方正姚体" pitchFamily="2" charset="-122"/>
        </a:defRPr>
      </a:lvl7pPr>
      <a:lvl8pPr marL="1371600" algn="l" rtl="0" fontAlgn="base">
        <a:spcBef>
          <a:spcPct val="0"/>
        </a:spcBef>
        <a:spcAft>
          <a:spcPct val="0"/>
        </a:spcAft>
        <a:defRPr sz="4000">
          <a:solidFill>
            <a:schemeClr val="tx2"/>
          </a:solidFill>
          <a:latin typeface="Trebuchet MS" pitchFamily="34" charset="0"/>
          <a:ea typeface="方正姚体" pitchFamily="2" charset="-122"/>
        </a:defRPr>
      </a:lvl8pPr>
      <a:lvl9pPr marL="1828800" algn="l" rtl="0" fontAlgn="base">
        <a:spcBef>
          <a:spcPct val="0"/>
        </a:spcBef>
        <a:spcAft>
          <a:spcPct val="0"/>
        </a:spcAft>
        <a:defRPr sz="4000">
          <a:solidFill>
            <a:schemeClr val="tx2"/>
          </a:solidFill>
          <a:latin typeface="Trebuchet MS" pitchFamily="34" charset="0"/>
          <a:ea typeface="方正姚体" pitchFamily="2" charset="-122"/>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tx1"/>
          </a:solidFill>
          <a:latin typeface="Times New Roman" panose="02020603050405020304" pitchFamily="18" charset="0"/>
          <a:ea typeface="+mn-ea"/>
          <a:cs typeface="Times New Roman" panose="02020603050405020304" pitchFamily="18" charset="0"/>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tx1"/>
          </a:solidFill>
          <a:latin typeface="Times New Roman" panose="02020603050405020304" pitchFamily="18" charset="0"/>
          <a:ea typeface="+mn-ea"/>
          <a:cs typeface="Times New Roman" panose="02020603050405020304" pitchFamily="18" charset="0"/>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10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slide" Target="slide88.xml"/></Relationships>
</file>

<file path=ppt/slides/_rels/slide103.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314.png"/><Relationship Id="rId1" Type="http://schemas.openxmlformats.org/officeDocument/2006/relationships/slideLayout" Target="../slideLayouts/slideLayout2.xml"/><Relationship Id="rId4" Type="http://schemas.openxmlformats.org/officeDocument/2006/relationships/slide" Target="slide88.xml"/></Relationships>
</file>

<file path=ppt/slides/_rels/slide104.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316.png"/><Relationship Id="rId1" Type="http://schemas.openxmlformats.org/officeDocument/2006/relationships/slideLayout" Target="../slideLayouts/slideLayout2.xml"/><Relationship Id="rId4" Type="http://schemas.openxmlformats.org/officeDocument/2006/relationships/slide" Target="slide86.xml"/></Relationships>
</file>

<file path=ppt/slides/_rels/slide106.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318.png"/><Relationship Id="rId1" Type="http://schemas.openxmlformats.org/officeDocument/2006/relationships/slideLayout" Target="../slideLayouts/slideLayout2.xml"/><Relationship Id="rId4" Type="http://schemas.openxmlformats.org/officeDocument/2006/relationships/slide" Target="slide86.xml"/></Relationships>
</file>

<file path=ppt/slides/_rels/slide108.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321.png"/><Relationship Id="rId1" Type="http://schemas.openxmlformats.org/officeDocument/2006/relationships/slideLayout" Target="../slideLayouts/slideLayout2.xml"/><Relationship Id="rId5" Type="http://schemas.openxmlformats.org/officeDocument/2006/relationships/slide" Target="slide181.xml"/><Relationship Id="rId4" Type="http://schemas.openxmlformats.org/officeDocument/2006/relationships/slide" Target="slide90.xml"/></Relationships>
</file>

<file path=ppt/slides/_rels/slide11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image" Target="../media/image322.png"/><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112.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image" Target="../media/image325.png"/><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114.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11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117.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notesSlide" Target="../notesSlides/notesSlide55.xml"/><Relationship Id="rId7"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94.bin"/><Relationship Id="rId5" Type="http://schemas.openxmlformats.org/officeDocument/2006/relationships/oleObject" Target="../embeddings/oleObject193.bin"/><Relationship Id="rId10" Type="http://schemas.openxmlformats.org/officeDocument/2006/relationships/oleObject" Target="../embeddings/oleObject198.bin"/><Relationship Id="rId4" Type="http://schemas.openxmlformats.org/officeDocument/2006/relationships/image" Target="../media/image339.png"/><Relationship Id="rId9" Type="http://schemas.openxmlformats.org/officeDocument/2006/relationships/oleObject" Target="../embeddings/oleObject197.bin"/></Relationships>
</file>

<file path=ppt/slides/_rels/slide12.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notesSlide" Target="../notesSlides/notesSlide6.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3" Type="http://schemas.openxmlformats.org/officeDocument/2006/relationships/hyperlink" Target="http://blog.sciencenet.cn/blog-44001-274697.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blog.sciencenet.cn/blog-240898-425470.html" TargetMode="External"/></Relationships>
</file>

<file path=ppt/slides/_rels/slide121.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203.bin"/><Relationship Id="rId3" Type="http://schemas.openxmlformats.org/officeDocument/2006/relationships/notesSlide" Target="../notesSlides/notesSlide57.xml"/><Relationship Id="rId7"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201.bin"/><Relationship Id="rId5" Type="http://schemas.openxmlformats.org/officeDocument/2006/relationships/oleObject" Target="../embeddings/oleObject200.bin"/><Relationship Id="rId10" Type="http://schemas.openxmlformats.org/officeDocument/2006/relationships/image" Target="../media/image347.png"/><Relationship Id="rId4" Type="http://schemas.openxmlformats.org/officeDocument/2006/relationships/oleObject" Target="../embeddings/oleObject199.bin"/><Relationship Id="rId9" Type="http://schemas.openxmlformats.org/officeDocument/2006/relationships/oleObject" Target="../embeddings/oleObject204.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208.bin"/><Relationship Id="rId13" Type="http://schemas.openxmlformats.org/officeDocument/2006/relationships/oleObject" Target="../embeddings/oleObject213.bin"/><Relationship Id="rId18" Type="http://schemas.openxmlformats.org/officeDocument/2006/relationships/oleObject" Target="../embeddings/oleObject218.bin"/><Relationship Id="rId3" Type="http://schemas.openxmlformats.org/officeDocument/2006/relationships/notesSlide" Target="../notesSlides/notesSlide58.xml"/><Relationship Id="rId21" Type="http://schemas.openxmlformats.org/officeDocument/2006/relationships/image" Target="../media/image364.png"/><Relationship Id="rId7" Type="http://schemas.openxmlformats.org/officeDocument/2006/relationships/slide" Target="slide119.xml"/><Relationship Id="rId12" Type="http://schemas.openxmlformats.org/officeDocument/2006/relationships/oleObject" Target="../embeddings/oleObject212.bin"/><Relationship Id="rId17" Type="http://schemas.openxmlformats.org/officeDocument/2006/relationships/oleObject" Target="../embeddings/oleObject217.bin"/><Relationship Id="rId2" Type="http://schemas.openxmlformats.org/officeDocument/2006/relationships/slideLayout" Target="../slideLayouts/slideLayout2.xml"/><Relationship Id="rId16" Type="http://schemas.openxmlformats.org/officeDocument/2006/relationships/oleObject" Target="../embeddings/oleObject216.bin"/><Relationship Id="rId20" Type="http://schemas.openxmlformats.org/officeDocument/2006/relationships/image" Target="../media/image363.png"/><Relationship Id="rId1" Type="http://schemas.openxmlformats.org/officeDocument/2006/relationships/vmlDrawing" Target="../drawings/vmlDrawing42.vml"/><Relationship Id="rId6" Type="http://schemas.openxmlformats.org/officeDocument/2006/relationships/oleObject" Target="../embeddings/oleObject207.bin"/><Relationship Id="rId11" Type="http://schemas.openxmlformats.org/officeDocument/2006/relationships/oleObject" Target="../embeddings/oleObject211.bin"/><Relationship Id="rId5" Type="http://schemas.openxmlformats.org/officeDocument/2006/relationships/oleObject" Target="../embeddings/oleObject206.bin"/><Relationship Id="rId15" Type="http://schemas.openxmlformats.org/officeDocument/2006/relationships/oleObject" Target="../embeddings/oleObject215.bin"/><Relationship Id="rId10" Type="http://schemas.openxmlformats.org/officeDocument/2006/relationships/oleObject" Target="../embeddings/oleObject210.bin"/><Relationship Id="rId19" Type="http://schemas.openxmlformats.org/officeDocument/2006/relationships/oleObject" Target="../embeddings/oleObject219.bin"/><Relationship Id="rId4" Type="http://schemas.openxmlformats.org/officeDocument/2006/relationships/oleObject" Target="../embeddings/oleObject205.bin"/><Relationship Id="rId9" Type="http://schemas.openxmlformats.org/officeDocument/2006/relationships/oleObject" Target="../embeddings/oleObject209.bin"/><Relationship Id="rId14" Type="http://schemas.openxmlformats.org/officeDocument/2006/relationships/oleObject" Target="../embeddings/oleObject214.bin"/></Relationships>
</file>

<file path=ppt/slides/_rels/slide124.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222.bin"/><Relationship Id="rId5" Type="http://schemas.openxmlformats.org/officeDocument/2006/relationships/oleObject" Target="../embeddings/oleObject221.bin"/><Relationship Id="rId4" Type="http://schemas.openxmlformats.org/officeDocument/2006/relationships/oleObject" Target="../embeddings/oleObject220.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228.bin"/><Relationship Id="rId3" Type="http://schemas.openxmlformats.org/officeDocument/2006/relationships/notesSlide" Target="../notesSlides/notesSlide60.xml"/><Relationship Id="rId7"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226.bin"/><Relationship Id="rId5" Type="http://schemas.openxmlformats.org/officeDocument/2006/relationships/oleObject" Target="../embeddings/oleObject225.bin"/><Relationship Id="rId10" Type="http://schemas.openxmlformats.org/officeDocument/2006/relationships/image" Target="../media/image379.png"/><Relationship Id="rId4" Type="http://schemas.openxmlformats.org/officeDocument/2006/relationships/oleObject" Target="../embeddings/oleObject224.bin"/><Relationship Id="rId9" Type="http://schemas.openxmlformats.org/officeDocument/2006/relationships/oleObject" Target="../embeddings/oleObject229.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7.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1.png"/><Relationship Id="rId9" Type="http://schemas.openxmlformats.org/officeDocument/2006/relationships/slide" Target="slide10.xml"/></Relationships>
</file>

<file path=ppt/slides/_rels/slide13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34.bin"/><Relationship Id="rId13" Type="http://schemas.openxmlformats.org/officeDocument/2006/relationships/oleObject" Target="../embeddings/oleObject239.bin"/><Relationship Id="rId18" Type="http://schemas.openxmlformats.org/officeDocument/2006/relationships/oleObject" Target="../embeddings/oleObject244.bin"/><Relationship Id="rId3" Type="http://schemas.openxmlformats.org/officeDocument/2006/relationships/notesSlide" Target="../notesSlides/notesSlide61.xml"/><Relationship Id="rId7" Type="http://schemas.openxmlformats.org/officeDocument/2006/relationships/oleObject" Target="../embeddings/oleObject233.bin"/><Relationship Id="rId12" Type="http://schemas.openxmlformats.org/officeDocument/2006/relationships/oleObject" Target="../embeddings/oleObject238.bin"/><Relationship Id="rId17" Type="http://schemas.openxmlformats.org/officeDocument/2006/relationships/oleObject" Target="../embeddings/oleObject243.bin"/><Relationship Id="rId2" Type="http://schemas.openxmlformats.org/officeDocument/2006/relationships/slideLayout" Target="../slideLayouts/slideLayout2.xml"/><Relationship Id="rId16" Type="http://schemas.openxmlformats.org/officeDocument/2006/relationships/oleObject" Target="../embeddings/oleObject242.bin"/><Relationship Id="rId1" Type="http://schemas.openxmlformats.org/officeDocument/2006/relationships/vmlDrawing" Target="../drawings/vmlDrawing45.vml"/><Relationship Id="rId6" Type="http://schemas.openxmlformats.org/officeDocument/2006/relationships/oleObject" Target="../embeddings/oleObject232.bin"/><Relationship Id="rId11" Type="http://schemas.openxmlformats.org/officeDocument/2006/relationships/oleObject" Target="../embeddings/oleObject237.bin"/><Relationship Id="rId5" Type="http://schemas.openxmlformats.org/officeDocument/2006/relationships/oleObject" Target="../embeddings/oleObject231.bin"/><Relationship Id="rId15" Type="http://schemas.openxmlformats.org/officeDocument/2006/relationships/oleObject" Target="../embeddings/oleObject241.bin"/><Relationship Id="rId10" Type="http://schemas.openxmlformats.org/officeDocument/2006/relationships/oleObject" Target="../embeddings/oleObject236.bin"/><Relationship Id="rId19" Type="http://schemas.openxmlformats.org/officeDocument/2006/relationships/oleObject" Target="../embeddings/oleObject245.bin"/><Relationship Id="rId4" Type="http://schemas.openxmlformats.org/officeDocument/2006/relationships/oleObject" Target="../embeddings/oleObject230.bin"/><Relationship Id="rId9" Type="http://schemas.openxmlformats.org/officeDocument/2006/relationships/oleObject" Target="../embeddings/oleObject235.bin"/><Relationship Id="rId14" Type="http://schemas.openxmlformats.org/officeDocument/2006/relationships/oleObject" Target="../embeddings/oleObject240.bin"/></Relationships>
</file>

<file path=ppt/slides/_rels/slide132.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249.bin"/><Relationship Id="rId3" Type="http://schemas.openxmlformats.org/officeDocument/2006/relationships/notesSlide" Target="../notesSlides/notesSlide62.xml"/><Relationship Id="rId7"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247.bin"/><Relationship Id="rId5" Type="http://schemas.openxmlformats.org/officeDocument/2006/relationships/oleObject" Target="../embeddings/oleObject246.bin"/><Relationship Id="rId4" Type="http://schemas.openxmlformats.org/officeDocument/2006/relationships/slide" Target="slide37.xml"/><Relationship Id="rId9" Type="http://schemas.openxmlformats.org/officeDocument/2006/relationships/oleObject" Target="../embeddings/oleObject250.bin"/></Relationships>
</file>

<file path=ppt/slides/_rels/slide135.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image" Target="../media/image404.png"/><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79.xml"/><Relationship Id="rId4" Type="http://schemas.openxmlformats.org/officeDocument/2006/relationships/slide" Target="slide126.xml"/></Relationships>
</file>

<file path=ppt/slides/_rels/slide136.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406.png"/><Relationship Id="rId1" Type="http://schemas.openxmlformats.org/officeDocument/2006/relationships/slideLayout" Target="../slideLayouts/slideLayout2.xml"/><Relationship Id="rId4" Type="http://schemas.openxmlformats.org/officeDocument/2006/relationships/slide" Target="slide86.xml"/></Relationships>
</file>

<file path=ppt/slides/_rels/slide13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407.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slide" Target="slide125.xml"/></Relationships>
</file>

<file path=ppt/slides/_rels/slide139.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notesSlide" Target="../notesSlides/notesSlide8.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4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notesSlide" Target="../notesSlides/notesSlide9.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150.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slide" Target="slide94.xml"/></Relationships>
</file>

<file path=ppt/slides/_rels/slide154.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426.png"/><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155.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254.bin"/><Relationship Id="rId13" Type="http://schemas.openxmlformats.org/officeDocument/2006/relationships/oleObject" Target="../embeddings/oleObject259.bin"/><Relationship Id="rId3" Type="http://schemas.openxmlformats.org/officeDocument/2006/relationships/notesSlide" Target="../notesSlides/notesSlide65.xml"/><Relationship Id="rId7" Type="http://schemas.openxmlformats.org/officeDocument/2006/relationships/oleObject" Target="../embeddings/oleObject253.bin"/><Relationship Id="rId12" Type="http://schemas.openxmlformats.org/officeDocument/2006/relationships/oleObject" Target="../embeddings/oleObject258.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252.bin"/><Relationship Id="rId11" Type="http://schemas.openxmlformats.org/officeDocument/2006/relationships/oleObject" Target="../embeddings/oleObject257.bin"/><Relationship Id="rId5" Type="http://schemas.openxmlformats.org/officeDocument/2006/relationships/oleObject" Target="../embeddings/oleObject251.bin"/><Relationship Id="rId10" Type="http://schemas.openxmlformats.org/officeDocument/2006/relationships/oleObject" Target="../embeddings/oleObject256.bin"/><Relationship Id="rId4" Type="http://schemas.openxmlformats.org/officeDocument/2006/relationships/slide" Target="slide95.xml"/><Relationship Id="rId9" Type="http://schemas.openxmlformats.org/officeDocument/2006/relationships/oleObject" Target="../embeddings/oleObject255.bin"/><Relationship Id="rId14" Type="http://schemas.openxmlformats.org/officeDocument/2006/relationships/oleObject" Target="../embeddings/oleObject260.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264.bin"/><Relationship Id="rId3" Type="http://schemas.openxmlformats.org/officeDocument/2006/relationships/notesSlide" Target="../notesSlides/notesSlide66.xml"/><Relationship Id="rId7" Type="http://schemas.openxmlformats.org/officeDocument/2006/relationships/oleObject" Target="../embeddings/oleObject263.bin"/><Relationship Id="rId12" Type="http://schemas.openxmlformats.org/officeDocument/2006/relationships/oleObject" Target="../embeddings/oleObject268.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262.bin"/><Relationship Id="rId11" Type="http://schemas.openxmlformats.org/officeDocument/2006/relationships/oleObject" Target="../embeddings/oleObject267.bin"/><Relationship Id="rId5" Type="http://schemas.openxmlformats.org/officeDocument/2006/relationships/oleObject" Target="../embeddings/oleObject261.bin"/><Relationship Id="rId10" Type="http://schemas.openxmlformats.org/officeDocument/2006/relationships/oleObject" Target="../embeddings/oleObject266.bin"/><Relationship Id="rId4" Type="http://schemas.openxmlformats.org/officeDocument/2006/relationships/slide" Target="slide95.xml"/><Relationship Id="rId9" Type="http://schemas.openxmlformats.org/officeDocument/2006/relationships/oleObject" Target="../embeddings/oleObject265.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272.bin"/><Relationship Id="rId3" Type="http://schemas.openxmlformats.org/officeDocument/2006/relationships/notesSlide" Target="../notesSlides/notesSlide67.xml"/><Relationship Id="rId7" Type="http://schemas.openxmlformats.org/officeDocument/2006/relationships/oleObject" Target="../embeddings/oleObject271.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270.bin"/><Relationship Id="rId5" Type="http://schemas.openxmlformats.org/officeDocument/2006/relationships/oleObject" Target="../embeddings/oleObject269.bin"/><Relationship Id="rId4" Type="http://schemas.openxmlformats.org/officeDocument/2006/relationships/image" Target="../media/image454.png"/><Relationship Id="rId9" Type="http://schemas.openxmlformats.org/officeDocument/2006/relationships/oleObject" Target="../embeddings/oleObject273.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277.bin"/><Relationship Id="rId13" Type="http://schemas.openxmlformats.org/officeDocument/2006/relationships/oleObject" Target="../embeddings/oleObject282.bin"/><Relationship Id="rId3" Type="http://schemas.openxmlformats.org/officeDocument/2006/relationships/notesSlide" Target="../notesSlides/notesSlide68.xml"/><Relationship Id="rId7" Type="http://schemas.openxmlformats.org/officeDocument/2006/relationships/oleObject" Target="../embeddings/oleObject276.bin"/><Relationship Id="rId12" Type="http://schemas.openxmlformats.org/officeDocument/2006/relationships/oleObject" Target="../embeddings/oleObject281.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275.bin"/><Relationship Id="rId11" Type="http://schemas.openxmlformats.org/officeDocument/2006/relationships/oleObject" Target="../embeddings/oleObject280.bin"/><Relationship Id="rId5" Type="http://schemas.openxmlformats.org/officeDocument/2006/relationships/oleObject" Target="../embeddings/oleObject274.bin"/><Relationship Id="rId10" Type="http://schemas.openxmlformats.org/officeDocument/2006/relationships/oleObject" Target="../embeddings/oleObject279.bin"/><Relationship Id="rId4" Type="http://schemas.openxmlformats.org/officeDocument/2006/relationships/slide" Target="slide134.xml"/><Relationship Id="rId9" Type="http://schemas.openxmlformats.org/officeDocument/2006/relationships/oleObject" Target="../embeddings/oleObject278.bin"/><Relationship Id="rId14" Type="http://schemas.openxmlformats.org/officeDocument/2006/relationships/oleObject" Target="../embeddings/oleObject283.bin"/></Relationships>
</file>

<file path=ppt/slides/_rels/slide164.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0.xml"/><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 Id="rId9" Type="http://schemas.openxmlformats.org/officeDocument/2006/relationships/slide" Target="slide5.xml"/></Relationships>
</file>

<file path=ppt/slides/_rels/slide170.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oleObject" Target="../embeddings/oleObject287.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286.bin"/><Relationship Id="rId5" Type="http://schemas.openxmlformats.org/officeDocument/2006/relationships/oleObject" Target="../embeddings/oleObject285.bin"/><Relationship Id="rId4" Type="http://schemas.openxmlformats.org/officeDocument/2006/relationships/oleObject" Target="../embeddings/oleObject284.bin"/></Relationships>
</file>

<file path=ppt/slides/_rels/slide182.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87.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88.jpeg"/></Relationships>
</file>

<file path=ppt/slides/_rels/slide186.xml.rels><?xml version="1.0" encoding="UTF-8" standalone="yes"?>
<Relationships xmlns="http://schemas.openxmlformats.org/package/2006/relationships"><Relationship Id="rId3" Type="http://schemas.openxmlformats.org/officeDocument/2006/relationships/image" Target="../media/image489.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490.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44.xml"/><Relationship Id="rId3" Type="http://schemas.openxmlformats.org/officeDocument/2006/relationships/slide" Target="slide4.xml"/><Relationship Id="rId7" Type="http://schemas.openxmlformats.org/officeDocument/2006/relationships/slide" Target="slide1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slide" Target="slide70.xml"/><Relationship Id="rId10" Type="http://schemas.openxmlformats.org/officeDocument/2006/relationships/slide" Target="slide176.xml"/><Relationship Id="rId4" Type="http://schemas.openxmlformats.org/officeDocument/2006/relationships/slide" Target="slide36.xml"/><Relationship Id="rId9" Type="http://schemas.openxmlformats.org/officeDocument/2006/relationships/slide" Target="slide164.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3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12.xml"/><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3.bin"/><Relationship Id="rId5" Type="http://schemas.openxmlformats.org/officeDocument/2006/relationships/oleObject" Target="../embeddings/oleObject32.bin"/><Relationship Id="rId10" Type="http://schemas.openxmlformats.org/officeDocument/2006/relationships/oleObject" Target="../embeddings/oleObject37.bin"/><Relationship Id="rId4" Type="http://schemas.openxmlformats.org/officeDocument/2006/relationships/oleObject" Target="../embeddings/oleObject31.bin"/><Relationship Id="rId9" Type="http://schemas.openxmlformats.org/officeDocument/2006/relationships/oleObject" Target="../embeddings/oleObject36.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36.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notesSlide" Target="../notesSlides/notesSlide15.xml"/><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oleObject" Target="../embeddings/oleObject4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17.xml"/><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182.xm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slide" Target="slide183.xml"/><Relationship Id="rId3" Type="http://schemas.openxmlformats.org/officeDocument/2006/relationships/notesSlide" Target="../notesSlides/notesSlide19.xml"/><Relationship Id="rId7" Type="http://schemas.openxmlformats.org/officeDocument/2006/relationships/oleObject" Target="../embeddings/oleObject61.bin"/><Relationship Id="rId12"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0.bin"/><Relationship Id="rId11" Type="http://schemas.openxmlformats.org/officeDocument/2006/relationships/image" Target="../media/image97.png"/><Relationship Id="rId5" Type="http://schemas.openxmlformats.org/officeDocument/2006/relationships/oleObject" Target="../embeddings/oleObject59.bin"/><Relationship Id="rId10" Type="http://schemas.openxmlformats.org/officeDocument/2006/relationships/oleObject" Target="../embeddings/oleObject64.bin"/><Relationship Id="rId4" Type="http://schemas.openxmlformats.org/officeDocument/2006/relationships/oleObject" Target="../embeddings/oleObject58.bin"/><Relationship Id="rId9" Type="http://schemas.openxmlformats.org/officeDocument/2006/relationships/oleObject" Target="../embeddings/oleObject63.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67.bin"/><Relationship Id="rId5" Type="http://schemas.openxmlformats.org/officeDocument/2006/relationships/oleObject" Target="../embeddings/oleObject66.bin"/><Relationship Id="rId4" Type="http://schemas.openxmlformats.org/officeDocument/2006/relationships/oleObject" Target="../embeddings/oleObject65.bin"/></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1.xml"/><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71.bin"/><Relationship Id="rId11" Type="http://schemas.openxmlformats.org/officeDocument/2006/relationships/image" Target="../media/image118.png"/><Relationship Id="rId5" Type="http://schemas.openxmlformats.org/officeDocument/2006/relationships/oleObject" Target="../embeddings/oleObject70.bin"/><Relationship Id="rId10" Type="http://schemas.openxmlformats.org/officeDocument/2006/relationships/image" Target="../media/image97.png"/><Relationship Id="rId4" Type="http://schemas.openxmlformats.org/officeDocument/2006/relationships/oleObject" Target="../embeddings/oleObject69.bin"/><Relationship Id="rId9" Type="http://schemas.openxmlformats.org/officeDocument/2006/relationships/oleObject" Target="../embeddings/oleObject73.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22.xml"/><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6.bin"/><Relationship Id="rId11" Type="http://schemas.openxmlformats.org/officeDocument/2006/relationships/oleObject" Target="../embeddings/oleObject79.bin"/><Relationship Id="rId5" Type="http://schemas.openxmlformats.org/officeDocument/2006/relationships/oleObject" Target="../embeddings/oleObject75.bin"/><Relationship Id="rId10" Type="http://schemas.openxmlformats.org/officeDocument/2006/relationships/image" Target="../media/image125.png"/><Relationship Id="rId4" Type="http://schemas.openxmlformats.org/officeDocument/2006/relationships/oleObject" Target="../embeddings/oleObject74.bin"/><Relationship Id="rId9"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slide" Target="slide184.xml"/></Relationships>
</file>

<file path=ppt/slides/_rels/slide52.xml.rels><?xml version="1.0" encoding="UTF-8" standalone="yes"?>
<Relationships xmlns="http://schemas.openxmlformats.org/package/2006/relationships"><Relationship Id="rId3" Type="http://schemas.openxmlformats.org/officeDocument/2006/relationships/slide" Target="slide182.xm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image" Target="../media/image141.png"/><Relationship Id="rId7" Type="http://schemas.openxmlformats.org/officeDocument/2006/relationships/oleObject" Target="../embeddings/oleObject83.bin"/><Relationship Id="rId12"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82.bin"/><Relationship Id="rId11" Type="http://schemas.openxmlformats.org/officeDocument/2006/relationships/oleObject" Target="../embeddings/oleObject87.bin"/><Relationship Id="rId5" Type="http://schemas.openxmlformats.org/officeDocument/2006/relationships/oleObject" Target="../embeddings/oleObject81.bin"/><Relationship Id="rId10" Type="http://schemas.openxmlformats.org/officeDocument/2006/relationships/oleObject" Target="../embeddings/oleObject86.bin"/><Relationship Id="rId4" Type="http://schemas.openxmlformats.org/officeDocument/2006/relationships/oleObject" Target="../embeddings/oleObject80.bin"/><Relationship Id="rId9" Type="http://schemas.openxmlformats.org/officeDocument/2006/relationships/oleObject" Target="../embeddings/oleObject85.bin"/></Relationships>
</file>

<file path=ppt/slides/_rels/slide54.xml.rels><?xml version="1.0" encoding="UTF-8" standalone="yes"?>
<Relationships xmlns="http://schemas.openxmlformats.org/package/2006/relationships"><Relationship Id="rId3" Type="http://schemas.openxmlformats.org/officeDocument/2006/relationships/slide" Target="slide182.xml"/><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144.png"/><Relationship Id="rId7" Type="http://schemas.openxmlformats.org/officeDocument/2006/relationships/oleObject" Target="../embeddings/oleObject91.bin"/><Relationship Id="rId12"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90.bin"/><Relationship Id="rId11" Type="http://schemas.openxmlformats.org/officeDocument/2006/relationships/oleObject" Target="../embeddings/oleObject95.bin"/><Relationship Id="rId5" Type="http://schemas.openxmlformats.org/officeDocument/2006/relationships/oleObject" Target="../embeddings/oleObject89.bin"/><Relationship Id="rId10" Type="http://schemas.openxmlformats.org/officeDocument/2006/relationships/oleObject" Target="../embeddings/oleObject94.bin"/><Relationship Id="rId4" Type="http://schemas.openxmlformats.org/officeDocument/2006/relationships/oleObject" Target="../embeddings/oleObject88.bin"/><Relationship Id="rId9" Type="http://schemas.openxmlformats.org/officeDocument/2006/relationships/oleObject" Target="../embeddings/oleObject9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image" Target="../media/image146.png"/><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98.bin"/><Relationship Id="rId11" Type="http://schemas.openxmlformats.org/officeDocument/2006/relationships/oleObject" Target="../embeddings/oleObject103.bin"/><Relationship Id="rId5" Type="http://schemas.openxmlformats.org/officeDocument/2006/relationships/oleObject" Target="../embeddings/oleObject97.bin"/><Relationship Id="rId10" Type="http://schemas.openxmlformats.org/officeDocument/2006/relationships/oleObject" Target="../embeddings/oleObject102.bin"/><Relationship Id="rId4" Type="http://schemas.openxmlformats.org/officeDocument/2006/relationships/oleObject" Target="../embeddings/oleObject96.bin"/><Relationship Id="rId9" Type="http://schemas.openxmlformats.org/officeDocument/2006/relationships/oleObject" Target="../embeddings/oleObject101.bin"/></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oleObject" Target="../embeddings/oleObject113.bin"/><Relationship Id="rId3" Type="http://schemas.openxmlformats.org/officeDocument/2006/relationships/notesSlide" Target="../notesSlides/notesSlide24.xml"/><Relationship Id="rId7" Type="http://schemas.openxmlformats.org/officeDocument/2006/relationships/oleObject" Target="../embeddings/oleObject107.bin"/><Relationship Id="rId12" Type="http://schemas.openxmlformats.org/officeDocument/2006/relationships/oleObject" Target="../embeddings/oleObject112.bin"/><Relationship Id="rId2" Type="http://schemas.openxmlformats.org/officeDocument/2006/relationships/slideLayout" Target="../slideLayouts/slideLayout2.xml"/><Relationship Id="rId16" Type="http://schemas.openxmlformats.org/officeDocument/2006/relationships/image" Target="../media/image161.png"/><Relationship Id="rId1" Type="http://schemas.openxmlformats.org/officeDocument/2006/relationships/vmlDrawing" Target="../drawings/vmlDrawing23.vml"/><Relationship Id="rId6" Type="http://schemas.openxmlformats.org/officeDocument/2006/relationships/oleObject" Target="../embeddings/oleObject106.bin"/><Relationship Id="rId11" Type="http://schemas.openxmlformats.org/officeDocument/2006/relationships/oleObject" Target="../embeddings/oleObject111.bin"/><Relationship Id="rId5" Type="http://schemas.openxmlformats.org/officeDocument/2006/relationships/oleObject" Target="../embeddings/oleObject105.bin"/><Relationship Id="rId15" Type="http://schemas.openxmlformats.org/officeDocument/2006/relationships/oleObject" Target="../embeddings/oleObject115.bin"/><Relationship Id="rId10" Type="http://schemas.openxmlformats.org/officeDocument/2006/relationships/oleObject" Target="../embeddings/oleObject110.bin"/><Relationship Id="rId4" Type="http://schemas.openxmlformats.org/officeDocument/2006/relationships/oleObject" Target="../embeddings/oleObject104.bin"/><Relationship Id="rId9" Type="http://schemas.openxmlformats.org/officeDocument/2006/relationships/oleObject" Target="../embeddings/oleObject109.bin"/><Relationship Id="rId14" Type="http://schemas.openxmlformats.org/officeDocument/2006/relationships/oleObject" Target="../embeddings/oleObject114.bin"/></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slide" Target="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35.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1.png"/><Relationship Id="rId7" Type="http://schemas.openxmlformats.org/officeDocument/2006/relationships/image" Target="../media/image19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slide" Target="slide187.xml"/><Relationship Id="rId9" Type="http://schemas.openxmlformats.org/officeDocument/2006/relationships/image" Target="../media/image196.png"/></Relationships>
</file>

<file path=ppt/slides/_rels/slide7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3.pn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notesSlide" Target="../notesSlides/notesSlide32.xml"/><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118.bin"/><Relationship Id="rId5" Type="http://schemas.openxmlformats.org/officeDocument/2006/relationships/oleObject" Target="../embeddings/oleObject117.bin"/><Relationship Id="rId10" Type="http://schemas.openxmlformats.org/officeDocument/2006/relationships/slide" Target="slide73.xml"/><Relationship Id="rId4" Type="http://schemas.openxmlformats.org/officeDocument/2006/relationships/oleObject" Target="../embeddings/oleObject116.bin"/><Relationship Id="rId9" Type="http://schemas.openxmlformats.org/officeDocument/2006/relationships/image" Target="../media/image20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121.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notesSlide" Target="../notesSlides/notesSlide34.xml"/><Relationship Id="rId7"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24.bin"/><Relationship Id="rId5" Type="http://schemas.openxmlformats.org/officeDocument/2006/relationships/oleObject" Target="../embeddings/oleObject123.bin"/><Relationship Id="rId10" Type="http://schemas.openxmlformats.org/officeDocument/2006/relationships/image" Target="../media/image217.png"/><Relationship Id="rId4" Type="http://schemas.openxmlformats.org/officeDocument/2006/relationships/oleObject" Target="../embeddings/oleObject122.bin"/><Relationship Id="rId9" Type="http://schemas.openxmlformats.org/officeDocument/2006/relationships/oleObject" Target="../embeddings/oleObject127.bin"/></Relationships>
</file>

<file path=ppt/slides/_rels/slide7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8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35.xml"/><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29.bin"/><Relationship Id="rId5" Type="http://schemas.openxmlformats.org/officeDocument/2006/relationships/oleObject" Target="../embeddings/oleObject128.bin"/><Relationship Id="rId10" Type="http://schemas.openxmlformats.org/officeDocument/2006/relationships/oleObject" Target="../embeddings/oleObject133.bin"/><Relationship Id="rId4" Type="http://schemas.openxmlformats.org/officeDocument/2006/relationships/image" Target="../media/image226.png"/><Relationship Id="rId9" Type="http://schemas.openxmlformats.org/officeDocument/2006/relationships/oleObject" Target="../embeddings/oleObject132.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36.xml"/><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35.bin"/><Relationship Id="rId5" Type="http://schemas.openxmlformats.org/officeDocument/2006/relationships/oleObject" Target="../embeddings/oleObject134.bin"/><Relationship Id="rId4" Type="http://schemas.openxmlformats.org/officeDocument/2006/relationships/image" Target="../media/image232.png"/><Relationship Id="rId9" Type="http://schemas.openxmlformats.org/officeDocument/2006/relationships/oleObject" Target="../embeddings/oleObject138.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40.bin"/><Relationship Id="rId5" Type="http://schemas.openxmlformats.org/officeDocument/2006/relationships/oleObject" Target="../embeddings/oleObject139.bin"/><Relationship Id="rId4" Type="http://schemas.openxmlformats.org/officeDocument/2006/relationships/image" Target="../media/image236.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notesSlide" Target="../notesSlides/notesSlide38.xml"/><Relationship Id="rId7"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43.bin"/><Relationship Id="rId5" Type="http://schemas.openxmlformats.org/officeDocument/2006/relationships/oleObject" Target="../embeddings/oleObject142.bin"/><Relationship Id="rId10" Type="http://schemas.openxmlformats.org/officeDocument/2006/relationships/oleObject" Target="../embeddings/oleObject147.bin"/><Relationship Id="rId4" Type="http://schemas.openxmlformats.org/officeDocument/2006/relationships/image" Target="../media/image243.png"/><Relationship Id="rId9" Type="http://schemas.openxmlformats.org/officeDocument/2006/relationships/oleObject" Target="../embeddings/oleObject146.bin"/></Relationships>
</file>

<file path=ppt/slides/_rels/slide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75.xml"/></Relationships>
</file>

<file path=ppt/slides/_rels/slide8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75.xml"/></Relationships>
</file>

<file path=ppt/slides/_rels/slide8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slide" Target="slide75.xml"/></Relationships>
</file>

<file path=ppt/slides/_rels/slide8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slide" Target="slide42.xml"/><Relationship Id="rId4" Type="http://schemas.openxmlformats.org/officeDocument/2006/relationships/slide" Target="slide181.xml"/></Relationships>
</file>

<file path=ppt/slides/_rels/slide8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slide" Target="slide85.xml"/><Relationship Id="rId4" Type="http://schemas.openxmlformats.org/officeDocument/2006/relationships/slide" Target="slide18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slide" Target="slide35.xml"/><Relationship Id="rId5" Type="http://schemas.openxmlformats.org/officeDocument/2006/relationships/oleObject" Target="../embeddings/oleObject149.bin"/><Relationship Id="rId4" Type="http://schemas.openxmlformats.org/officeDocument/2006/relationships/oleObject" Target="../embeddings/oleObject148.bin"/></Relationships>
</file>

<file path=ppt/slides/_rels/slide9.xml.rels><?xml version="1.0" encoding="UTF-8" standalone="yes"?>
<Relationships xmlns="http://schemas.openxmlformats.org/package/2006/relationships"><Relationship Id="rId8" Type="http://schemas.openxmlformats.org/officeDocument/2006/relationships/slide" Target="slide177.xml"/><Relationship Id="rId3" Type="http://schemas.openxmlformats.org/officeDocument/2006/relationships/image" Target="../media/image10.png"/><Relationship Id="rId7" Type="http://schemas.openxmlformats.org/officeDocument/2006/relationships/slide" Target="slide17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slide" Target="slide186.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notesSlide" Target="../notesSlides/notesSlide45.xml"/><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52.bin"/><Relationship Id="rId5" Type="http://schemas.openxmlformats.org/officeDocument/2006/relationships/oleObject" Target="../embeddings/oleObject151.bin"/><Relationship Id="rId10" Type="http://schemas.openxmlformats.org/officeDocument/2006/relationships/image" Target="../media/image259.png"/><Relationship Id="rId4" Type="http://schemas.openxmlformats.org/officeDocument/2006/relationships/oleObject" Target="../embeddings/oleObject150.bin"/><Relationship Id="rId9" Type="http://schemas.openxmlformats.org/officeDocument/2006/relationships/oleObject" Target="../embeddings/oleObject155.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269.png"/><Relationship Id="rId3" Type="http://schemas.openxmlformats.org/officeDocument/2006/relationships/notesSlide" Target="../notesSlides/notesSlide46.xml"/><Relationship Id="rId7" Type="http://schemas.openxmlformats.org/officeDocument/2006/relationships/oleObject" Target="../embeddings/oleObject159.bin"/><Relationship Id="rId12" Type="http://schemas.openxmlformats.org/officeDocument/2006/relationships/image" Target="../media/image268.png"/><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58.bin"/><Relationship Id="rId11" Type="http://schemas.openxmlformats.org/officeDocument/2006/relationships/oleObject" Target="../embeddings/oleObject163.bin"/><Relationship Id="rId5" Type="http://schemas.openxmlformats.org/officeDocument/2006/relationships/oleObject" Target="../embeddings/oleObject157.bin"/><Relationship Id="rId10" Type="http://schemas.openxmlformats.org/officeDocument/2006/relationships/oleObject" Target="../embeddings/oleObject162.bin"/><Relationship Id="rId4" Type="http://schemas.openxmlformats.org/officeDocument/2006/relationships/oleObject" Target="../embeddings/oleObject156.bin"/><Relationship Id="rId9" Type="http://schemas.openxmlformats.org/officeDocument/2006/relationships/oleObject" Target="../embeddings/oleObject161.bin"/><Relationship Id="rId14" Type="http://schemas.openxmlformats.org/officeDocument/2006/relationships/image" Target="../media/image270.png"/></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68.bin"/><Relationship Id="rId3" Type="http://schemas.openxmlformats.org/officeDocument/2006/relationships/notesSlide" Target="../notesSlides/notesSlide47.xml"/><Relationship Id="rId7"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66.bin"/><Relationship Id="rId5" Type="http://schemas.openxmlformats.org/officeDocument/2006/relationships/oleObject" Target="../embeddings/oleObject165.bin"/><Relationship Id="rId10" Type="http://schemas.openxmlformats.org/officeDocument/2006/relationships/slide" Target="slide91.xml"/><Relationship Id="rId4" Type="http://schemas.openxmlformats.org/officeDocument/2006/relationships/oleObject" Target="../embeddings/oleObject164.bin"/><Relationship Id="rId9" Type="http://schemas.openxmlformats.org/officeDocument/2006/relationships/slide" Target="slide90.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71.bin"/><Relationship Id="rId3" Type="http://schemas.openxmlformats.org/officeDocument/2006/relationships/notesSlide" Target="../notesSlides/notesSlide48.xml"/><Relationship Id="rId7" Type="http://schemas.openxmlformats.org/officeDocument/2006/relationships/image" Target="../media/image282.png"/><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70.bin"/><Relationship Id="rId11" Type="http://schemas.openxmlformats.org/officeDocument/2006/relationships/image" Target="../media/image283.png"/><Relationship Id="rId5" Type="http://schemas.openxmlformats.org/officeDocument/2006/relationships/oleObject" Target="../embeddings/oleObject169.bin"/><Relationship Id="rId10" Type="http://schemas.openxmlformats.org/officeDocument/2006/relationships/oleObject" Target="../embeddings/oleObject173.bin"/><Relationship Id="rId4" Type="http://schemas.openxmlformats.org/officeDocument/2006/relationships/image" Target="../media/image281.png"/><Relationship Id="rId9" Type="http://schemas.openxmlformats.org/officeDocument/2006/relationships/oleObject" Target="../embeddings/oleObject172.bin"/></Relationships>
</file>

<file path=ppt/slides/_rels/slide94.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notesSlide" Target="../notesSlides/notesSlide49.xml"/><Relationship Id="rId7"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75.bin"/><Relationship Id="rId5" Type="http://schemas.openxmlformats.org/officeDocument/2006/relationships/oleObject" Target="../embeddings/oleObject174.bin"/><Relationship Id="rId4" Type="http://schemas.openxmlformats.org/officeDocument/2006/relationships/image" Target="../media/image287.png"/></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notesSlide" Target="../notesSlides/notesSlide50.xml"/><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78.bin"/><Relationship Id="rId5" Type="http://schemas.openxmlformats.org/officeDocument/2006/relationships/oleObject" Target="../embeddings/oleObject177.bin"/><Relationship Id="rId4" Type="http://schemas.openxmlformats.org/officeDocument/2006/relationships/image" Target="../media/image293.png"/><Relationship Id="rId9" Type="http://schemas.openxmlformats.org/officeDocument/2006/relationships/oleObject" Target="../embeddings/oleObject181.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85.bin"/><Relationship Id="rId3" Type="http://schemas.openxmlformats.org/officeDocument/2006/relationships/notesSlide" Target="../notesSlides/notesSlide51.xml"/><Relationship Id="rId7"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83.bin"/><Relationship Id="rId5" Type="http://schemas.openxmlformats.org/officeDocument/2006/relationships/oleObject" Target="../embeddings/oleObject182.bin"/><Relationship Id="rId10" Type="http://schemas.openxmlformats.org/officeDocument/2006/relationships/oleObject" Target="../embeddings/oleObject187.bin"/><Relationship Id="rId4" Type="http://schemas.openxmlformats.org/officeDocument/2006/relationships/image" Target="../media/image300.png"/><Relationship Id="rId9" Type="http://schemas.openxmlformats.org/officeDocument/2006/relationships/oleObject" Target="../embeddings/oleObject186.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91.bin"/><Relationship Id="rId3" Type="http://schemas.openxmlformats.org/officeDocument/2006/relationships/notesSlide" Target="../notesSlides/notesSlide52.xml"/><Relationship Id="rId7"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89.bin"/><Relationship Id="rId5" Type="http://schemas.openxmlformats.org/officeDocument/2006/relationships/oleObject" Target="../embeddings/oleObject188.bin"/><Relationship Id="rId10" Type="http://schemas.openxmlformats.org/officeDocument/2006/relationships/slide" Target="slide94.xml"/><Relationship Id="rId4" Type="http://schemas.openxmlformats.org/officeDocument/2006/relationships/image" Target="../media/image306.png"/><Relationship Id="rId9" Type="http://schemas.openxmlformats.org/officeDocument/2006/relationships/oleObject" Target="../embeddings/oleObject192.bin"/></Relationships>
</file>

<file path=ppt/slides/_rels/slide9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457200" y="2401888"/>
            <a:ext cx="8458200" cy="1470025"/>
          </a:xfrm>
        </p:spPr>
        <p:txBody>
          <a:bodyPr/>
          <a:lstStyle/>
          <a:p>
            <a:pPr eaLnBrk="1" hangingPunct="1"/>
            <a:r>
              <a:rPr lang="en-US" altLang="zh-CN" sz="6600" b="1" dirty="0" smtClean="0"/>
              <a:t>Fourier </a:t>
            </a:r>
            <a:r>
              <a:rPr lang="zh-CN" altLang="en-US" sz="6600" b="1" dirty="0" smtClean="0"/>
              <a:t>变换</a:t>
            </a:r>
          </a:p>
        </p:txBody>
      </p:sp>
      <p:sp>
        <p:nvSpPr>
          <p:cNvPr id="8195" name="副标题 2"/>
          <p:cNvSpPr>
            <a:spLocks noGrp="1"/>
          </p:cNvSpPr>
          <p:nvPr>
            <p:ph type="subTitle" idx="1"/>
          </p:nvPr>
        </p:nvSpPr>
        <p:spPr>
          <a:xfrm>
            <a:off x="457200" y="3900488"/>
            <a:ext cx="6635080" cy="2480840"/>
          </a:xfrm>
        </p:spPr>
        <p:txBody>
          <a:bodyPr/>
          <a:lstStyle/>
          <a:p>
            <a:pPr marL="63500" eaLnBrk="1" hangingPunct="1">
              <a:lnSpc>
                <a:spcPct val="150000"/>
              </a:lnSpc>
            </a:pPr>
            <a:r>
              <a:rPr lang="zh-CN" altLang="en-US" b="1" dirty="0"/>
              <a:t>王振</a:t>
            </a:r>
            <a:endParaRPr lang="en-US" altLang="zh-CN" b="1" dirty="0" smtClean="0"/>
          </a:p>
          <a:p>
            <a:pPr marL="63500" eaLnBrk="1" hangingPunct="1">
              <a:lnSpc>
                <a:spcPct val="150000"/>
              </a:lnSpc>
            </a:pPr>
            <a:r>
              <a:rPr lang="zh-CN" altLang="en-US" b="1" dirty="0" smtClean="0"/>
              <a:t>大连理工大学，数学科学学院，大黑楼</a:t>
            </a:r>
            <a:r>
              <a:rPr lang="en-US" altLang="zh-CN" b="1" smtClean="0"/>
              <a:t>A1130</a:t>
            </a:r>
            <a:endParaRPr lang="en-US" altLang="zh-CN" b="1" dirty="0" smtClean="0"/>
          </a:p>
          <a:p>
            <a:pPr marL="63500" eaLnBrk="1" hangingPunct="1">
              <a:lnSpc>
                <a:spcPct val="150000"/>
              </a:lnSpc>
            </a:pPr>
            <a:r>
              <a:rPr lang="en-US" altLang="zh-CN" b="1" dirty="0" smtClean="0"/>
              <a:t>Email</a:t>
            </a:r>
            <a:r>
              <a:rPr lang="zh-CN" altLang="en-US" b="1" dirty="0" smtClean="0"/>
              <a:t>：</a:t>
            </a:r>
            <a:r>
              <a:rPr lang="en-US" altLang="zh-CN" b="1" dirty="0" smtClean="0"/>
              <a:t>wangzhen@dlut.edu.cn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Fourier </a:t>
            </a:r>
            <a:r>
              <a:rPr lang="zh-CN" altLang="en-US" dirty="0" smtClean="0"/>
              <a:t>级数的系数</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1340768"/>
                <a:ext cx="8352928" cy="5256584"/>
              </a:xfrm>
            </p:spPr>
            <p:txBody>
              <a:bodyPr/>
              <a:lstStyle/>
              <a:p>
                <a:pPr>
                  <a:lnSpc>
                    <a:spcPct val="125000"/>
                  </a:lnSpc>
                </a:pPr>
                <a:r>
                  <a:rPr lang="en-US" altLang="zh-CN" dirty="0" smtClean="0"/>
                  <a:t>Fourier </a:t>
                </a:r>
                <a:r>
                  <a:rPr lang="zh-CN" altLang="zh-CN" dirty="0" smtClean="0"/>
                  <a:t>级数</a:t>
                </a:r>
                <a:r>
                  <a:rPr lang="zh-CN" altLang="zh-CN" dirty="0"/>
                  <a:t>，三角形式为</a:t>
                </a:r>
              </a:p>
              <a:p>
                <a:pPr marL="109537" indent="0">
                  <a:lnSpc>
                    <a:spcPct val="125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sSub>
                            <m:sSubPr>
                              <m:ctrlPr>
                                <a:rPr lang="zh-CN" altLang="zh-CN" i="1">
                                  <a:latin typeface="Cambria Math"/>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𝟎</m:t>
                              </m:r>
                            </m:sub>
                          </m:sSub>
                        </m:num>
                        <m:den>
                          <m:r>
                            <a:rPr lang="en-US" altLang="zh-CN" b="1" i="1">
                              <a:latin typeface="Cambria Math" panose="02040503050406030204" pitchFamily="18" charset="0"/>
                            </a:rPr>
                            <m:t>𝟐</m:t>
                          </m:r>
                        </m:den>
                      </m:f>
                      <m:r>
                        <a:rPr lang="en-US" altLang="zh-CN" b="1" i="1">
                          <a:latin typeface="Cambria Math" panose="02040503050406030204" pitchFamily="18" charset="0"/>
                        </a:rPr>
                        <m:t>+</m:t>
                      </m:r>
                      <m:nary>
                        <m:naryPr>
                          <m:chr m:val="∑"/>
                          <m:limLoc m:val="undOvr"/>
                          <m:ctrlPr>
                            <a:rPr lang="zh-CN" altLang="zh-CN" i="1">
                              <a:latin typeface="Cambria Math"/>
                            </a:rPr>
                          </m:ctrlPr>
                        </m:naryPr>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m:t>
                          </m:r>
                        </m:sup>
                        <m:e>
                          <m:d>
                            <m:dPr>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𝒏</m:t>
                                  </m:r>
                                </m:sub>
                              </m:sSub>
                              <m:func>
                                <m:funcPr>
                                  <m:ctrlPr>
                                    <a:rPr lang="zh-CN" altLang="zh-CN" i="1">
                                      <a:latin typeface="Cambria Math"/>
                                    </a:rPr>
                                  </m:ctrlPr>
                                </m:funcPr>
                                <m:fName>
                                  <m:r>
                                    <a:rPr lang="en-US" altLang="zh-CN" b="1" i="0">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𝒏</m:t>
                                  </m:r>
                                </m:sub>
                              </m:sSub>
                              <m:func>
                                <m:funcPr>
                                  <m:ctrlPr>
                                    <a:rPr lang="zh-CN" altLang="zh-CN" i="1">
                                      <a:latin typeface="Cambria Math"/>
                                    </a:rPr>
                                  </m:ctrlPr>
                                </m:funcPr>
                                <m:fName>
                                  <m:r>
                                    <a:rPr lang="en-US" altLang="zh-CN" b="1" i="0">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e>
                          </m:d>
                        </m:e>
                      </m:nary>
                    </m:oMath>
                  </m:oMathPara>
                </a14:m>
                <a:endParaRPr lang="en-US" altLang="zh-CN" dirty="0" smtClean="0"/>
              </a:p>
              <a:p>
                <a:pPr>
                  <a:lnSpc>
                    <a:spcPct val="200000"/>
                  </a:lnSpc>
                </a:pPr>
                <a:r>
                  <a:rPr lang="zh-CN" altLang="en-US" dirty="0" smtClean="0"/>
                  <a:t>由 </a:t>
                </a:r>
                <a14:m>
                  <m:oMath xmlns:m="http://schemas.openxmlformats.org/officeDocument/2006/math">
                    <m:r>
                      <a:rPr lang="en-US" altLang="zh-CN" b="1" i="1">
                        <a:latin typeface="Cambria Math" panose="02040503050406030204" pitchFamily="18" charset="0"/>
                      </a:rPr>
                      <m:t>𝟏</m:t>
                    </m:r>
                    <m:r>
                      <a:rPr lang="en-US" altLang="zh-CN" b="1">
                        <a:latin typeface="Cambria Math" panose="02040503050406030204" pitchFamily="18" charset="0"/>
                      </a:rPr>
                      <m:t>,</m:t>
                    </m:r>
                    <m:func>
                      <m:funcPr>
                        <m:ctrlPr>
                          <a:rPr lang="zh-CN" altLang="zh-CN" i="1">
                            <a:latin typeface="Cambria Math"/>
                          </a:rPr>
                        </m:ctrlPr>
                      </m:funcPr>
                      <m:fName>
                        <m:r>
                          <a:rPr lang="en-US" altLang="zh-CN" b="1" i="0">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0">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smtClean="0"/>
                  <a:t> 的</a:t>
                </a:r>
                <a:r>
                  <a:rPr lang="zh-CN" altLang="en-US" u="sng" dirty="0" smtClean="0">
                    <a:solidFill>
                      <a:srgbClr val="FF0000"/>
                    </a:solidFill>
                    <a:latin typeface="华文楷体" panose="02010600040101010101" pitchFamily="2" charset="-122"/>
                    <a:ea typeface="华文楷体" panose="02010600040101010101" pitchFamily="2" charset="-122"/>
                  </a:rPr>
                  <a:t>正交性</a:t>
                </a:r>
                <a:endParaRPr lang="en-US" altLang="zh-CN" u="sng" dirty="0" smtClean="0">
                  <a:solidFill>
                    <a:srgbClr val="FF0000"/>
                  </a:solidFill>
                  <a:latin typeface="华文楷体" panose="02010600040101010101" pitchFamily="2" charset="-122"/>
                  <a:ea typeface="华文楷体" panose="02010600040101010101" pitchFamily="2" charset="-122"/>
                </a:endParaRPr>
              </a:p>
              <a:p>
                <a:pPr>
                  <a:lnSpc>
                    <a:spcPct val="125000"/>
                  </a:lnSpc>
                </a:pPr>
                <a:r>
                  <a:rPr lang="zh-CN" altLang="en-US" dirty="0"/>
                  <a:t>为求</a:t>
                </a:r>
                <a:r>
                  <a:rPr lang="zh-CN" altLang="en-US"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𝒂</m:t>
                        </m:r>
                      </m:e>
                      <m:sub>
                        <m:r>
                          <a:rPr lang="en-US" altLang="zh-CN" b="1" i="1" smtClean="0">
                            <a:latin typeface="Cambria Math" panose="02040503050406030204" pitchFamily="18" charset="0"/>
                          </a:rPr>
                          <m:t>𝟎</m:t>
                        </m:r>
                      </m:sub>
                    </m:sSub>
                  </m:oMath>
                </a14:m>
                <a:r>
                  <a:rPr lang="zh-CN" altLang="en-US" dirty="0"/>
                  <a:t>，只需上式</a:t>
                </a:r>
                <a:r>
                  <a:rPr lang="zh-CN" altLang="en-US" dirty="0" smtClean="0"/>
                  <a:t>两端</a:t>
                </a:r>
                <a:r>
                  <a:rPr lang="zh-CN" altLang="en-US" dirty="0"/>
                  <a:t>逐项</a:t>
                </a:r>
                <a:r>
                  <a:rPr lang="zh-CN" altLang="en-US" dirty="0" smtClean="0"/>
                  <a:t>积分</a:t>
                </a:r>
                <a:r>
                  <a:rPr lang="zh-CN" altLang="en-US" dirty="0"/>
                  <a:t>即得</a:t>
                </a:r>
                <a:endParaRPr lang="en-US" altLang="zh-CN" dirty="0"/>
              </a:p>
              <a:p>
                <a:pPr marL="109537" indent="0">
                  <a:buNone/>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a:rPr>
                          </m:ctrlPr>
                        </m:sSubPr>
                        <m:e>
                          <m:r>
                            <a:rPr lang="en-US" altLang="zh-CN" b="1" i="1">
                              <a:solidFill>
                                <a:srgbClr val="FF0000"/>
                              </a:solidFill>
                              <a:latin typeface="Cambria Math" panose="02040503050406030204" pitchFamily="18" charset="0"/>
                            </a:rPr>
                            <m:t>𝒂</m:t>
                          </m:r>
                        </m:e>
                        <m:sub>
                          <m:r>
                            <a:rPr lang="en-US" altLang="zh-CN" b="1" i="1">
                              <a:solidFill>
                                <a:srgbClr val="FF0000"/>
                              </a:solidFill>
                              <a:latin typeface="Cambria Math" panose="02040503050406030204" pitchFamily="18" charset="0"/>
                            </a:rPr>
                            <m:t>𝟎</m:t>
                          </m:r>
                        </m:sub>
                      </m:sSub>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𝟐</m:t>
                          </m:r>
                        </m:num>
                        <m:den>
                          <m:r>
                            <a:rPr lang="en-US" altLang="zh-CN" b="1" i="1">
                              <a:solidFill>
                                <a:srgbClr val="FF0000"/>
                              </a:solidFill>
                              <a:latin typeface="Cambria Math" panose="02040503050406030204" pitchFamily="18" charset="0"/>
                            </a:rPr>
                            <m:t>𝑻</m:t>
                          </m:r>
                        </m:den>
                      </m:f>
                      <m:nary>
                        <m:naryPr>
                          <m:limLoc m:val="subSup"/>
                          <m:ctrlPr>
                            <a:rPr lang="zh-CN" altLang="zh-CN" i="1">
                              <a:solidFill>
                                <a:srgbClr val="FF0000"/>
                              </a:solidFill>
                              <a:latin typeface="Cambria Math"/>
                            </a:rPr>
                          </m:ctrlPr>
                        </m:naryPr>
                        <m:sub>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𝑻</m:t>
                              </m:r>
                            </m:num>
                            <m:den>
                              <m:r>
                                <a:rPr lang="en-US" altLang="zh-CN" b="1" i="1">
                                  <a:solidFill>
                                    <a:srgbClr val="FF0000"/>
                                  </a:solidFill>
                                  <a:latin typeface="Cambria Math" panose="02040503050406030204" pitchFamily="18" charset="0"/>
                                </a:rPr>
                                <m:t>𝟐</m:t>
                              </m:r>
                            </m:den>
                          </m:f>
                        </m:sub>
                        <m:sup>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𝑻</m:t>
                              </m:r>
                            </m:num>
                            <m:den>
                              <m:r>
                                <a:rPr lang="en-US" altLang="zh-CN" b="1" i="1">
                                  <a:solidFill>
                                    <a:srgbClr val="FF0000"/>
                                  </a:solidFill>
                                  <a:latin typeface="Cambria Math" panose="02040503050406030204" pitchFamily="18" charset="0"/>
                                </a:rPr>
                                <m:t>𝟐</m:t>
                              </m:r>
                            </m:den>
                          </m:f>
                        </m:sup>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𝑻</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𝐝</m:t>
                          </m:r>
                          <m:r>
                            <a:rPr lang="en-US" altLang="zh-CN" b="1" i="1">
                              <a:solidFill>
                                <a:srgbClr val="FF0000"/>
                              </a:solidFill>
                              <a:latin typeface="Cambria Math" panose="02040503050406030204" pitchFamily="18" charset="0"/>
                            </a:rPr>
                            <m:t>𝒕</m:t>
                          </m:r>
                        </m:e>
                      </m:nary>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1340768"/>
                <a:ext cx="8352928" cy="5256584"/>
              </a:xfrm>
              <a:blipFill>
                <a:blip r:embed="rId2" cstate="print"/>
                <a:stretch>
                  <a:fillRect l="-73" t="-5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2018年9月10日2时8分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a:t>
            </a:fld>
            <a:endParaRPr lang="zh-CN" altLang="en-US"/>
          </a:p>
        </p:txBody>
      </p:sp>
      <p:sp>
        <p:nvSpPr>
          <p:cNvPr id="6" name="矩形 5">
            <a:hlinkClick r:id="rId3" action="ppaction://hlinksldjump"/>
          </p:cNvPr>
          <p:cNvSpPr/>
          <p:nvPr/>
        </p:nvSpPr>
        <p:spPr>
          <a:xfrm>
            <a:off x="6372200" y="3717032"/>
            <a:ext cx="122413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56568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Riemann-Lebesgue</a:t>
            </a:r>
            <a:r>
              <a:rPr lang="zh-CN" altLang="en-US" dirty="0"/>
              <a:t>引理</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99134" y="1274002"/>
                <a:ext cx="8136904" cy="5256584"/>
              </a:xfrm>
            </p:spPr>
            <p:txBody>
              <a:bodyPr/>
              <a:lstStyle/>
              <a:p>
                <a:pPr>
                  <a:lnSpc>
                    <a:spcPct val="114000"/>
                  </a:lnSpc>
                </a:pPr>
                <a:r>
                  <a:rPr lang="zh-CN" altLang="zh-CN" dirty="0" smtClean="0"/>
                  <a:t>设</a:t>
                </a:r>
                <a:r>
                  <a:rPr lang="en-US" altLang="zh-CN" dirty="0" smtClean="0"/>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oMath>
                </a14:m>
                <a:r>
                  <a:rPr lang="zh-CN" altLang="zh-CN" dirty="0"/>
                  <a:t>，则</a:t>
                </a:r>
              </a:p>
              <a:p>
                <a:pPr marL="109537" indent="0">
                  <a:lnSpc>
                    <a:spcPct val="114000"/>
                  </a:lnSpc>
                  <a:buNone/>
                </a:pPr>
                <a14:m>
                  <m:oMathPara xmlns:m="http://schemas.openxmlformats.org/officeDocument/2006/math">
                    <m:oMathParaPr>
                      <m:jc m:val="centerGroup"/>
                    </m:oMathParaPr>
                    <m:oMath xmlns:m="http://schemas.openxmlformats.org/officeDocument/2006/math">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d>
                                <m:dPr>
                                  <m:begChr m:val="|"/>
                                  <m:endChr m:val="|"/>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lim>
                          </m:limLow>
                        </m:fName>
                        <m:e>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e>
                      </m:func>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zh-CN" dirty="0"/>
              </a:p>
              <a:p>
                <a:pPr>
                  <a:lnSpc>
                    <a:spcPct val="114000"/>
                  </a:lnSpc>
                </a:pPr>
                <a:r>
                  <a:rPr lang="zh-CN" altLang="zh-CN" dirty="0" smtClean="0"/>
                  <a:t>证明</a:t>
                </a:r>
                <a:r>
                  <a:rPr lang="zh-CN" altLang="zh-CN" dirty="0"/>
                  <a:t>：由</a:t>
                </a:r>
                <a:r>
                  <a:rPr lang="en-US" altLang="zh-CN" dirty="0" smtClean="0"/>
                  <a:t/>
                </a:r>
                <a14:m>
                  <m:oMath xmlns:m="http://schemas.openxmlformats.org/officeDocument/2006/math">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a:latin typeface="Cambria Math" panose="02040503050406030204" pitchFamily="18" charset="0"/>
                      </a:rPr>
                      <m:t>=</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𝝅</m:t>
                        </m:r>
                      </m:sup>
                    </m:sSup>
                  </m:oMath>
                </a14:m>
                <a:r>
                  <a:rPr lang="zh-CN" altLang="zh-CN" dirty="0"/>
                  <a:t>，可知</a:t>
                </a: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i="1">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zh-CN" altLang="zh-CN" i="1">
                                  <a:latin typeface="Cambria Math"/>
                                </a:rPr>
                              </m:ctrlPr>
                            </m:sSupPr>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b="1" i="1" smtClean="0">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r>
                        <a:rPr lang="en-US" altLang="zh-CN" i="1">
                          <a:latin typeface="Cambria Math" panose="02040503050406030204" pitchFamily="18" charset="0"/>
                        </a:rPr>
                        <m:t>=</m:t>
                      </m:r>
                      <m:r>
                        <a:rPr lang="en-US" altLang="zh-CN" b="1" i="1" smtClean="0">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𝝅</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                              </m:t>
                      </m:r>
                      <m:r>
                        <a:rPr lang="en-US" altLang="zh-CN" i="1">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𝒖</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𝝎</m:t>
                                  </m:r>
                                </m:den>
                              </m:f>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b="1" i="1" smtClean="0">
                                  <a:latin typeface="Cambria Math" panose="02040503050406030204" pitchFamily="18" charset="0"/>
                                </a:rPr>
                                <m:t>𝒖</m:t>
                              </m:r>
                            </m:sup>
                          </m:sSup>
                          <m:r>
                            <a:rPr lang="en-US" altLang="zh-CN" i="1">
                              <a:latin typeface="Cambria Math" panose="02040503050406030204" pitchFamily="18" charset="0"/>
                            </a:rPr>
                            <m:t>𝐝</m:t>
                          </m:r>
                          <m:r>
                            <a:rPr lang="en-US" altLang="zh-CN" b="1" i="1" smtClean="0">
                              <a:latin typeface="Cambria Math" panose="02040503050406030204" pitchFamily="18" charset="0"/>
                            </a:rPr>
                            <m:t>𝒖</m:t>
                          </m:r>
                        </m:e>
                      </m:nary>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                            </m:t>
                      </m:r>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𝝎</m:t>
                                  </m:r>
                                </m:den>
                              </m:f>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99134" y="1274002"/>
                <a:ext cx="8136904" cy="5256584"/>
              </a:xfrm>
              <a:blipFill>
                <a:blip r:embed="rId2" cstate="print"/>
                <a:stretch>
                  <a:fillRect t="-12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100</a:t>
            </a:fld>
            <a:endParaRPr lang="zh-CN" altLang="en-US"/>
          </a:p>
        </p:txBody>
      </p:sp>
      <mc:AlternateContent xmlns:mc="http://schemas.openxmlformats.org/markup-compatibility/2006">
        <mc:Choice xmlns:a14="http://schemas.microsoft.com/office/drawing/2010/main" xmlns="" Requires="a14">
          <p:sp>
            <p:nvSpPr>
              <p:cNvPr id="6" name="文本框 5"/>
              <p:cNvSpPr txBox="1"/>
              <p:nvPr/>
            </p:nvSpPr>
            <p:spPr>
              <a:xfrm>
                <a:off x="1115616" y="4293096"/>
                <a:ext cx="2448272" cy="830997"/>
              </a:xfrm>
              <a:prstGeom prst="rect">
                <a:avLst/>
              </a:prstGeom>
              <a:noFill/>
              <a:ln w="38100">
                <a:solidFill>
                  <a:schemeClr val="accent1">
                    <a:shade val="50000"/>
                  </a:schemeClr>
                </a:solidFill>
              </a:ln>
            </p:spPr>
            <p:txBody>
              <a:bodyPr wrap="square" rtlCol="0">
                <a:spAutoFit/>
              </a:bodyPr>
              <a:lstStyle/>
              <a:p>
                <a:pPr algn="ctr"/>
                <a:r>
                  <a:rPr lang="zh-CN" altLang="en-US" sz="2400" b="1" dirty="0" smtClean="0"/>
                  <a:t>积分变量替换：</a:t>
                </a:r>
                <a:endParaRPr lang="en-US" altLang="zh-CN" sz="2400" b="1" dirty="0" smtClean="0"/>
              </a:p>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𝝅</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𝝎</m:t>
                      </m:r>
                    </m:oMath>
                  </m:oMathPara>
                </a14:m>
                <a:endParaRPr lang="zh-CN" altLang="en-US" sz="2400" b="1" dirty="0"/>
              </a:p>
            </p:txBody>
          </p:sp>
        </mc:Choice>
        <mc:Fallback>
          <p:sp>
            <p:nvSpPr>
              <p:cNvPr id="6" name="文本框 5"/>
              <p:cNvSpPr txBox="1">
                <a:spLocks noRot="1" noChangeAspect="1" noMove="1" noResize="1" noEditPoints="1" noAdjustHandles="1" noChangeArrowheads="1" noChangeShapeType="1" noTextEdit="1"/>
              </p:cNvSpPr>
              <p:nvPr/>
            </p:nvSpPr>
            <p:spPr>
              <a:xfrm>
                <a:off x="1115616" y="4293096"/>
                <a:ext cx="2448272" cy="830997"/>
              </a:xfrm>
              <a:prstGeom prst="rect">
                <a:avLst/>
              </a:prstGeom>
              <a:blipFill>
                <a:blip r:embed="rId3" cstate="print"/>
                <a:stretch>
                  <a:fillRect l="-980" t="-5594" r="-980" b="-6993"/>
                </a:stretch>
              </a:blipFill>
              <a:ln w="38100">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7" name="文本框 6"/>
              <p:cNvSpPr txBox="1"/>
              <p:nvPr/>
            </p:nvSpPr>
            <p:spPr>
              <a:xfrm>
                <a:off x="6627333" y="2132856"/>
                <a:ext cx="2226037" cy="461665"/>
              </a:xfrm>
              <a:prstGeom prst="rect">
                <a:avLst/>
              </a:prstGeom>
              <a:noFill/>
              <a:ln w="38100">
                <a:solidFill>
                  <a:schemeClr val="accent1">
                    <a:shade val="50000"/>
                  </a:schemeClr>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𝝎</m:t>
                      </m:r>
                      <m:d>
                        <m:dPr>
                          <m:ctrlPr>
                            <a:rPr lang="en-US" altLang="zh-CN" sz="2400" b="1" i="1" smtClean="0">
                              <a:latin typeface="Cambria Math"/>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a:latin typeface="Cambria Math" panose="02040503050406030204" pitchFamily="18" charset="0"/>
                            </a:rPr>
                            <m:t>𝝅</m:t>
                          </m:r>
                          <m:r>
                            <a:rPr lang="en-US" altLang="zh-CN" sz="2400" b="1" i="1">
                              <a:latin typeface="Cambria Math" panose="02040503050406030204" pitchFamily="18" charset="0"/>
                            </a:rPr>
                            <m:t>/</m:t>
                          </m:r>
                          <m:r>
                            <a:rPr lang="en-US" altLang="zh-CN" sz="2400" b="1" i="1">
                              <a:latin typeface="Cambria Math" panose="02040503050406030204" pitchFamily="18" charset="0"/>
                            </a:rPr>
                            <m:t>𝝎</m:t>
                          </m:r>
                          <m:r>
                            <m:rPr>
                              <m:nor/>
                            </m:rPr>
                            <a:rPr lang="zh-CN" altLang="en-US" sz="2400" b="1" dirty="0"/>
                            <m:t> </m:t>
                          </m:r>
                        </m:e>
                      </m:d>
                    </m:oMath>
                  </m:oMathPara>
                </a14:m>
                <a:endParaRPr lang="zh-CN" altLang="en-US" sz="2400" b="1" dirty="0"/>
              </a:p>
            </p:txBody>
          </p:sp>
        </mc:Choice>
        <mc:Fallback>
          <p:sp>
            <p:nvSpPr>
              <p:cNvPr id="7" name="文本框 6"/>
              <p:cNvSpPr txBox="1">
                <a:spLocks noRot="1" noChangeAspect="1" noMove="1" noResize="1" noEditPoints="1" noAdjustHandles="1" noChangeArrowheads="1" noChangeShapeType="1" noTextEdit="1"/>
              </p:cNvSpPr>
              <p:nvPr/>
            </p:nvSpPr>
            <p:spPr>
              <a:xfrm>
                <a:off x="6627333" y="2132856"/>
                <a:ext cx="2226037" cy="461665"/>
              </a:xfrm>
              <a:prstGeom prst="rect">
                <a:avLst/>
              </a:prstGeom>
              <a:blipFill>
                <a:blip r:embed="rId4" cstate="print"/>
                <a:stretch>
                  <a:fillRect b="-13415"/>
                </a:stretch>
              </a:blipFill>
              <a:ln w="38100">
                <a:solidFill>
                  <a:schemeClr val="accent1">
                    <a:shade val="50000"/>
                  </a:schemeClr>
                </a:solidFill>
              </a:ln>
            </p:spPr>
            <p:txBody>
              <a:bodyPr/>
              <a:lstStyle/>
              <a:p>
                <a:r>
                  <a:rPr lang="zh-CN" altLang="en-US">
                    <a:noFill/>
                  </a:rPr>
                  <a:t> </a:t>
                </a:r>
              </a:p>
            </p:txBody>
          </p:sp>
        </mc:Fallback>
      </mc:AlternateContent>
      <p:sp>
        <p:nvSpPr>
          <p:cNvPr id="9" name="等号 8"/>
          <p:cNvSpPr/>
          <p:nvPr/>
        </p:nvSpPr>
        <p:spPr>
          <a:xfrm rot="5400000">
            <a:off x="7061916" y="2821787"/>
            <a:ext cx="1043464" cy="313407"/>
          </a:xfrm>
          <a:prstGeom prst="mathEqual">
            <a:avLst>
              <a:gd name="adj1" fmla="val 12078"/>
              <a:gd name="adj2" fmla="val 23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p:cNvSpPr/>
          <p:nvPr/>
        </p:nvSpPr>
        <p:spPr>
          <a:xfrm>
            <a:off x="5220072" y="3212976"/>
            <a:ext cx="3371688" cy="94548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7020272" y="3356992"/>
            <a:ext cx="1101379" cy="288032"/>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3127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1" presetClass="entr" presetSubtype="3"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3)">
                                      <p:cBhvr>
                                        <p:cTn id="30" dur="500"/>
                                        <p:tgtEl>
                                          <p:spTgt spid="8"/>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wipe(left)">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wipe(left)">
                                      <p:cBhvr>
                                        <p:cTn id="5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620688"/>
                <a:ext cx="8136904" cy="5256584"/>
              </a:xfrm>
            </p:spPr>
            <p:txBody>
              <a:bodyPr/>
              <a:lstStyle/>
              <a:p>
                <a:pPr>
                  <a:lnSpc>
                    <a:spcPct val="125000"/>
                  </a:lnSpc>
                </a:pPr>
                <a:r>
                  <a:rPr lang="zh-CN" altLang="zh-CN" dirty="0" smtClean="0"/>
                  <a:t>因此</a:t>
                </a:r>
                <a:endParaRPr lang="zh-CN" altLang="zh-CN" dirty="0"/>
              </a:p>
              <a:p>
                <a:pPr marL="109537" indent="0">
                  <a:buNone/>
                </a:pPr>
                <a14:m>
                  <m:oMathPara xmlns:m="http://schemas.openxmlformats.org/officeDocument/2006/math">
                    <m:oMathParaPr>
                      <m:jc m:val="centerGroup"/>
                    </m:oMathParaPr>
                    <m:oMath xmlns:m="http://schemas.openxmlformats.org/officeDocument/2006/math">
                      <m:d>
                        <m:dPr>
                          <m:begChr m:val="|"/>
                          <m:endChr m:val="|"/>
                          <m:ctrlPr>
                            <a:rPr lang="en-US" altLang="zh-CN" b="1" i="1" smtClean="0">
                              <a:latin typeface="Cambria Math"/>
                            </a:rPr>
                          </m:ctrlPr>
                        </m:dPr>
                        <m:e>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e>
                      </m:d>
                      <m:r>
                        <a:rPr lang="en-US" altLang="zh-CN" b="1" i="1">
                          <a:latin typeface="Cambria Math" panose="02040503050406030204" pitchFamily="18" charset="0"/>
                        </a:rPr>
                        <m:t>=</m:t>
                      </m:r>
                      <m:d>
                        <m:dPr>
                          <m:begChr m:val="|"/>
                          <m:endChr m:val="|"/>
                          <m:ctrlPr>
                            <a:rPr lang="en-US" altLang="zh-CN" b="1" i="1" smtClean="0">
                              <a:latin typeface="Cambria Math"/>
                            </a:rPr>
                          </m:ctrlPr>
                        </m:dPr>
                        <m:e>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d>
                                <m:dPr>
                                  <m:begChr m:val="["/>
                                  <m:endChr m:val="]"/>
                                  <m:ctrlPr>
                                    <a:rPr lang="zh-CN" altLang="zh-CN" i="1">
                                      <a:latin typeface="Cambria Math"/>
                                    </a:rPr>
                                  </m:ctrlPr>
                                </m:dPr>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𝝎</m:t>
                                          </m:r>
                                        </m:den>
                                      </m:f>
                                    </m:e>
                                  </m:d>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e>
                      </m:d>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i="1">
                                          <a:latin typeface="Cambria Math" panose="02040503050406030204" pitchFamily="18" charset="0"/>
                                        </a:rPr>
                                        <m:t>𝝎</m:t>
                                      </m:r>
                                    </m:den>
                                  </m:f>
                                </m:e>
                              </m:d>
                            </m:e>
                          </m:d>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a:p>
                <a:pPr>
                  <a:lnSpc>
                    <a:spcPct val="150000"/>
                  </a:lnSpc>
                </a:pPr>
                <a:r>
                  <a:rPr lang="zh-CN" altLang="zh-CN" dirty="0"/>
                  <a:t>即得</a:t>
                </a:r>
              </a:p>
              <a:p>
                <a:pPr marL="109537" indent="0">
                  <a:buNone/>
                </a:pPr>
                <a14:m>
                  <m:oMathPara xmlns:m="http://schemas.openxmlformats.org/officeDocument/2006/math">
                    <m:oMathParaPr>
                      <m:jc m:val="centerGroup"/>
                    </m:oMathParaPr>
                    <m:oMath xmlns:m="http://schemas.openxmlformats.org/officeDocument/2006/math">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d>
                                <m:dPr>
                                  <m:begChr m:val="|"/>
                                  <m:endChr m:val="|"/>
                                  <m:ctrlPr>
                                    <a:rPr lang="zh-CN" altLang="zh-CN" i="1">
                                      <a:latin typeface="Cambria Math"/>
                                    </a:rPr>
                                  </m:ctrlPr>
                                </m:dPr>
                                <m:e>
                                  <m:r>
                                    <a:rPr lang="en-US" altLang="zh-CN" i="1">
                                      <a:latin typeface="Cambria Math" panose="02040503050406030204" pitchFamily="18" charset="0"/>
                                    </a:rPr>
                                    <m:t>𝝎</m:t>
                                  </m:r>
                                </m:e>
                              </m:d>
                              <m:r>
                                <a:rPr lang="en-US" altLang="zh-CN" b="1" i="1">
                                  <a:latin typeface="Cambria Math" panose="02040503050406030204" pitchFamily="18" charset="0"/>
                                </a:rPr>
                                <m:t>→∞</m:t>
                              </m:r>
                            </m:lim>
                          </m:limLow>
                        </m:fName>
                        <m:e>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e>
                      </m:func>
                      <m:r>
                        <a:rPr lang="en-US" altLang="zh-CN" b="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d>
                                <m:dPr>
                                  <m:begChr m:val="|"/>
                                  <m:endChr m:val="|"/>
                                  <m:ctrlPr>
                                    <a:rPr lang="zh-CN" altLang="zh-CN" i="1">
                                      <a:latin typeface="Cambria Math"/>
                                    </a:rPr>
                                  </m:ctrlPr>
                                </m:dPr>
                                <m:e>
                                  <m:r>
                                    <a:rPr lang="en-US" altLang="zh-CN" i="1">
                                      <a:latin typeface="Cambria Math" panose="02040503050406030204" pitchFamily="18" charset="0"/>
                                    </a:rPr>
                                    <m:t>𝝎</m:t>
                                  </m:r>
                                </m:e>
                              </m:d>
                              <m:r>
                                <a:rPr lang="en-US" altLang="zh-CN" b="1" i="1">
                                  <a:latin typeface="Cambria Math" panose="02040503050406030204" pitchFamily="18" charset="0"/>
                                </a:rPr>
                                <m:t>→∞</m:t>
                              </m:r>
                            </m:lim>
                          </m:limLow>
                        </m:fName>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i="1">
                                              <a:latin typeface="Cambria Math" panose="02040503050406030204" pitchFamily="18" charset="0"/>
                                            </a:rPr>
                                            <m:t>𝝎</m:t>
                                          </m:r>
                                        </m:den>
                                      </m:f>
                                    </m:e>
                                  </m:d>
                                </m:e>
                              </m:d>
                              <m:r>
                                <a:rPr lang="en-US" altLang="zh-CN" b="1" i="1">
                                  <a:latin typeface="Cambria Math" panose="02040503050406030204" pitchFamily="18" charset="0"/>
                                </a:rPr>
                                <m:t>𝐝</m:t>
                              </m:r>
                              <m:r>
                                <a:rPr lang="en-US" altLang="zh-CN" b="1" i="1">
                                  <a:latin typeface="Cambria Math" panose="02040503050406030204" pitchFamily="18" charset="0"/>
                                </a:rPr>
                                <m:t>𝒕</m:t>
                              </m:r>
                            </m:e>
                          </m:nary>
                        </m:e>
                      </m:func>
                    </m:oMath>
                  </m:oMathPara>
                </a14:m>
                <a:endParaRPr lang="en-US" altLang="zh-CN" i="1" dirty="0" smtClean="0"/>
              </a:p>
              <a:p>
                <a:pPr marL="109537" indent="0">
                  <a:lnSpc>
                    <a:spcPct val="20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620688"/>
                <a:ext cx="8136904" cy="5256584"/>
              </a:xfrm>
              <a:blipFill>
                <a:blip r:embed="rId2" cstate="print"/>
                <a:stretch>
                  <a:fillRect t="-5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101</a:t>
            </a:fld>
            <a:endParaRPr lang="zh-CN" altLang="en-US"/>
          </a:p>
        </p:txBody>
      </p:sp>
    </p:spTree>
    <p:extLst>
      <p:ext uri="{BB962C8B-B14F-4D97-AF65-F5344CB8AC3E}">
        <p14:creationId xmlns:p14="http://schemas.microsoft.com/office/powerpoint/2010/main" xmlns="" val="71609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018817" y="908720"/>
                <a:ext cx="8036446" cy="5760640"/>
              </a:xfrm>
            </p:spPr>
            <p:txBody>
              <a:bodyPr/>
              <a:lstStyle/>
              <a:p>
                <a:pPr>
                  <a:lnSpc>
                    <a:spcPct val="125000"/>
                  </a:lnSpc>
                </a:pPr>
                <a:r>
                  <a:rPr lang="zh-CN" altLang="zh-CN" dirty="0" smtClean="0"/>
                  <a:t>例，求</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unc>
                      <m:funcPr>
                        <m:ctrlPr>
                          <a:rPr lang="zh-CN" altLang="zh-CN" i="1">
                            <a:latin typeface="Cambria Math"/>
                          </a:rPr>
                        </m:ctrlPr>
                      </m:funcPr>
                      <m:fName>
                        <m:sSup>
                          <m:sSupPr>
                            <m:ctrlPr>
                              <a:rPr lang="zh-CN" altLang="zh-CN" i="1">
                                <a:latin typeface="Cambria Math"/>
                              </a:rPr>
                            </m:ctrlPr>
                          </m:sSupPr>
                          <m:e>
                            <m:r>
                              <m:rPr>
                                <m:nor/>
                              </m:rPr>
                              <a:rPr lang="en-US" altLang="zh-CN"/>
                              <m:t>cos</m:t>
                            </m:r>
                          </m:e>
                          <m:sup>
                            <m:r>
                              <a:rPr lang="en-US" altLang="zh-CN" b="1" i="1">
                                <a:latin typeface="Cambria Math" panose="02040503050406030204" pitchFamily="18" charset="0"/>
                              </a:rPr>
                              <m:t>𝟐</m:t>
                            </m:r>
                          </m:sup>
                        </m:sSup>
                      </m:fName>
                      <m:e>
                        <m:r>
                          <a:rPr lang="en-US" altLang="zh-CN" b="1" i="1">
                            <a:latin typeface="Cambria Math" panose="02040503050406030204" pitchFamily="18" charset="0"/>
                          </a:rPr>
                          <m:t>𝒕</m:t>
                        </m:r>
                      </m:e>
                    </m:func>
                  </m:oMath>
                </a14:m>
                <a:r>
                  <a:rPr lang="en-US" altLang="zh-CN" dirty="0" smtClean="0"/>
                  <a:t/>
                </a:r>
                <a:r>
                  <a:rPr lang="zh-CN" altLang="zh-CN" dirty="0" smtClean="0"/>
                  <a:t>的</a:t>
                </a:r>
                <a:r>
                  <a:rPr lang="zh-CN" altLang="zh-CN" dirty="0"/>
                  <a:t>傅立叶变换。</a:t>
                </a:r>
              </a:p>
              <a:p>
                <a:pPr>
                  <a:lnSpc>
                    <a:spcPct val="150000"/>
                  </a:lnSpc>
                </a:pPr>
                <a:r>
                  <a:rPr lang="zh-CN" altLang="zh-CN" dirty="0" smtClean="0"/>
                  <a:t>解：</a:t>
                </a:r>
                <a:r>
                  <a:rPr lang="zh-CN" altLang="en-US" dirty="0" smtClean="0"/>
                  <a:t>由三角函数公式可知，</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func>
                            <m:funcPr>
                              <m:ctrlPr>
                                <a:rPr lang="zh-CN" altLang="zh-CN" i="1">
                                  <a:latin typeface="Cambria Math"/>
                                </a:rPr>
                              </m:ctrlPr>
                            </m:funcPr>
                            <m:fName>
                              <m:sSup>
                                <m:sSupPr>
                                  <m:ctrlPr>
                                    <a:rPr lang="zh-CN" altLang="zh-CN" i="1">
                                      <a:latin typeface="Cambria Math"/>
                                    </a:rPr>
                                  </m:ctrlPr>
                                </m:sSupPr>
                                <m:e>
                                  <m:r>
                                    <m:rPr>
                                      <m:nor/>
                                    </m:rPr>
                                    <a:rPr lang="en-US" altLang="zh-CN"/>
                                    <m:t>cos</m:t>
                                  </m:r>
                                </m:e>
                                <m:sup>
                                  <m:r>
                                    <a:rPr lang="en-US" altLang="zh-CN" b="1" i="1">
                                      <a:latin typeface="Cambria Math" panose="02040503050406030204" pitchFamily="18" charset="0"/>
                                    </a:rPr>
                                    <m:t>𝟐</m:t>
                                  </m:r>
                                </m:sup>
                              </m:sSup>
                            </m:fName>
                            <m:e>
                              <m:r>
                                <a:rPr lang="en-US" altLang="zh-CN" b="1" i="1">
                                  <a:latin typeface="Cambria Math" panose="02040503050406030204" pitchFamily="18" charset="0"/>
                                </a:rPr>
                                <m:t>𝒕</m:t>
                              </m:r>
                            </m:e>
                          </m:func>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𝟐</m:t>
                                  </m:r>
                                  <m:r>
                                    <a:rPr lang="en-US" altLang="zh-CN" b="1" i="1">
                                      <a:latin typeface="Cambria Math" panose="02040503050406030204" pitchFamily="18" charset="0"/>
                                    </a:rPr>
                                    <m:t>𝒕</m:t>
                                  </m:r>
                                </m:e>
                              </m:func>
                            </m:num>
                            <m:den>
                              <m:r>
                                <a:rPr lang="en-US" altLang="zh-CN" b="1" i="1">
                                  <a:latin typeface="Cambria Math" panose="02040503050406030204" pitchFamily="18" charset="0"/>
                                </a:rPr>
                                <m:t>𝟐</m:t>
                              </m:r>
                            </m:den>
                          </m:f>
                        </m:e>
                      </m:d>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m:rPr>
                          <m:nor/>
                        </m:rPr>
                        <a:rPr lang="en-US" altLang="zh-CN" smtClean="0">
                          <a:solidFill>
                            <a:srgbClr val="FF0000"/>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𝟏</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m:rPr>
                          <m:nor/>
                        </m:rPr>
                        <a:rPr lang="en-US" altLang="zh-CN" smtClean="0">
                          <a:solidFill>
                            <a:srgbClr val="FF0000"/>
                          </a:solidFill>
                          <a:latin typeface="Kunstler Script" panose="030304020206070D0D06" pitchFamily="66" charset="0"/>
                        </a:rPr>
                        <m:t>F</m:t>
                      </m:r>
                      <m:r>
                        <m:rPr>
                          <m:nor/>
                        </m:rPr>
                        <a:rPr lang="en-US" altLang="zh-CN" b="1" i="0" smtClean="0">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𝐜𝐨𝐬</m:t>
                              </m:r>
                            </m:fName>
                            <m:e>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𝒕</m:t>
                              </m:r>
                            </m:e>
                          </m:func>
                        </m:e>
                      </m:d>
                    </m:oMath>
                  </m:oMathPara>
                </a14:m>
                <a:endParaRPr lang="zh-CN" altLang="zh-CN" dirty="0">
                  <a:solidFill>
                    <a:srgbClr val="FF0000"/>
                  </a:solidFill>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d>
                        <m:dPr>
                          <m:begChr m:val="["/>
                          <m:endChr m:val="]"/>
                          <m:ctrlPr>
                            <a:rPr lang="zh-CN" altLang="zh-CN" i="1">
                              <a:latin typeface="Cambria Math"/>
                            </a:rPr>
                          </m:ctrlPr>
                        </m:dPr>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𝟐</m:t>
                              </m:r>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𝟐</m:t>
                              </m:r>
                            </m:e>
                          </m:d>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18817" y="908720"/>
                <a:ext cx="8036446" cy="5760640"/>
              </a:xfrm>
              <a:blipFill>
                <a:blip r:embed="rId2" cstate="print"/>
                <a:stretch>
                  <a:fillRect t="-31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102</a:t>
            </a:fld>
            <a:endParaRPr lang="zh-CN" altLang="en-US"/>
          </a:p>
        </p:txBody>
      </p:sp>
      <p:sp>
        <p:nvSpPr>
          <p:cNvPr id="6" name="文本框 5"/>
          <p:cNvSpPr txBox="1"/>
          <p:nvPr/>
        </p:nvSpPr>
        <p:spPr>
          <a:xfrm>
            <a:off x="1046695" y="3527430"/>
            <a:ext cx="1656184" cy="523220"/>
          </a:xfrm>
          <a:prstGeom prst="rect">
            <a:avLst/>
          </a:prstGeom>
          <a:noFill/>
          <a:ln w="31750">
            <a:solidFill>
              <a:schemeClr val="accent1"/>
            </a:solidFill>
          </a:ln>
        </p:spPr>
        <p:txBody>
          <a:bodyPr wrap="square" rtlCol="0">
            <a:spAutoFit/>
          </a:bodyPr>
          <a:lstStyle/>
          <a:p>
            <a:r>
              <a:rPr lang="zh-CN" altLang="en-US" sz="2800" b="1" u="sng" dirty="0" smtClean="0">
                <a:solidFill>
                  <a:srgbClr val="FF0000"/>
                </a:solidFill>
                <a:latin typeface="华文楷体" panose="02010600040101010101" pitchFamily="2" charset="-122"/>
                <a:ea typeface="华文楷体" panose="02010600040101010101" pitchFamily="2" charset="-122"/>
              </a:rPr>
              <a:t>线性性质</a:t>
            </a:r>
            <a:endParaRPr lang="zh-CN" altLang="en-US" sz="2800" b="1" u="sng" dirty="0">
              <a:solidFill>
                <a:srgbClr val="FF0000"/>
              </a:solidFill>
              <a:latin typeface="华文楷体" panose="02010600040101010101" pitchFamily="2" charset="-122"/>
              <a:ea typeface="华文楷体" panose="02010600040101010101" pitchFamily="2" charset="-122"/>
            </a:endParaRPr>
          </a:p>
        </p:txBody>
      </p:sp>
      <p:sp>
        <p:nvSpPr>
          <p:cNvPr id="7" name="圆角矩形 6">
            <a:hlinkClick r:id="rId3" action="ppaction://hlinksldjump"/>
          </p:cNvPr>
          <p:cNvSpPr/>
          <p:nvPr/>
        </p:nvSpPr>
        <p:spPr>
          <a:xfrm>
            <a:off x="3635896" y="3501008"/>
            <a:ext cx="936104" cy="549642"/>
          </a:xfrm>
          <a:prstGeom prst="roundRect">
            <a:avLst/>
          </a:prstGeom>
          <a:solidFill>
            <a:schemeClr val="accent1">
              <a:alpha val="12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a:hlinkClick r:id="rId4" action="ppaction://hlinksldjump"/>
          </p:cNvPr>
          <p:cNvSpPr/>
          <p:nvPr/>
        </p:nvSpPr>
        <p:spPr>
          <a:xfrm>
            <a:off x="5257965" y="3539415"/>
            <a:ext cx="1869121" cy="549642"/>
          </a:xfrm>
          <a:prstGeom prst="roundRect">
            <a:avLst/>
          </a:prstGeom>
          <a:solidFill>
            <a:schemeClr val="accent1">
              <a:alpha val="12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1764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3"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3)">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3"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3)">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043608" y="764704"/>
                <a:ext cx="7560840" cy="4536504"/>
              </a:xfrm>
            </p:spPr>
            <p:txBody>
              <a:bodyPr/>
              <a:lstStyle/>
              <a:p>
                <a:pPr>
                  <a:lnSpc>
                    <a:spcPct val="150000"/>
                  </a:lnSpc>
                </a:pPr>
                <a:r>
                  <a:rPr lang="zh-CN" altLang="zh-CN" dirty="0" smtClean="0"/>
                  <a:t>例，求</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𝐬𝐢𝐧</m:t>
                        </m:r>
                      </m:fName>
                      <m:e>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𝟑</m:t>
                                </m:r>
                              </m:den>
                            </m:f>
                          </m:e>
                        </m:d>
                      </m:e>
                    </m:func>
                  </m:oMath>
                </a14:m>
                <a:r>
                  <a:rPr lang="en-US" altLang="zh-CN" dirty="0" smtClean="0"/>
                  <a:t/>
                </a:r>
                <a:r>
                  <a:rPr lang="zh-CN" altLang="zh-CN" dirty="0" smtClean="0"/>
                  <a:t>的</a:t>
                </a:r>
                <a:r>
                  <a:rPr lang="zh-CN" altLang="zh-CN" dirty="0"/>
                  <a:t>傅立叶变换。</a:t>
                </a:r>
              </a:p>
              <a:p>
                <a:pPr>
                  <a:lnSpc>
                    <a:spcPct val="150000"/>
                  </a:lnSpc>
                </a:pPr>
                <a:r>
                  <a:rPr lang="zh-CN" altLang="zh-CN" dirty="0"/>
                  <a:t>解：</a:t>
                </a:r>
                <a:r>
                  <a:rPr lang="zh-CN" altLang="zh-CN" dirty="0" smtClean="0"/>
                  <a:t>由</a:t>
                </a:r>
                <a:r>
                  <a:rPr lang="zh-CN" altLang="en-US" u="sng" dirty="0" smtClean="0">
                    <a:solidFill>
                      <a:srgbClr val="FF0000"/>
                    </a:solidFill>
                    <a:latin typeface="华文楷体" panose="02010600040101010101" pitchFamily="2" charset="-122"/>
                    <a:ea typeface="华文楷体" panose="02010600040101010101" pitchFamily="2" charset="-122"/>
                  </a:rPr>
                  <a:t>位移性质</a:t>
                </a:r>
                <a:r>
                  <a:rPr lang="zh-CN" altLang="en-US" dirty="0" smtClean="0"/>
                  <a:t>可知</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m:rPr>
                          <m:nor/>
                        </m:rPr>
                        <a:rPr lang="en-US" altLang="zh-CN" i="0" smtClean="0">
                          <a:latin typeface="Kunstler Script" panose="030304020206070D0D06" pitchFamily="66" charset="0"/>
                        </a:rPr>
                        <m:t>  </m:t>
                      </m:r>
                      <m:d>
                        <m:dPr>
                          <m:begChr m:val="["/>
                          <m:endChr m:val="]"/>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𝐬𝐢𝐧</m:t>
                              </m:r>
                            </m:fName>
                            <m:e>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𝟑</m:t>
                                      </m:r>
                                    </m:den>
                                  </m:f>
                                </m:e>
                              </m:d>
                            </m:e>
                          </m:func>
                        </m:e>
                      </m:d>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𝟑</m:t>
                              </m:r>
                            </m:den>
                          </m:f>
                        </m:sup>
                      </m:sSup>
                      <m:r>
                        <m:rPr>
                          <m:nor/>
                        </m:rPr>
                        <a:rPr lang="en-US" altLang="zh-CN" smtClean="0">
                          <a:solidFill>
                            <a:srgbClr val="FF0000"/>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d>
                        <m:dPr>
                          <m:begChr m:val="["/>
                          <m:endChr m:val="]"/>
                          <m:ctrlPr>
                            <a:rPr lang="zh-CN" altLang="zh-CN" i="1">
                              <a:solidFill>
                                <a:srgbClr val="FF0000"/>
                              </a:solidFill>
                              <a:latin typeface="Cambria Math"/>
                            </a:rPr>
                          </m:ctrlPr>
                        </m:dPr>
                        <m:e>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𝐬𝐢𝐧</m:t>
                              </m:r>
                            </m:fName>
                            <m:e>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func>
                        </m:e>
                      </m:d>
                    </m:oMath>
                  </m:oMathPara>
                </a14:m>
                <a:endParaRPr lang="zh-CN" altLang="zh-CN" dirty="0"/>
              </a:p>
              <a:p>
                <a:pPr marL="109537" indent="0">
                  <a:lnSpc>
                    <a:spcPct val="20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𝟑</m:t>
                              </m:r>
                            </m:den>
                          </m:f>
                        </m:sup>
                      </m:sSup>
                      <m:r>
                        <a:rPr lang="en-US" altLang="zh-CN" b="1" i="1" smtClean="0">
                          <a:latin typeface="Cambria Math" panose="02040503050406030204" pitchFamily="18" charset="0"/>
                        </a:rPr>
                        <m:t>𝒊</m:t>
                      </m:r>
                      <m:r>
                        <a:rPr lang="en-US" altLang="zh-CN" b="1" i="1">
                          <a:latin typeface="Cambria Math" panose="02040503050406030204" pitchFamily="18" charset="0"/>
                        </a:rPr>
                        <m:t>𝝅</m:t>
                      </m:r>
                      <m:d>
                        <m:dPr>
                          <m:begChr m:val="["/>
                          <m:endChr m:val="]"/>
                          <m:ctrlPr>
                            <a:rPr lang="zh-CN" altLang="zh-CN" i="1">
                              <a:latin typeface="Cambria Math"/>
                            </a:rPr>
                          </m:ctrlPr>
                        </m:dPr>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𝟏</m:t>
                              </m:r>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𝟏</m:t>
                              </m:r>
                            </m:e>
                          </m:d>
                        </m:e>
                      </m:d>
                    </m:oMath>
                  </m:oMathPara>
                </a14:m>
                <a:endParaRPr lang="zh-CN" altLang="zh-CN" dirty="0"/>
              </a:p>
              <a:p>
                <a:pPr>
                  <a:lnSpc>
                    <a:spcPct val="150000"/>
                  </a:lnSpc>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43608" y="764704"/>
                <a:ext cx="7560840" cy="4536504"/>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103</a:t>
            </a:fld>
            <a:endParaRPr lang="zh-CN" altLang="en-US"/>
          </a:p>
        </p:txBody>
      </p:sp>
      <p:sp>
        <p:nvSpPr>
          <p:cNvPr id="6" name="矩形 5">
            <a:hlinkClick r:id="rId3" action="ppaction://hlinksldjump"/>
          </p:cNvPr>
          <p:cNvSpPr/>
          <p:nvPr/>
        </p:nvSpPr>
        <p:spPr>
          <a:xfrm>
            <a:off x="2555776" y="1916832"/>
            <a:ext cx="144016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4" action="ppaction://hlinksldjump"/>
          </p:cNvPr>
          <p:cNvSpPr/>
          <p:nvPr/>
        </p:nvSpPr>
        <p:spPr>
          <a:xfrm>
            <a:off x="5796136" y="2816932"/>
            <a:ext cx="1584176" cy="540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5677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620688"/>
                <a:ext cx="7964438" cy="6165304"/>
              </a:xfrm>
            </p:spPr>
            <p:txBody>
              <a:bodyPr/>
              <a:lstStyle/>
              <a:p>
                <a:pPr>
                  <a:lnSpc>
                    <a:spcPct val="125000"/>
                  </a:lnSpc>
                </a:pPr>
                <a:r>
                  <a:rPr lang="zh-CN" altLang="zh-CN" dirty="0" smtClean="0"/>
                  <a:t>例，求</a:t>
                </a:r>
                <a:r>
                  <a:rPr lang="en-US" altLang="zh-CN" dirty="0" smtClean="0"/>
                  <a:t/>
                </a:r>
                <a14:m>
                  <m:oMath xmlns:m="http://schemas.openxmlformats.org/officeDocument/2006/math">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oMath>
                </a14:m>
                <a:r>
                  <a:rPr lang="en-US" altLang="zh-CN" dirty="0" smtClean="0"/>
                  <a:t/>
                </a:r>
                <a:r>
                  <a:rPr lang="zh-CN" altLang="zh-CN" dirty="0" smtClean="0"/>
                  <a:t>的</a:t>
                </a:r>
                <a:r>
                  <a:rPr lang="en-US" altLang="zh-CN" dirty="0" smtClean="0"/>
                  <a:t> Fourier </a:t>
                </a:r>
                <a:r>
                  <a:rPr lang="zh-CN" altLang="zh-CN" dirty="0" smtClean="0"/>
                  <a:t>变换</a:t>
                </a:r>
                <a:r>
                  <a:rPr lang="zh-CN" altLang="zh-CN" dirty="0"/>
                  <a:t>。</a:t>
                </a:r>
              </a:p>
              <a:p>
                <a:pPr>
                  <a:lnSpc>
                    <a:spcPct val="125000"/>
                  </a:lnSpc>
                </a:pPr>
                <a:r>
                  <a:rPr lang="zh-CN" altLang="zh-CN" dirty="0"/>
                  <a:t>解法</a:t>
                </a:r>
                <a:r>
                  <a:rPr lang="en-US" altLang="zh-CN" dirty="0"/>
                  <a:t>1</a:t>
                </a:r>
                <a:r>
                  <a:rPr lang="zh-CN" altLang="zh-CN" dirty="0"/>
                  <a:t>：先用</a:t>
                </a:r>
                <a:r>
                  <a:rPr lang="zh-CN" altLang="zh-CN" dirty="0" smtClean="0"/>
                  <a:t>相似性</a:t>
                </a:r>
                <a:r>
                  <a:rPr lang="zh-CN" altLang="zh-CN" dirty="0"/>
                  <a:t>，再用位移性质</a:t>
                </a:r>
                <a:r>
                  <a:rPr lang="zh-CN" altLang="zh-CN" dirty="0" smtClean="0"/>
                  <a:t>。</a:t>
                </a:r>
                <a:endParaRPr lang="en-US" altLang="zh-CN" dirty="0" smtClean="0"/>
              </a:p>
              <a:p>
                <a:pPr>
                  <a:lnSpc>
                    <a:spcPct val="125000"/>
                  </a:lnSpc>
                </a:pPr>
                <a:r>
                  <a:rPr lang="zh-CN" altLang="zh-CN" dirty="0" smtClean="0"/>
                  <a:t>令</a:t>
                </a:r>
                <a:r>
                  <a:rPr lang="en-US" altLang="zh-CN" dirty="0" smtClean="0"/>
                  <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oMath>
                  </m:oMathPara>
                </a14:m>
                <a:endParaRPr lang="en-US" altLang="zh-CN" dirty="0" smtClean="0"/>
              </a:p>
              <a:p>
                <a:pPr>
                  <a:lnSpc>
                    <a:spcPct val="125000"/>
                  </a:lnSpc>
                </a:pPr>
                <a:r>
                  <a:rPr lang="zh-CN" altLang="zh-CN" dirty="0" smtClean="0"/>
                  <a:t>则</a:t>
                </a:r>
                <a:r>
                  <a:rPr lang="en-US" altLang="zh-CN" dirty="0" smtClean="0"/>
                  <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oMath>
                  </m:oMathPara>
                </a14:m>
                <a:endParaRPr lang="zh-CN" altLang="zh-CN" dirty="0"/>
              </a:p>
              <a:p>
                <a:pPr>
                  <a:lnSpc>
                    <a:spcPct val="125000"/>
                  </a:lnSpc>
                </a:pPr>
                <a:r>
                  <a:rPr lang="zh-CN" altLang="zh-CN" dirty="0"/>
                  <a:t>因此</a:t>
                </a:r>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m:rPr>
                          <m:nor/>
                        </m:rPr>
                        <a:rPr lang="en-US" altLang="zh-CN" b="1" i="0" smtClean="0">
                          <a:latin typeface="Kunstler Script" panose="030304020206070D0D06" pitchFamily="66" charset="0"/>
                        </a:rPr>
                        <m:t>    </m:t>
                      </m:r>
                      <m:d>
                        <m:dPr>
                          <m:begChr m:val="["/>
                          <m:endChr m:val="]"/>
                          <m:ctrlPr>
                            <a:rPr lang="zh-CN" altLang="zh-CN" i="1">
                              <a:latin typeface="Cambria Math"/>
                            </a:rPr>
                          </m:ctrlPr>
                        </m:dPr>
                        <m:e>
                          <m:r>
                            <a:rPr lang="en-US" altLang="zh-CN"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e>
                      </m:d>
                      <m:r>
                        <a:rPr lang="en-US" altLang="zh-CN" b="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e>
                          </m:d>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sSub>
                        <m:sSubPr>
                          <m:ctrlPr>
                            <a:rPr lang="zh-CN" altLang="zh-CN" i="1">
                              <a:latin typeface="Cambria Math"/>
                            </a:rPr>
                          </m:ctrlPr>
                        </m:sSubPr>
                        <m:e>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𝟑</m:t>
                                  </m:r>
                                </m:den>
                              </m:f>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e>
                              </m:d>
                            </m:e>
                          </m:d>
                        </m:e>
                        <m:sub>
                          <m:r>
                            <a:rPr lang="en-US" altLang="zh-CN" b="1" i="1">
                              <a:latin typeface="Cambria Math" panose="02040503050406030204" pitchFamily="18" charset="0"/>
                            </a:rPr>
                            <m:t>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𝟑</m:t>
                              </m:r>
                            </m:den>
                          </m:f>
                        </m:sub>
                      </m:sSub>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620688"/>
                <a:ext cx="7964438" cy="6165304"/>
              </a:xfrm>
              <a:blipFill>
                <a:blip r:embed="rId2" cstate="print"/>
                <a:stretch>
                  <a:fillRect t="-4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104</a:t>
            </a:fld>
            <a:endParaRPr lang="zh-CN" altLang="en-US"/>
          </a:p>
        </p:txBody>
      </p:sp>
      <p:sp>
        <p:nvSpPr>
          <p:cNvPr id="2" name="文本框 1">
            <a:hlinkClick r:id="rId3" action="ppaction://hlinksldjump"/>
          </p:cNvPr>
          <p:cNvSpPr txBox="1"/>
          <p:nvPr/>
        </p:nvSpPr>
        <p:spPr>
          <a:xfrm>
            <a:off x="1763688" y="5445224"/>
            <a:ext cx="1296144" cy="523220"/>
          </a:xfrm>
          <a:prstGeom prst="rect">
            <a:avLst/>
          </a:prstGeom>
          <a:noFill/>
          <a:ln w="38100">
            <a:solidFill>
              <a:schemeClr val="accent1">
                <a:shade val="50000"/>
              </a:schemeClr>
            </a:solidFill>
          </a:ln>
        </p:spPr>
        <p:txBody>
          <a:bodyPr wrap="square" rtlCol="0">
            <a:spAutoFit/>
          </a:bodyPr>
          <a:lstStyle/>
          <a:p>
            <a:r>
              <a:rPr lang="zh-CN" altLang="en-US" sz="2800" u="sng" dirty="0" smtClean="0">
                <a:solidFill>
                  <a:srgbClr val="FF0000"/>
                </a:solidFill>
                <a:latin typeface="华文楷体" panose="02010600040101010101" pitchFamily="2" charset="-122"/>
                <a:ea typeface="华文楷体" panose="02010600040101010101" pitchFamily="2" charset="-122"/>
              </a:rPr>
              <a:t>相似性</a:t>
            </a:r>
            <a:endParaRPr lang="zh-CN" altLang="en-US" sz="2800" u="sng"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xmlns="" val="185894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wipe(left)">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404664"/>
                <a:ext cx="7848872" cy="5976664"/>
              </a:xfrm>
            </p:spPr>
            <p:txBody>
              <a:bodyPr/>
              <a:lstStyle/>
              <a:p>
                <a:r>
                  <a:rPr lang="zh-CN" altLang="en-US" dirty="0" smtClean="0"/>
                  <a:t>而</a:t>
                </a:r>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𝒈</m:t>
                          </m:r>
                          <m:d>
                            <m:dPr>
                              <m:ctrlPr>
                                <a:rPr lang="zh-CN" altLang="zh-CN" i="1">
                                  <a:latin typeface="Cambria Math"/>
                                </a:rPr>
                              </m:ctrlPr>
                            </m:dPr>
                            <m:e>
                              <m:r>
                                <a:rPr lang="en-US" altLang="zh-CN" i="1">
                                  <a:latin typeface="Cambria Math" panose="02040503050406030204" pitchFamily="18" charset="0"/>
                                </a:rPr>
                                <m:t>𝒕</m:t>
                              </m:r>
                            </m:e>
                          </m:d>
                        </m:e>
                      </m:d>
                      <m:r>
                        <m:rPr>
                          <m:nor/>
                        </m:rPr>
                        <a:rPr lang="en-US" altLang="zh-CN" b="1" i="0" smtClean="0">
                          <a:latin typeface="Cambria Math" panose="02040503050406030204" pitchFamily="18" charset="0"/>
                        </a:rPr>
                        <m:t>=</m:t>
                      </m:r>
                      <m:r>
                        <m:rPr>
                          <m:nor/>
                        </m:rPr>
                        <a:rPr lang="en-US" altLang="zh-CN">
                          <a:latin typeface="Kunstler Script" panose="030304020206070D0D06" pitchFamily="66" charset="0"/>
                        </a:rPr>
                        <m:t>F</m:t>
                      </m:r>
                      <m:r>
                        <m:rPr>
                          <m:nor/>
                        </m:rPr>
                        <a:rPr lang="en-US" altLang="zh-CN">
                          <a:latin typeface="Kunstler Script" panose="030304020206070D0D06" pitchFamily="66" charset="0"/>
                        </a:rPr>
                        <m:t>   </m:t>
                      </m:r>
                      <m:d>
                        <m:dPr>
                          <m:begChr m:val="["/>
                          <m:endChr m:val="]"/>
                          <m:ctrlPr>
                            <a:rPr lang="zh-CN" altLang="zh-CN" i="1">
                              <a:latin typeface="Cambria Math"/>
                            </a:rPr>
                          </m:ctrlPr>
                        </m:dPr>
                        <m:e>
                          <m:r>
                            <a:rPr lang="en-US" altLang="zh-CN" i="1">
                              <a:latin typeface="Cambria Math" panose="02040503050406030204" pitchFamily="18" charset="0"/>
                            </a:rPr>
                            <m:t>𝑯</m:t>
                          </m:r>
                          <m:d>
                            <m:dPr>
                              <m:ctrlPr>
                                <a:rPr lang="zh-CN" altLang="zh-CN" i="1">
                                  <a:latin typeface="Cambria Math"/>
                                </a:rPr>
                              </m:ctrlPr>
                            </m:dPr>
                            <m:e>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𝟐</m:t>
                              </m:r>
                            </m:e>
                          </m:d>
                        </m:e>
                      </m:d>
                    </m:oMath>
                  </m:oMathPara>
                </a14:m>
                <a:endParaRPr lang="zh-CN" altLang="zh-CN" dirty="0"/>
              </a:p>
              <a:p>
                <a:pPr marL="109537" indent="0">
                  <a:lnSpc>
                    <a:spcPct val="200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rPr>
                            <m:t>𝒋</m:t>
                          </m:r>
                          <m:r>
                            <a:rPr lang="en-US" altLang="zh-CN" i="1">
                              <a:latin typeface="Cambria Math" panose="02040503050406030204" pitchFamily="18" charset="0"/>
                            </a:rPr>
                            <m:t>𝝎</m:t>
                          </m:r>
                          <m:r>
                            <a:rPr lang="en-US" altLang="zh-CN" i="1">
                              <a:latin typeface="Cambria Math" panose="02040503050406030204" pitchFamily="18" charset="0"/>
                            </a:rPr>
                            <m:t> </m:t>
                          </m:r>
                        </m:sup>
                      </m:sSup>
                      <m:r>
                        <m:rPr>
                          <m:nor/>
                        </m:rPr>
                        <a:rPr lang="en-US" altLang="zh-CN" smtClean="0">
                          <a:solidFill>
                            <a:srgbClr val="FF0000"/>
                          </a:solidFill>
                          <a:latin typeface="Kunstler Script" panose="030304020206070D0D06" pitchFamily="66" charset="0"/>
                        </a:rPr>
                        <m:t>F</m:t>
                      </m:r>
                      <m:r>
                        <a:rPr lang="en-US" altLang="zh-CN" i="1">
                          <a:solidFill>
                            <a:srgbClr val="FF0000"/>
                          </a:solidFill>
                          <a:latin typeface="Cambria Math" panose="02040503050406030204" pitchFamily="18" charset="0"/>
                        </a:rPr>
                        <m:t>   </m:t>
                      </m:r>
                      <m:d>
                        <m:dPr>
                          <m:begChr m:val="["/>
                          <m:endChr m:val="]"/>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𝑯</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𝒕</m:t>
                              </m:r>
                            </m:e>
                          </m:d>
                        </m:e>
                      </m:d>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rPr>
                            <m:t>𝒋</m:t>
                          </m:r>
                          <m:r>
                            <a:rPr lang="en-US" altLang="zh-CN" i="1">
                              <a:latin typeface="Cambria Math" panose="02040503050406030204" pitchFamily="18" charset="0"/>
                            </a:rPr>
                            <m:t>𝝎</m:t>
                          </m:r>
                          <m:r>
                            <a:rPr lang="en-US" altLang="zh-CN" i="1">
                              <a:latin typeface="Cambria Math" panose="02040503050406030204" pitchFamily="18" charset="0"/>
                            </a:rPr>
                            <m:t> </m:t>
                          </m:r>
                        </m:sup>
                      </m:sSup>
                      <m:d>
                        <m:dPr>
                          <m:begChr m:val="["/>
                          <m:endChr m:val="]"/>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𝒋</m:t>
                              </m:r>
                              <m:r>
                                <a:rPr lang="en-US" altLang="zh-CN" i="1">
                                  <a:latin typeface="Cambria Math" panose="02040503050406030204" pitchFamily="18" charset="0"/>
                                </a:rPr>
                                <m:t>𝝎</m:t>
                              </m:r>
                            </m:den>
                          </m:f>
                          <m:r>
                            <a:rPr lang="en-US" altLang="zh-CN" i="1">
                              <a:latin typeface="Cambria Math" panose="02040503050406030204" pitchFamily="18" charset="0"/>
                            </a:rPr>
                            <m:t>+</m:t>
                          </m:r>
                          <m:r>
                            <a:rPr lang="en-US" altLang="zh-CN" i="1">
                              <a:latin typeface="Cambria Math" panose="02040503050406030204" pitchFamily="18" charset="0"/>
                            </a:rPr>
                            <m:t>𝝅𝜹</m:t>
                          </m:r>
                          <m:d>
                            <m:dPr>
                              <m:ctrlPr>
                                <a:rPr lang="zh-CN" altLang="zh-CN" i="1">
                                  <a:latin typeface="Cambria Math"/>
                                </a:rPr>
                              </m:ctrlPr>
                            </m:dPr>
                            <m:e>
                              <m:r>
                                <a:rPr lang="en-US" altLang="zh-CN" i="1">
                                  <a:latin typeface="Cambria Math" panose="02040503050406030204" pitchFamily="18" charset="0"/>
                                </a:rPr>
                                <m:t>𝝎</m:t>
                              </m:r>
                            </m:e>
                          </m:d>
                        </m:e>
                      </m:d>
                    </m:oMath>
                  </m:oMathPara>
                </a14:m>
                <a:endParaRPr lang="en-US" altLang="zh-CN" dirty="0" smtClean="0"/>
              </a:p>
              <a:p>
                <a:pPr>
                  <a:lnSpc>
                    <a:spcPct val="125000"/>
                  </a:lnSpc>
                </a:pPr>
                <a:r>
                  <a:rPr lang="zh-CN" altLang="en-US" dirty="0"/>
                  <a:t>故</a:t>
                </a:r>
                <a:endParaRPr lang="zh-CN" altLang="zh-CN" dirty="0"/>
              </a:p>
              <a:p>
                <a:pPr marL="109537" indent="0">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m:rPr>
                          <m:nor/>
                        </m:rPr>
                        <a:rPr lang="en-US" altLang="zh-CN">
                          <a:latin typeface="Kunstler Script" panose="030304020206070D0D06" pitchFamily="66" charset="0"/>
                        </a:rPr>
                        <m:t>    </m:t>
                      </m:r>
                      <m:d>
                        <m:dPr>
                          <m:begChr m:val="["/>
                          <m:endChr m:val="]"/>
                          <m:ctrlPr>
                            <a:rPr lang="zh-CN" altLang="zh-CN" i="1">
                              <a:latin typeface="Cambria Math"/>
                            </a:rPr>
                          </m:ctrlPr>
                        </m:dPr>
                        <m:e>
                          <m:r>
                            <a:rPr lang="en-US" altLang="zh-CN" i="1">
                              <a:latin typeface="Cambria Math" panose="02040503050406030204" pitchFamily="18" charset="0"/>
                            </a:rPr>
                            <m:t>𝑯</m:t>
                          </m:r>
                          <m:d>
                            <m:dPr>
                              <m:ctrlPr>
                                <a:rPr lang="zh-CN" altLang="zh-CN" i="1">
                                  <a:latin typeface="Cambria Math"/>
                                </a:rPr>
                              </m:ctrlPr>
                            </m:dPr>
                            <m:e>
                              <m:r>
                                <a:rPr lang="en-US" altLang="zh-CN" i="1">
                                  <a:latin typeface="Cambria Math" panose="02040503050406030204" pitchFamily="18" charset="0"/>
                                </a:rPr>
                                <m:t>𝟑</m:t>
                              </m:r>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𝟐</m:t>
                              </m:r>
                            </m:e>
                          </m:d>
                        </m:e>
                      </m:d>
                      <m:r>
                        <a:rPr lang="en-US" altLang="zh-CN">
                          <a:latin typeface="Cambria Math" panose="02040503050406030204" pitchFamily="18" charset="0"/>
                        </a:rPr>
                        <m:t>=</m:t>
                      </m:r>
                      <m:sSub>
                        <m:sSubPr>
                          <m:ctrlPr>
                            <a:rPr lang="zh-CN" altLang="zh-CN" i="1">
                              <a:latin typeface="Cambria Math"/>
                            </a:rPr>
                          </m:ctrlPr>
                        </m:sSubPr>
                        <m:e>
                          <m:d>
                            <m:dPr>
                              <m:begChr m:val=""/>
                              <m:endChr m:val="|"/>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𝟑</m:t>
                                  </m:r>
                                </m:den>
                              </m:f>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𝒈</m:t>
                                  </m:r>
                                  <m:d>
                                    <m:dPr>
                                      <m:ctrlPr>
                                        <a:rPr lang="zh-CN" altLang="zh-CN" i="1">
                                          <a:latin typeface="Cambria Math"/>
                                        </a:rPr>
                                      </m:ctrlPr>
                                    </m:dPr>
                                    <m:e>
                                      <m:r>
                                        <a:rPr lang="en-US" altLang="zh-CN" i="1">
                                          <a:latin typeface="Cambria Math" panose="02040503050406030204" pitchFamily="18" charset="0"/>
                                        </a:rPr>
                                        <m:t>𝒕</m:t>
                                      </m:r>
                                    </m:e>
                                  </m:d>
                                </m:e>
                              </m:d>
                            </m:e>
                          </m:d>
                        </m:e>
                        <m:sub>
                          <m:r>
                            <a:rPr lang="en-US" altLang="zh-CN" i="1">
                              <a:latin typeface="Cambria Math" panose="02040503050406030204" pitchFamily="18" charset="0"/>
                            </a:rPr>
                            <m:t>𝝎</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𝝎</m:t>
                              </m:r>
                            </m:num>
                            <m:den>
                              <m:r>
                                <a:rPr lang="en-US" altLang="zh-CN" i="1">
                                  <a:latin typeface="Cambria Math" panose="02040503050406030204" pitchFamily="18" charset="0"/>
                                </a:rPr>
                                <m:t>𝟑</m:t>
                              </m:r>
                            </m:den>
                          </m:f>
                        </m:sub>
                      </m:sSub>
                    </m:oMath>
                  </m:oMathPara>
                </a14:m>
                <a:endParaRPr lang="en-US" altLang="zh-CN" i="1" dirty="0" smtClean="0">
                  <a:latin typeface="Cambria Math" panose="02040503050406030204" pitchFamily="18" charset="0"/>
                </a:endParaRP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𝟑</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𝟑</m:t>
                              </m:r>
                            </m:den>
                          </m:f>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 </m:t>
                          </m:r>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𝟑</m:t>
                              </m:r>
                            </m:num>
                            <m:den>
                              <m:r>
                                <a:rPr lang="en-US" altLang="zh-CN" b="1" i="1">
                                  <a:latin typeface="Cambria Math" panose="02040503050406030204" pitchFamily="18" charset="0"/>
                                </a:rPr>
                                <m:t>𝒋</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𝟑</m:t>
                                  </m:r>
                                </m:den>
                              </m:f>
                            </m:e>
                          </m:d>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404664"/>
                <a:ext cx="7848872" cy="5976664"/>
              </a:xfrm>
              <a:blipFill>
                <a:blip r:embed="rId2" cstate="print"/>
                <a:stretch>
                  <a:fillRect t="-13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105</a:t>
            </a:fld>
            <a:endParaRPr lang="zh-CN" altLang="en-US"/>
          </a:p>
        </p:txBody>
      </p:sp>
      <p:sp>
        <p:nvSpPr>
          <p:cNvPr id="6" name="文本框 5">
            <a:hlinkClick r:id="rId3" action="ppaction://hlinksldjump"/>
          </p:cNvPr>
          <p:cNvSpPr txBox="1"/>
          <p:nvPr/>
        </p:nvSpPr>
        <p:spPr>
          <a:xfrm>
            <a:off x="1907704" y="1628800"/>
            <a:ext cx="1296144" cy="523220"/>
          </a:xfrm>
          <a:prstGeom prst="rect">
            <a:avLst/>
          </a:prstGeom>
          <a:noFill/>
          <a:ln w="38100">
            <a:solidFill>
              <a:schemeClr val="accent1">
                <a:shade val="50000"/>
              </a:schemeClr>
            </a:solidFill>
          </a:ln>
        </p:spPr>
        <p:txBody>
          <a:bodyPr wrap="square" rtlCol="0">
            <a:spAutoFit/>
          </a:bodyPr>
          <a:lstStyle/>
          <a:p>
            <a:r>
              <a:rPr lang="zh-CN" altLang="en-US" sz="2800" u="sng" dirty="0">
                <a:solidFill>
                  <a:srgbClr val="FF0000"/>
                </a:solidFill>
                <a:latin typeface="华文楷体" panose="02010600040101010101" pitchFamily="2" charset="-122"/>
                <a:ea typeface="华文楷体" panose="02010600040101010101" pitchFamily="2" charset="-122"/>
              </a:rPr>
              <a:t>位移</a:t>
            </a:r>
            <a:r>
              <a:rPr lang="zh-CN" altLang="en-US" sz="2800" u="sng" dirty="0" smtClean="0">
                <a:solidFill>
                  <a:srgbClr val="FF0000"/>
                </a:solidFill>
                <a:latin typeface="华文楷体" panose="02010600040101010101" pitchFamily="2" charset="-122"/>
                <a:ea typeface="华文楷体" panose="02010600040101010101" pitchFamily="2" charset="-122"/>
              </a:rPr>
              <a:t>性</a:t>
            </a:r>
            <a:endParaRPr lang="zh-CN" altLang="en-US" sz="2800" u="sng" dirty="0">
              <a:solidFill>
                <a:srgbClr val="FF0000"/>
              </a:solidFill>
              <a:latin typeface="华文楷体" panose="02010600040101010101" pitchFamily="2" charset="-122"/>
              <a:ea typeface="华文楷体" panose="02010600040101010101" pitchFamily="2" charset="-122"/>
            </a:endParaRPr>
          </a:p>
        </p:txBody>
      </p:sp>
      <p:sp>
        <p:nvSpPr>
          <p:cNvPr id="7" name="矩形 6">
            <a:hlinkClick r:id="rId4" action="ppaction://hlinksldjump"/>
          </p:cNvPr>
          <p:cNvSpPr/>
          <p:nvPr/>
        </p:nvSpPr>
        <p:spPr>
          <a:xfrm>
            <a:off x="4788024" y="1628800"/>
            <a:ext cx="14401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3270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99593" y="476672"/>
                <a:ext cx="7776863" cy="6048672"/>
              </a:xfrm>
            </p:spPr>
            <p:txBody>
              <a:bodyPr/>
              <a:lstStyle/>
              <a:p>
                <a:pPr>
                  <a:lnSpc>
                    <a:spcPct val="125000"/>
                  </a:lnSpc>
                </a:pPr>
                <a:r>
                  <a:rPr lang="zh-CN" altLang="zh-CN" dirty="0"/>
                  <a:t>例，求</a:t>
                </a:r>
                <a:r>
                  <a:rPr lang="en-US" altLang="zh-CN" dirty="0"/>
                  <a:t/>
                </a:r>
                <a14:m>
                  <m:oMath xmlns:m="http://schemas.openxmlformats.org/officeDocument/2006/math">
                    <m:r>
                      <a:rPr lang="en-US" altLang="zh-CN" i="1">
                        <a:latin typeface="Cambria Math" panose="02040503050406030204" pitchFamily="18" charset="0"/>
                      </a:rPr>
                      <m:t>𝑯</m:t>
                    </m:r>
                    <m:d>
                      <m:dPr>
                        <m:ctrlPr>
                          <a:rPr lang="zh-CN" altLang="zh-CN" i="1">
                            <a:latin typeface="Cambria Math"/>
                          </a:rPr>
                        </m:ctrlPr>
                      </m:dPr>
                      <m:e>
                        <m:r>
                          <a:rPr lang="en-US" altLang="zh-CN" i="1">
                            <a:latin typeface="Cambria Math" panose="02040503050406030204" pitchFamily="18" charset="0"/>
                          </a:rPr>
                          <m:t>𝟑</m:t>
                        </m:r>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𝟐</m:t>
                        </m:r>
                      </m:e>
                    </m:d>
                  </m:oMath>
                </a14:m>
                <a:r>
                  <a:rPr lang="en-US" altLang="zh-CN" dirty="0"/>
                  <a:t/>
                </a:r>
                <a:r>
                  <a:rPr lang="zh-CN" altLang="zh-CN" dirty="0"/>
                  <a:t>的</a:t>
                </a:r>
                <a:r>
                  <a:rPr lang="en-US" altLang="zh-CN" dirty="0"/>
                  <a:t> Fourier </a:t>
                </a:r>
                <a:r>
                  <a:rPr lang="zh-CN" altLang="zh-CN" dirty="0"/>
                  <a:t>变换。</a:t>
                </a:r>
              </a:p>
              <a:p>
                <a:pPr>
                  <a:lnSpc>
                    <a:spcPct val="125000"/>
                  </a:lnSpc>
                </a:pPr>
                <a:r>
                  <a:rPr lang="zh-CN" altLang="zh-CN" dirty="0" smtClean="0"/>
                  <a:t>解法</a:t>
                </a:r>
                <a:r>
                  <a:rPr lang="en-US" altLang="zh-CN" dirty="0"/>
                  <a:t>2</a:t>
                </a:r>
                <a:r>
                  <a:rPr lang="zh-CN" altLang="zh-CN" dirty="0"/>
                  <a:t>：先用位移性质，再用相似性</a:t>
                </a:r>
                <a:r>
                  <a:rPr lang="zh-CN" altLang="zh-CN" dirty="0" smtClean="0"/>
                  <a:t>。</a:t>
                </a:r>
                <a:endParaRPr lang="en-US" altLang="zh-CN" dirty="0" smtClean="0"/>
              </a:p>
              <a:p>
                <a:r>
                  <a:rPr lang="zh-CN" altLang="zh-CN" dirty="0" smtClean="0"/>
                  <a:t>令</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e>
                      </m:d>
                    </m:oMath>
                  </m:oMathPara>
                </a14:m>
                <a:endParaRPr lang="en-US" altLang="zh-CN" dirty="0" smtClean="0"/>
              </a:p>
              <a:p>
                <a:r>
                  <a:rPr lang="zh-CN" altLang="zh-CN" dirty="0" smtClean="0"/>
                  <a:t>则</a:t>
                </a:r>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r>
                            <a:rPr lang="zh-CN" altLang="en-US"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𝟑</m:t>
                              </m:r>
                            </m:den>
                          </m:f>
                        </m:e>
                      </m:d>
                      <m:r>
                        <a:rPr lang="en-US" altLang="zh-CN" b="1" i="1">
                          <a:latin typeface="Cambria Math" panose="02040503050406030204" pitchFamily="18" charset="0"/>
                        </a:rPr>
                        <m:t>=</m:t>
                      </m:r>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oMath>
                  </m:oMathPara>
                </a14:m>
                <a:endParaRPr lang="zh-CN" altLang="zh-CN" dirty="0"/>
              </a:p>
              <a:p>
                <a:r>
                  <a:rPr lang="zh-CN" altLang="zh-CN" dirty="0"/>
                  <a:t>因此</a:t>
                </a:r>
              </a:p>
              <a:p>
                <a:pPr marL="109537" indent="0">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e>
                      </m:d>
                      <m:r>
                        <a:rPr lang="en-US" altLang="zh-CN" b="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r>
                                <a:rPr lang="zh-CN" altLang="en-US"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𝟑</m:t>
                                  </m:r>
                                </m:den>
                              </m:f>
                            </m:e>
                          </m:d>
                        </m:e>
                      </m:d>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𝟑</m:t>
                              </m:r>
                            </m:den>
                          </m:f>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 </m:t>
                          </m:r>
                        </m:sup>
                      </m:sSup>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99593" y="476672"/>
                <a:ext cx="7776863" cy="6048672"/>
              </a:xfrm>
              <a:blipFill>
                <a:blip r:embed="rId2" cstate="print"/>
                <a:stretch>
                  <a:fillRect l="-78" t="-40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106</a:t>
            </a:fld>
            <a:endParaRPr lang="zh-CN" altLang="en-US"/>
          </a:p>
        </p:txBody>
      </p:sp>
      <p:sp>
        <p:nvSpPr>
          <p:cNvPr id="6" name="文本框 5">
            <a:hlinkClick r:id="rId3" action="ppaction://hlinksldjump"/>
          </p:cNvPr>
          <p:cNvSpPr txBox="1"/>
          <p:nvPr/>
        </p:nvSpPr>
        <p:spPr>
          <a:xfrm>
            <a:off x="1907704" y="5661248"/>
            <a:ext cx="1296144" cy="523220"/>
          </a:xfrm>
          <a:prstGeom prst="rect">
            <a:avLst/>
          </a:prstGeom>
          <a:noFill/>
          <a:ln w="38100">
            <a:solidFill>
              <a:schemeClr val="accent1">
                <a:shade val="50000"/>
              </a:schemeClr>
            </a:solidFill>
          </a:ln>
        </p:spPr>
        <p:txBody>
          <a:bodyPr wrap="square" rtlCol="0">
            <a:spAutoFit/>
          </a:bodyPr>
          <a:lstStyle/>
          <a:p>
            <a:r>
              <a:rPr lang="zh-CN" altLang="en-US" sz="2800" u="sng" dirty="0">
                <a:solidFill>
                  <a:srgbClr val="FF0000"/>
                </a:solidFill>
                <a:latin typeface="华文楷体" panose="02010600040101010101" pitchFamily="2" charset="-122"/>
                <a:ea typeface="华文楷体" panose="02010600040101010101" pitchFamily="2" charset="-122"/>
              </a:rPr>
              <a:t>位移</a:t>
            </a:r>
            <a:r>
              <a:rPr lang="zh-CN" altLang="en-US" sz="2800" u="sng" dirty="0" smtClean="0">
                <a:solidFill>
                  <a:srgbClr val="FF0000"/>
                </a:solidFill>
                <a:latin typeface="华文楷体" panose="02010600040101010101" pitchFamily="2" charset="-122"/>
                <a:ea typeface="华文楷体" panose="02010600040101010101" pitchFamily="2" charset="-122"/>
              </a:rPr>
              <a:t>性</a:t>
            </a:r>
            <a:endParaRPr lang="zh-CN" altLang="en-US" sz="2800" u="sng"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xmlns="" val="39506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87693" y="404664"/>
                <a:ext cx="7760771" cy="6120680"/>
              </a:xfrm>
            </p:spPr>
            <p:txBody>
              <a:bodyPr/>
              <a:lstStyle/>
              <a:p>
                <a:r>
                  <a:rPr lang="zh-CN" altLang="en-US" dirty="0" smtClean="0"/>
                  <a:t>而</a:t>
                </a:r>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e>
                      </m:d>
                      <m:r>
                        <m:rPr>
                          <m:nor/>
                        </m:rPr>
                        <a:rPr lang="en-US" altLang="zh-CN" i="0" smtClean="0"/>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e>
                          </m:d>
                        </m:e>
                      </m:d>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b>
                        <m:sSubPr>
                          <m:ctrlPr>
                            <a:rPr lang="zh-CN" altLang="zh-CN" i="1">
                              <a:latin typeface="Cambria Math"/>
                            </a:rPr>
                          </m:ctrlPr>
                        </m:sSubPr>
                        <m:e>
                          <m:d>
                            <m:dPr>
                              <m:begChr m:val=""/>
                              <m:endChr m:val="|"/>
                              <m:ctrlPr>
                                <a:rPr lang="zh-CN" altLang="zh-CN" i="1">
                                  <a:latin typeface="Cambria Math"/>
                                </a:rPr>
                              </m:ctrlPr>
                            </m:dPr>
                            <m:e>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𝟑</m:t>
                                      </m:r>
                                    </m:den>
                                  </m:f>
                                  <m:r>
                                    <m:rPr>
                                      <m:nor/>
                                    </m:rPr>
                                    <a:rPr lang="en-US" altLang="zh-CN" smtClean="0">
                                      <a:solidFill>
                                        <a:srgbClr val="FF0000"/>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d>
                                    <m:dPr>
                                      <m:begChr m:val="["/>
                                      <m:endChr m:val="]"/>
                                      <m:ctrlPr>
                                        <a:rPr lang="zh-CN" altLang="zh-CN" i="1">
                                          <a:solidFill>
                                            <a:srgbClr val="FF0000"/>
                                          </a:solidFill>
                                          <a:latin typeface="Cambria Math"/>
                                        </a:rPr>
                                      </m:ctrlPr>
                                    </m:dPr>
                                    <m:e>
                                      <m:r>
                                        <a:rPr lang="en-US" altLang="zh-CN" b="1" i="1" smtClean="0">
                                          <a:solidFill>
                                            <a:srgbClr val="FF0000"/>
                                          </a:solidFill>
                                          <a:latin typeface="Cambria Math" panose="02040503050406030204" pitchFamily="18" charset="0"/>
                                        </a:rPr>
                                        <m:t>𝑯</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d>
                                </m:e>
                              </m:d>
                            </m:e>
                          </m:d>
                        </m:e>
                        <m:sub>
                          <m:r>
                            <a:rPr lang="en-US" altLang="zh-CN" b="1" i="1">
                              <a:latin typeface="Cambria Math" panose="02040503050406030204" pitchFamily="18" charset="0"/>
                            </a:rPr>
                            <m:t>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𝟑</m:t>
                              </m:r>
                            </m:den>
                          </m:f>
                        </m:sub>
                      </m:sSub>
                      <m:r>
                        <a:rPr lang="en-US" altLang="zh-CN" b="1" i="1">
                          <a:latin typeface="Cambria Math" panose="02040503050406030204" pitchFamily="18" charset="0"/>
                        </a:rPr>
                        <m:t>=</m:t>
                      </m:r>
                      <m:f>
                        <m:fPr>
                          <m:ctrlPr>
                            <a:rPr lang="en-US" altLang="zh-CN" i="1" smtClean="0">
                              <a:latin typeface="Cambria Math"/>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𝟑</m:t>
                          </m:r>
                        </m:den>
                      </m:f>
                      <m:sSub>
                        <m:sSubPr>
                          <m:ctrlPr>
                            <a:rPr lang="zh-CN" altLang="zh-CN" i="1">
                              <a:latin typeface="Cambria Math"/>
                            </a:rPr>
                          </m:ctrlPr>
                        </m:sSubPr>
                        <m:e>
                          <m:d>
                            <m:dPr>
                              <m:begChr m:val=""/>
                              <m:endChr m:val="|"/>
                              <m:ctrlPr>
                                <a:rPr lang="zh-CN" altLang="zh-CN" i="1">
                                  <a:latin typeface="Cambria Math"/>
                                </a:rPr>
                              </m:ctrlPr>
                            </m:dPr>
                            <m:e>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𝒋</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e>
                                  </m:d>
                                </m:e>
                              </m:d>
                            </m:e>
                          </m:d>
                        </m:e>
                        <m:sub>
                          <m:r>
                            <a:rPr lang="en-US" altLang="zh-CN" b="1" i="1">
                              <a:latin typeface="Cambria Math" panose="02040503050406030204" pitchFamily="18" charset="0"/>
                            </a:rPr>
                            <m:t>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𝟑</m:t>
                              </m:r>
                            </m:den>
                          </m:f>
                        </m:sub>
                      </m:sSub>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𝟑</m:t>
                          </m:r>
                        </m:den>
                      </m:f>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𝟑</m:t>
                              </m:r>
                            </m:num>
                            <m:den>
                              <m:r>
                                <a:rPr lang="en-US" altLang="zh-CN" b="1" i="1">
                                  <a:latin typeface="Cambria Math" panose="02040503050406030204" pitchFamily="18" charset="0"/>
                                </a:rPr>
                                <m:t>𝒋</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𝟑</m:t>
                                  </m:r>
                                </m:den>
                              </m:f>
                            </m:e>
                          </m:d>
                        </m:e>
                      </m:d>
                    </m:oMath>
                  </m:oMathPara>
                </a14:m>
                <a:endParaRPr lang="en-US" altLang="zh-CN" dirty="0" smtClean="0"/>
              </a:p>
              <a:p>
                <a:pPr>
                  <a:lnSpc>
                    <a:spcPct val="114000"/>
                  </a:lnSpc>
                </a:pPr>
                <a:r>
                  <a:rPr lang="zh-CN" altLang="en-US" dirty="0" smtClean="0"/>
                  <a:t>故</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𝟑</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𝟐</m:t>
                              </m:r>
                            </m:e>
                          </m:d>
                        </m:e>
                      </m:d>
                      <m:r>
                        <a:rPr lang="en-US" altLang="zh-CN" b="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𝟑</m:t>
                              </m:r>
                            </m:den>
                          </m:f>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 </m:t>
                          </m:r>
                        </m:sup>
                      </m:sSup>
                      <m:r>
                        <m:rPr>
                          <m:nor/>
                        </m:rPr>
                        <a:rPr lang="en-US" altLang="zh-CN">
                          <a:latin typeface="Kunstler Script" panose="030304020206070D0D06" pitchFamily="66" charset="0"/>
                        </a:rPr>
                        <m:t>F</m:t>
                      </m:r>
                      <m:r>
                        <a:rPr lang="en-US" altLang="zh-CN" b="1" i="1">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e>
                      </m:d>
                    </m:oMath>
                  </m:oMathPara>
                </a14:m>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𝟑</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𝟑</m:t>
                              </m:r>
                            </m:den>
                          </m:f>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 </m:t>
                          </m:r>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𝟑</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𝟑</m:t>
                                  </m:r>
                                </m:den>
                              </m:f>
                            </m:e>
                          </m:d>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87693" y="404664"/>
                <a:ext cx="7760771" cy="6120680"/>
              </a:xfrm>
              <a:blipFill>
                <a:blip r:embed="rId2" cstate="print"/>
                <a:stretch>
                  <a:fillRect t="-12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107</a:t>
            </a:fld>
            <a:endParaRPr lang="zh-CN" altLang="en-US"/>
          </a:p>
        </p:txBody>
      </p:sp>
      <p:sp>
        <p:nvSpPr>
          <p:cNvPr id="6" name="文本框 5">
            <a:hlinkClick r:id="rId3" action="ppaction://hlinksldjump"/>
          </p:cNvPr>
          <p:cNvSpPr txBox="1"/>
          <p:nvPr/>
        </p:nvSpPr>
        <p:spPr>
          <a:xfrm>
            <a:off x="6634842" y="908720"/>
            <a:ext cx="1296144" cy="523220"/>
          </a:xfrm>
          <a:prstGeom prst="rect">
            <a:avLst/>
          </a:prstGeom>
          <a:noFill/>
          <a:ln w="38100">
            <a:solidFill>
              <a:schemeClr val="accent1">
                <a:shade val="50000"/>
              </a:schemeClr>
            </a:solidFill>
          </a:ln>
        </p:spPr>
        <p:txBody>
          <a:bodyPr wrap="square" rtlCol="0">
            <a:spAutoFit/>
          </a:bodyPr>
          <a:lstStyle/>
          <a:p>
            <a:r>
              <a:rPr lang="zh-CN" altLang="en-US" sz="2800" u="sng" dirty="0" smtClean="0">
                <a:solidFill>
                  <a:srgbClr val="FF0000"/>
                </a:solidFill>
                <a:latin typeface="华文楷体" panose="02010600040101010101" pitchFamily="2" charset="-122"/>
                <a:ea typeface="华文楷体" panose="02010600040101010101" pitchFamily="2" charset="-122"/>
              </a:rPr>
              <a:t>相似性</a:t>
            </a:r>
            <a:endParaRPr lang="zh-CN" altLang="en-US" sz="2800" u="sng" dirty="0">
              <a:solidFill>
                <a:srgbClr val="FF0000"/>
              </a:solidFill>
              <a:latin typeface="华文楷体" panose="02010600040101010101" pitchFamily="2" charset="-122"/>
              <a:ea typeface="华文楷体" panose="02010600040101010101" pitchFamily="2" charset="-122"/>
            </a:endParaRPr>
          </a:p>
        </p:txBody>
      </p:sp>
      <p:sp>
        <p:nvSpPr>
          <p:cNvPr id="7" name="矩形 6">
            <a:hlinkClick r:id="rId4" action="ppaction://hlinksldjump"/>
          </p:cNvPr>
          <p:cNvSpPr/>
          <p:nvPr/>
        </p:nvSpPr>
        <p:spPr>
          <a:xfrm>
            <a:off x="2286712" y="1927751"/>
            <a:ext cx="1309236" cy="357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716016" y="1556792"/>
            <a:ext cx="3622179"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5120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left)">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06325" y="332656"/>
                <a:ext cx="7726115" cy="5904656"/>
              </a:xfrm>
            </p:spPr>
            <p:txBody>
              <a:bodyPr/>
              <a:lstStyle/>
              <a:p>
                <a:pPr>
                  <a:lnSpc>
                    <a:spcPct val="125000"/>
                  </a:lnSpc>
                </a:pPr>
                <a:r>
                  <a:rPr lang="zh-CN" altLang="zh-CN" dirty="0" smtClean="0"/>
                  <a:t>例，已知函数</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𝟎</m:t>
                              </m:r>
                            </m:e>
                            <m:e>
                              <m:r>
                                <a:rPr lang="en-US" altLang="zh-CN" b="1" i="1">
                                  <a:latin typeface="Cambria Math" panose="02040503050406030204" pitchFamily="18" charset="0"/>
                                </a:rPr>
                                <m:t>𝒕</m:t>
                              </m:r>
                              <m:r>
                                <a:rPr lang="en-US" altLang="zh-CN" b="1" i="1">
                                  <a:latin typeface="Cambria Math" panose="02040503050406030204" pitchFamily="18" charset="0"/>
                                </a:rPr>
                                <m:t>&lt;</m:t>
                              </m:r>
                              <m:r>
                                <a:rPr lang="en-US" altLang="zh-CN" b="1" i="1">
                                  <a:latin typeface="Cambria Math" panose="02040503050406030204" pitchFamily="18" charset="0"/>
                                </a:rPr>
                                <m:t>𝟎</m:t>
                              </m:r>
                            </m:e>
                          </m:mr>
                          <m:m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r>
                                    <a:rPr lang="en-US" altLang="zh-CN" b="1" i="1">
                                      <a:latin typeface="Cambria Math" panose="02040503050406030204" pitchFamily="18" charset="0"/>
                                    </a:rPr>
                                    <m:t>𝒕</m:t>
                                  </m:r>
                                </m:sup>
                              </m:sSup>
                            </m:e>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e>
                          </m:mr>
                        </m:m>
                      </m:e>
                    </m:d>
                    <m:r>
                      <a:rPr lang="en-US" altLang="zh-CN" b="1">
                        <a:latin typeface="Cambria Math" panose="02040503050406030204" pitchFamily="18" charset="0"/>
                      </a:rPr>
                      <m:t> </m:t>
                    </m:r>
                    <m:d>
                      <m:dPr>
                        <m:ctrlPr>
                          <a:rPr lang="zh-CN" altLang="zh-CN" i="1">
                            <a:latin typeface="Cambria Math"/>
                          </a:rPr>
                        </m:ctrlPr>
                      </m:dPr>
                      <m:e>
                        <m:r>
                          <a:rPr lang="en-US" altLang="zh-CN" b="1" i="1">
                            <a:latin typeface="Cambria Math" panose="02040503050406030204" pitchFamily="18" charset="0"/>
                          </a:rPr>
                          <m:t>𝜷</m:t>
                        </m:r>
                        <m:r>
                          <a:rPr lang="en-US" altLang="zh-CN" b="1" i="1">
                            <a:latin typeface="Cambria Math" panose="02040503050406030204" pitchFamily="18" charset="0"/>
                          </a:rPr>
                          <m:t>&gt;</m:t>
                        </m:r>
                        <m:r>
                          <a:rPr lang="en-US" altLang="zh-CN" b="1" i="1">
                            <a:latin typeface="Cambria Math" panose="02040503050406030204" pitchFamily="18" charset="0"/>
                          </a:rPr>
                          <m:t>𝟎</m:t>
                        </m:r>
                      </m:e>
                    </m:d>
                  </m:oMath>
                </a14:m>
                <a:r>
                  <a:rPr lang="zh-CN" altLang="zh-CN" dirty="0"/>
                  <a:t>，求</a:t>
                </a:r>
                <a:r>
                  <a:rPr lang="en-US" altLang="zh-CN" dirty="0" smtClean="0"/>
                  <a:t/>
                </a:r>
                <a14:m>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𝒕𝒇</m:t>
                        </m:r>
                        <m:d>
                          <m:dPr>
                            <m:ctrlPr>
                              <a:rPr lang="zh-CN" altLang="zh-CN" i="1">
                                <a:latin typeface="Cambria Math"/>
                              </a:rPr>
                            </m:ctrlPr>
                          </m:dPr>
                          <m:e>
                            <m:r>
                              <a:rPr lang="en-US" altLang="zh-CN" b="1" i="1">
                                <a:latin typeface="Cambria Math" panose="02040503050406030204" pitchFamily="18" charset="0"/>
                              </a:rPr>
                              <m:t>𝒕</m:t>
                            </m:r>
                          </m:e>
                        </m:d>
                      </m:e>
                    </m:d>
                  </m:oMath>
                </a14:m>
                <a:r>
                  <a:rPr lang="en-US" altLang="zh-CN" dirty="0" smtClean="0"/>
                  <a:t/>
                </a:r>
                <a:r>
                  <a:rPr lang="zh-CN" altLang="zh-CN" dirty="0" smtClean="0"/>
                  <a:t>与</a:t>
                </a:r>
                <a:r>
                  <a:rPr lang="en-US" altLang="zh-CN" dirty="0" smtClean="0"/>
                  <a:t/>
                </a:r>
                <a14:m>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oMath>
                </a14:m>
                <a:r>
                  <a:rPr lang="zh-CN" altLang="en-US" dirty="0" smtClean="0"/>
                  <a:t>。</a:t>
                </a:r>
                <a:endParaRPr lang="zh-CN" altLang="zh-CN" dirty="0"/>
              </a:p>
              <a:p>
                <a:pPr>
                  <a:lnSpc>
                    <a:spcPct val="125000"/>
                  </a:lnSpc>
                </a:pPr>
                <a:r>
                  <a:rPr lang="zh-CN" altLang="zh-CN" dirty="0" smtClean="0"/>
                  <a:t>解：指数</a:t>
                </a:r>
                <a:r>
                  <a:rPr lang="zh-CN" altLang="zh-CN" dirty="0"/>
                  <a:t>衰减</a:t>
                </a:r>
                <a:r>
                  <a:rPr lang="zh-CN" altLang="zh-CN" dirty="0" smtClean="0"/>
                  <a:t>函数的</a:t>
                </a:r>
                <a:r>
                  <a:rPr lang="en-US" altLang="zh-CN" dirty="0" smtClean="0"/>
                  <a:t> Fourier </a:t>
                </a:r>
                <a:r>
                  <a:rPr lang="zh-CN" altLang="zh-CN" dirty="0" smtClean="0"/>
                  <a:t>变换</a:t>
                </a:r>
                <a:r>
                  <a:rPr lang="zh-CN" altLang="zh-CN" dirty="0"/>
                  <a:t>为</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𝜷</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oMath>
                  </m:oMathPara>
                </a14:m>
                <a:endParaRPr lang="zh-CN" altLang="zh-CN" dirty="0"/>
              </a:p>
              <a:p>
                <a:pPr>
                  <a:lnSpc>
                    <a:spcPct val="150000"/>
                  </a:lnSpc>
                </a:pPr>
                <a:r>
                  <a:rPr lang="zh-CN" altLang="zh-CN" dirty="0"/>
                  <a:t>因此，由</a:t>
                </a:r>
                <a:r>
                  <a:rPr lang="zh-CN" altLang="zh-CN" u="sng" dirty="0">
                    <a:solidFill>
                      <a:srgbClr val="FF0000"/>
                    </a:solidFill>
                    <a:latin typeface="华文楷体" panose="02010600040101010101" pitchFamily="2" charset="-122"/>
                    <a:ea typeface="华文楷体" panose="02010600040101010101" pitchFamily="2" charset="-122"/>
                  </a:rPr>
                  <a:t>象函数的微分性质</a:t>
                </a:r>
                <a:r>
                  <a:rPr lang="zh-CN" altLang="zh-CN" dirty="0"/>
                  <a:t>，得</a:t>
                </a: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𝑮</m:t>
                      </m:r>
                      <m:d>
                        <m:dPr>
                          <m:ctrlPr>
                            <a:rPr lang="en-US" altLang="zh-CN" i="1">
                              <a:latin typeface="Cambria Math"/>
                            </a:rPr>
                          </m:ctrlPr>
                        </m:dPr>
                        <m:e>
                          <m:r>
                            <a:rPr lang="en-US" altLang="zh-CN" i="1">
                              <a:latin typeface="Cambria Math" panose="02040503050406030204" pitchFamily="18" charset="0"/>
                            </a:rPr>
                            <m:t>𝝎</m:t>
                          </m:r>
                        </m:e>
                      </m:d>
                      <m:r>
                        <a:rPr lang="en-US" altLang="zh-CN"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𝒕𝒇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a:rPr lang="en-US" altLang="zh-CN" b="1" i="1" smtClean="0">
                          <a:latin typeface="Cambria Math" panose="02040503050406030204" pitchFamily="18" charset="0"/>
                        </a:rPr>
                        <m:t>𝒊</m:t>
                      </m:r>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𝝎</m:t>
                          </m:r>
                        </m:e>
                      </m:d>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𝒊</m:t>
                      </m:r>
                      <m:f>
                        <m:fPr>
                          <m:ctrlPr>
                            <a:rPr lang="zh-CN" altLang="zh-CN" i="1">
                              <a:latin typeface="Cambria Math"/>
                            </a:rPr>
                          </m:ctrlPr>
                        </m:fPr>
                        <m:num>
                          <m:r>
                            <a:rPr lang="en-US" altLang="zh-CN" i="1">
                              <a:latin typeface="Cambria Math" panose="02040503050406030204" pitchFamily="18" charset="0"/>
                            </a:rPr>
                            <m:t>−</m:t>
                          </m:r>
                          <m:r>
                            <a:rPr lang="en-US" altLang="zh-CN" i="1">
                              <a:latin typeface="Cambria Math" panose="02040503050406030204" pitchFamily="18" charset="0"/>
                            </a:rPr>
                            <m:t>𝒊</m:t>
                          </m:r>
                        </m:num>
                        <m:den>
                          <m:sSup>
                            <m:sSupPr>
                              <m:ctrlPr>
                                <a:rPr lang="zh-CN" altLang="zh-CN" i="1">
                                  <a:latin typeface="Cambria Math"/>
                                </a:rPr>
                              </m:ctrlPr>
                            </m:sSupPr>
                            <m:e>
                              <m:d>
                                <m:dPr>
                                  <m:ctrlPr>
                                    <a:rPr lang="zh-CN" altLang="zh-CN" i="1">
                                      <a:latin typeface="Cambria Math"/>
                                    </a:rPr>
                                  </m:ctrlPr>
                                </m:dPr>
                                <m:e>
                                  <m:r>
                                    <a:rPr lang="en-US" altLang="zh-CN" i="1">
                                      <a:latin typeface="Cambria Math" panose="02040503050406030204" pitchFamily="18" charset="0"/>
                                    </a:rPr>
                                    <m:t>𝜷</m:t>
                                  </m:r>
                                  <m:r>
                                    <a:rPr lang="en-US" altLang="zh-CN" i="1">
                                      <a:latin typeface="Cambria Math" panose="02040503050406030204" pitchFamily="18" charset="0"/>
                                    </a:rPr>
                                    <m:t>+</m:t>
                                  </m:r>
                                  <m:r>
                                    <a:rPr lang="en-US" altLang="zh-CN" b="1" i="1" smtClean="0">
                                      <a:latin typeface="Cambria Math" panose="02040503050406030204" pitchFamily="18" charset="0"/>
                                    </a:rPr>
                                    <m:t>𝒊</m:t>
                                  </m:r>
                                  <m:r>
                                    <a:rPr lang="en-US" altLang="zh-CN" i="1">
                                      <a:latin typeface="Cambria Math" panose="02040503050406030204" pitchFamily="18" charset="0"/>
                                    </a:rPr>
                                    <m:t>𝝎</m:t>
                                  </m:r>
                                </m:e>
                              </m:d>
                            </m:e>
                            <m:sup>
                              <m:r>
                                <a:rPr lang="en-US" altLang="zh-CN" i="1">
                                  <a:latin typeface="Cambria Math" panose="02040503050406030204" pitchFamily="18" charset="0"/>
                                </a:rPr>
                                <m:t>𝟐</m:t>
                              </m:r>
                            </m:sup>
                          </m:sSup>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𝜷</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den>
                      </m:f>
                    </m:oMath>
                  </m:oMathPara>
                </a14:m>
                <a:endParaRPr lang="zh-CN" altLang="zh-CN" dirty="0"/>
              </a:p>
              <a:p>
                <a:pPr marL="109537" indent="0">
                  <a:lnSpc>
                    <a:spcPct val="114000"/>
                  </a:lnSpc>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06325" y="332656"/>
                <a:ext cx="7726115" cy="5904656"/>
              </a:xfrm>
              <a:blipFill>
                <a:blip r:embed="rId2" cstate="print"/>
                <a:stretch>
                  <a:fillRect r="-5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108</a:t>
            </a:fld>
            <a:endParaRPr lang="zh-CN" altLang="en-US"/>
          </a:p>
        </p:txBody>
      </p:sp>
      <p:sp>
        <p:nvSpPr>
          <p:cNvPr id="6" name="矩形 5">
            <a:hlinkClick r:id="rId3" action="ppaction://hlinksldjump"/>
          </p:cNvPr>
          <p:cNvSpPr/>
          <p:nvPr/>
        </p:nvSpPr>
        <p:spPr>
          <a:xfrm>
            <a:off x="2699792" y="3789040"/>
            <a:ext cx="28083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74635" y="5157192"/>
            <a:ext cx="2232248" cy="93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0046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368300"/>
                <a:ext cx="7726115" cy="5904656"/>
              </a:xfrm>
            </p:spPr>
            <p:txBody>
              <a:bodyPr/>
              <a:lstStyle/>
              <a:p>
                <a:pPr>
                  <a:lnSpc>
                    <a:spcPct val="150000"/>
                  </a:lnSpc>
                </a:pPr>
                <a:r>
                  <a:rPr lang="zh-CN" altLang="en-US" dirty="0" smtClean="0"/>
                  <a:t>从而</a:t>
                </a:r>
                <a:endParaRPr lang="en-US" altLang="zh-CN" dirty="0" smtClean="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e>
                      </m:d>
                      <m:r>
                        <a:rPr lang="en-US" altLang="zh-CN" i="1">
                          <a:latin typeface="Cambria Math" panose="02040503050406030204" pitchFamily="18" charset="0"/>
                        </a:rPr>
                        <m:t>=</m:t>
                      </m:r>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b="1" i="1" smtClean="0">
                              <a:latin typeface="Cambria Math" panose="02040503050406030204" pitchFamily="18" charset="0"/>
                            </a:rPr>
                            <m:t>𝒕</m:t>
                          </m:r>
                          <m:d>
                            <m:dPr>
                              <m:ctrlPr>
                                <a:rPr lang="en-US" altLang="zh-CN" b="1" i="1" smtClean="0">
                                  <a:latin typeface="Cambria Math"/>
                                </a:rPr>
                              </m:ctrlPr>
                            </m:dPr>
                            <m:e>
                              <m:r>
                                <a:rPr lang="en-US" altLang="zh-CN" b="1" i="1" smtClean="0">
                                  <a:latin typeface="Cambria Math" panose="02040503050406030204" pitchFamily="18" charset="0"/>
                                </a:rPr>
                                <m:t>𝒕</m:t>
                              </m:r>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e>
                          </m:d>
                        </m:e>
                      </m:d>
                    </m:oMath>
                  </m:oMathPara>
                </a14:m>
                <a:endParaRPr lang="en-US" altLang="zh-CN" i="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b="1" i="1" smtClean="0">
                          <a:latin typeface="Cambria Math" panose="02040503050406030204" pitchFamily="18" charset="0"/>
                        </a:rPr>
                        <m:t>𝒊</m:t>
                      </m:r>
                      <m:sSup>
                        <m:sSupPr>
                          <m:ctrlPr>
                            <a:rPr lang="en-US" altLang="zh-CN" b="1" i="1" smtClean="0">
                              <a:latin typeface="Cambria Math"/>
                            </a:rPr>
                          </m:ctrlPr>
                        </m:sSupPr>
                        <m:e>
                          <m:r>
                            <a:rPr lang="en-US" altLang="zh-CN" b="1" i="1" smtClean="0">
                              <a:latin typeface="Cambria Math" panose="02040503050406030204" pitchFamily="18" charset="0"/>
                            </a:rPr>
                            <m:t>𝑮</m:t>
                          </m:r>
                        </m:e>
                        <m:sup>
                          <m:r>
                            <a:rPr lang="en-US" altLang="zh-CN" b="1" i="1" smtClean="0">
                              <a:latin typeface="Cambria Math" panose="02040503050406030204" pitchFamily="18" charset="0"/>
                            </a:rPr>
                            <m:t>′</m:t>
                          </m:r>
                        </m:sup>
                      </m:sSup>
                      <m:d>
                        <m:dPr>
                          <m:ctrlPr>
                            <a:rPr lang="zh-CN" altLang="zh-CN" i="1">
                              <a:latin typeface="Cambria Math"/>
                            </a:rPr>
                          </m:ctrlPr>
                        </m:dPr>
                        <m:e>
                          <m:r>
                            <a:rPr lang="en-US" altLang="zh-CN" i="1">
                              <a:latin typeface="Cambria Math" panose="02040503050406030204" pitchFamily="18" charset="0"/>
                            </a:rPr>
                            <m:t>𝝎</m:t>
                          </m:r>
                        </m:e>
                      </m:d>
                      <m:r>
                        <a:rPr lang="en-US" altLang="zh-CN" i="1">
                          <a:latin typeface="Cambria Math" panose="02040503050406030204" pitchFamily="18" charset="0"/>
                        </a:rPr>
                        <m:t>=</m:t>
                      </m:r>
                      <m:r>
                        <a:rPr lang="en-US" altLang="zh-CN" b="1" i="1" smtClean="0">
                          <a:latin typeface="Cambria Math" panose="02040503050406030204" pitchFamily="18" charset="0"/>
                        </a:rPr>
                        <m:t>𝒊</m:t>
                      </m:r>
                      <m:sSup>
                        <m:sSupPr>
                          <m:ctrlPr>
                            <a:rPr lang="en-US" altLang="zh-CN" b="1" i="1" smtClean="0">
                              <a:latin typeface="Cambria Math"/>
                            </a:rPr>
                          </m:ctrlPr>
                        </m:sSupPr>
                        <m:e>
                          <m:d>
                            <m:dPr>
                              <m:begChr m:val="["/>
                              <m:endChr m:val="]"/>
                              <m:ctrlPr>
                                <a:rPr lang="zh-CN" altLang="zh-CN" i="1">
                                  <a:latin typeface="Cambria Math"/>
                                </a:rPr>
                              </m:ctrlPr>
                            </m:dPr>
                            <m:e>
                              <m:f>
                                <m:fPr>
                                  <m:ctrlPr>
                                    <a:rPr lang="zh-CN" altLang="zh-CN" i="1">
                                      <a:latin typeface="Cambria Math"/>
                                    </a:rPr>
                                  </m:ctrlPr>
                                </m:fPr>
                                <m:num>
                                  <m:r>
                                    <a:rPr lang="en-US" altLang="zh-CN" b="1" i="1" smtClean="0">
                                      <a:latin typeface="Cambria Math" panose="02040503050406030204" pitchFamily="18" charset="0"/>
                                    </a:rPr>
                                    <m:t>𝟏</m:t>
                                  </m:r>
                                </m:num>
                                <m:den>
                                  <m:sSup>
                                    <m:sSupPr>
                                      <m:ctrlPr>
                                        <a:rPr lang="zh-CN" altLang="zh-CN" i="1">
                                          <a:latin typeface="Cambria Math"/>
                                        </a:rPr>
                                      </m:ctrlPr>
                                    </m:sSupPr>
                                    <m:e>
                                      <m:d>
                                        <m:dPr>
                                          <m:ctrlPr>
                                            <a:rPr lang="zh-CN" altLang="zh-CN" i="1">
                                              <a:latin typeface="Cambria Math"/>
                                            </a:rPr>
                                          </m:ctrlPr>
                                        </m:dPr>
                                        <m:e>
                                          <m:r>
                                            <a:rPr lang="en-US" altLang="zh-CN" i="1">
                                              <a:latin typeface="Cambria Math" panose="02040503050406030204" pitchFamily="18" charset="0"/>
                                            </a:rPr>
                                            <m:t>𝜷</m:t>
                                          </m:r>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e>
                                      </m:d>
                                    </m:e>
                                    <m:sup>
                                      <m:r>
                                        <a:rPr lang="en-US" altLang="zh-CN" i="1">
                                          <a:latin typeface="Cambria Math" panose="02040503050406030204" pitchFamily="18" charset="0"/>
                                        </a:rPr>
                                        <m:t>𝟐</m:t>
                                      </m:r>
                                    </m:sup>
                                  </m:sSup>
                                </m:den>
                              </m:f>
                            </m:e>
                          </m:d>
                        </m:e>
                        <m:sup>
                          <m:r>
                            <a:rPr lang="en-US" altLang="zh-CN" b="1" i="1" smtClean="0">
                              <a:latin typeface="Cambria Math" panose="02040503050406030204" pitchFamily="18" charset="0"/>
                            </a:rPr>
                            <m:t>′</m:t>
                          </m:r>
                        </m:sup>
                      </m:sSup>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num>
                        <m:den>
                          <m:sSup>
                            <m:sSupPr>
                              <m:ctrlPr>
                                <a:rPr lang="zh-CN" altLang="zh-CN" i="1">
                                  <a:latin typeface="Cambria Math"/>
                                </a:rPr>
                              </m:ctrlPr>
                            </m:sSupPr>
                            <m:e>
                              <m:d>
                                <m:dPr>
                                  <m:ctrlPr>
                                    <a:rPr lang="zh-CN" altLang="zh-CN" i="1">
                                      <a:latin typeface="Cambria Math"/>
                                    </a:rPr>
                                  </m:ctrlPr>
                                </m:dPr>
                                <m:e>
                                  <m:r>
                                    <a:rPr lang="en-US" altLang="zh-CN" i="1">
                                      <a:latin typeface="Cambria Math" panose="02040503050406030204" pitchFamily="18" charset="0"/>
                                    </a:rPr>
                                    <m:t>𝜷</m:t>
                                  </m:r>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e>
                              </m:d>
                            </m:e>
                            <m:sup>
                              <m:r>
                                <a:rPr lang="en-US" altLang="zh-CN" i="1">
                                  <a:latin typeface="Cambria Math" panose="02040503050406030204" pitchFamily="18" charset="0"/>
                                </a:rPr>
                                <m:t>𝟑</m:t>
                              </m:r>
                            </m:sup>
                          </m:sSup>
                        </m:den>
                      </m:f>
                    </m:oMath>
                  </m:oMathPara>
                </a14:m>
                <a:endParaRPr lang="en-US" altLang="zh-CN" dirty="0"/>
              </a:p>
              <a:p>
                <a:pPr>
                  <a:lnSpc>
                    <a:spcPct val="150000"/>
                  </a:lnSpc>
                </a:pPr>
                <a:r>
                  <a:rPr lang="zh-CN" altLang="en-US" dirty="0" smtClean="0"/>
                  <a:t>或者</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sSup>
                        <m:sSupPr>
                          <m:ctrlPr>
                            <a:rPr lang="zh-CN" altLang="zh-CN" i="1">
                              <a:latin typeface="Cambria Math"/>
                            </a:rPr>
                          </m:ctrlPr>
                        </m:sSupPr>
                        <m:e>
                          <m:r>
                            <a:rPr lang="en-US" altLang="zh-CN" b="1" i="1" smtClean="0">
                              <a:latin typeface="Cambria Math" panose="02040503050406030204" pitchFamily="18" charset="0"/>
                            </a:rPr>
                            <m:t>𝒊</m:t>
                          </m:r>
                        </m:e>
                        <m:sup>
                          <m:r>
                            <a:rPr lang="en-US" altLang="zh-CN" b="1" i="1">
                              <a:latin typeface="Cambria Math" panose="02040503050406030204" pitchFamily="18" charset="0"/>
                            </a:rPr>
                            <m:t>𝟐</m:t>
                          </m:r>
                        </m:sup>
                      </m:sSup>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𝝎</m:t>
                          </m:r>
                        </m:e>
                      </m:d>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p>
                        <m:sSupPr>
                          <m:ctrlPr>
                            <a:rPr lang="en-US" altLang="zh-CN" b="1" i="1" smtClean="0">
                              <a:latin typeface="Cambria Math"/>
                            </a:rPr>
                          </m:ctrlPr>
                        </m:sSupPr>
                        <m:e>
                          <m:d>
                            <m:dPr>
                              <m:begChr m:val="["/>
                              <m:endChr m:val="]"/>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𝜷</m:t>
                                  </m:r>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den>
                              </m:f>
                            </m:e>
                          </m:d>
                        </m:e>
                        <m:sup>
                          <m:r>
                            <a:rPr lang="en-US" altLang="zh-CN" b="1" i="1" smtClean="0">
                              <a:latin typeface="Cambria Math" panose="02040503050406030204" pitchFamily="18" charset="0"/>
                            </a:rPr>
                            <m:t>′′</m:t>
                          </m:r>
                        </m:sup>
                      </m:sSup>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𝜷</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𝟑</m:t>
                              </m:r>
                            </m:sup>
                          </m:sSup>
                        </m:den>
                      </m:f>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368300"/>
                <a:ext cx="7726115" cy="5904656"/>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109</a:t>
            </a:fld>
            <a:endParaRPr lang="zh-CN" altLang="en-US"/>
          </a:p>
        </p:txBody>
      </p:sp>
      <p:sp>
        <p:nvSpPr>
          <p:cNvPr id="6" name="矩形 5"/>
          <p:cNvSpPr/>
          <p:nvPr/>
        </p:nvSpPr>
        <p:spPr>
          <a:xfrm>
            <a:off x="3203848" y="1988840"/>
            <a:ext cx="2664296"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89403" y="2276871"/>
            <a:ext cx="2232248" cy="93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32040" y="5121547"/>
            <a:ext cx="2232248" cy="93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0922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left)">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0" nodeType="clickEffect">
                                  <p:stCondLst>
                                    <p:cond delay="0"/>
                                  </p:stCondLst>
                                  <p:childTnLst>
                                    <p:animEffect transition="out" filter="wipe(left)">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animBg="1"/>
      <p:bldP spid="7" grpId="0" uiExpand="1"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67544" y="548680"/>
                <a:ext cx="8468494" cy="6192688"/>
              </a:xfrm>
            </p:spPr>
            <p:txBody>
              <a:bodyPr/>
              <a:lstStyle/>
              <a:p>
                <a:pPr>
                  <a:lnSpc>
                    <a:spcPct val="114000"/>
                  </a:lnSpc>
                </a:pPr>
                <a:r>
                  <a:rPr lang="en-US" altLang="zh-CN" dirty="0" smtClean="0"/>
                  <a:t>Fourier </a:t>
                </a:r>
                <a:r>
                  <a:rPr lang="zh-CN" altLang="zh-CN" dirty="0" smtClean="0"/>
                  <a:t>级数</a:t>
                </a:r>
                <a:r>
                  <a:rPr lang="zh-CN" altLang="zh-CN" dirty="0"/>
                  <a:t>，三角形式为</a:t>
                </a:r>
              </a:p>
              <a:p>
                <a:pPr marL="109537" indent="0">
                  <a:lnSpc>
                    <a:spcPct val="114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sSub>
                            <m:sSubPr>
                              <m:ctrlPr>
                                <a:rPr lang="zh-CN" altLang="zh-CN" i="1">
                                  <a:latin typeface="Cambria Math"/>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𝟎</m:t>
                              </m:r>
                            </m:sub>
                          </m:sSub>
                        </m:num>
                        <m:den>
                          <m:r>
                            <a:rPr lang="en-US" altLang="zh-CN" b="1" i="1">
                              <a:latin typeface="Cambria Math" panose="02040503050406030204" pitchFamily="18" charset="0"/>
                            </a:rPr>
                            <m:t>𝟐</m:t>
                          </m:r>
                        </m:den>
                      </m:f>
                      <m:r>
                        <a:rPr lang="en-US" altLang="zh-CN" b="1" i="1">
                          <a:latin typeface="Cambria Math" panose="02040503050406030204" pitchFamily="18" charset="0"/>
                        </a:rPr>
                        <m:t>+</m:t>
                      </m:r>
                      <m:nary>
                        <m:naryPr>
                          <m:chr m:val="∑"/>
                          <m:limLoc m:val="undOvr"/>
                          <m:ctrlPr>
                            <a:rPr lang="zh-CN" altLang="zh-CN" i="1">
                              <a:latin typeface="Cambria Math"/>
                            </a:rPr>
                          </m:ctrlPr>
                        </m:naryPr>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m:t>
                          </m:r>
                        </m:sup>
                        <m:e>
                          <m:d>
                            <m:dPr>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𝒏</m:t>
                                  </m:r>
                                </m:sub>
                              </m:sSub>
                              <m:func>
                                <m:funcPr>
                                  <m:ctrlPr>
                                    <a:rPr lang="zh-CN" altLang="zh-CN" i="1">
                                      <a:latin typeface="Cambria Math"/>
                                    </a:rPr>
                                  </m:ctrlPr>
                                </m:funcPr>
                                <m:fName>
                                  <m:r>
                                    <a:rPr lang="en-US" altLang="zh-CN" b="1" i="0">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𝒏</m:t>
                                  </m:r>
                                </m:sub>
                              </m:sSub>
                              <m:func>
                                <m:funcPr>
                                  <m:ctrlPr>
                                    <a:rPr lang="zh-CN" altLang="zh-CN" i="1">
                                      <a:latin typeface="Cambria Math"/>
                                    </a:rPr>
                                  </m:ctrlPr>
                                </m:funcPr>
                                <m:fName>
                                  <m:r>
                                    <a:rPr lang="en-US" altLang="zh-CN" b="1" i="0">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e>
                          </m:d>
                        </m:e>
                      </m:nary>
                    </m:oMath>
                  </m:oMathPara>
                </a14:m>
                <a:endParaRPr lang="en-US" altLang="zh-CN" dirty="0" smtClean="0"/>
              </a:p>
              <a:p>
                <a:pPr>
                  <a:lnSpc>
                    <a:spcPct val="200000"/>
                  </a:lnSpc>
                </a:pPr>
                <a:r>
                  <a:rPr lang="zh-CN" altLang="en-US" dirty="0" smtClean="0"/>
                  <a:t>为</a:t>
                </a:r>
                <a:r>
                  <a:rPr lang="zh-CN" altLang="en-US" dirty="0"/>
                  <a:t>求</a:t>
                </a:r>
                <a:r>
                  <a:rPr lang="zh-CN" altLang="en-US"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𝒏</m:t>
                        </m:r>
                      </m:sub>
                    </m:sSub>
                  </m:oMath>
                </a14:m>
                <a:r>
                  <a:rPr lang="zh-CN" altLang="en-US" dirty="0" smtClean="0"/>
                  <a:t>，上式两端同乘 </a:t>
                </a:r>
                <a14:m>
                  <m:oMath xmlns:m="http://schemas.openxmlformats.org/officeDocument/2006/math">
                    <m:func>
                      <m:funcPr>
                        <m:ctrlPr>
                          <a:rPr lang="zh-CN" altLang="zh-CN" i="1">
                            <a:latin typeface="Cambria Math"/>
                          </a:rPr>
                        </m:ctrlPr>
                      </m:funcPr>
                      <m:fName>
                        <m:r>
                          <a:rPr lang="en-US" altLang="zh-CN" b="1" i="0">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oMath>
                </a14:m>
                <a:r>
                  <a:rPr lang="zh-CN" altLang="en-US" dirty="0" smtClean="0"/>
                  <a:t> 进行积分即得</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a:rPr>
                          </m:ctrlPr>
                        </m:sSubPr>
                        <m:e>
                          <m:r>
                            <a:rPr lang="en-US" altLang="zh-CN" b="1" i="1">
                              <a:solidFill>
                                <a:srgbClr val="FF0000"/>
                              </a:solidFill>
                              <a:latin typeface="Cambria Math" panose="02040503050406030204" pitchFamily="18" charset="0"/>
                            </a:rPr>
                            <m:t>𝒂</m:t>
                          </m:r>
                        </m:e>
                        <m:sub>
                          <m:r>
                            <a:rPr lang="en-US" altLang="zh-CN" b="1" i="1">
                              <a:solidFill>
                                <a:srgbClr val="FF0000"/>
                              </a:solidFill>
                              <a:latin typeface="Cambria Math" panose="02040503050406030204" pitchFamily="18" charset="0"/>
                            </a:rPr>
                            <m:t>𝒏</m:t>
                          </m:r>
                        </m:sub>
                      </m:sSub>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𝟐</m:t>
                          </m:r>
                        </m:num>
                        <m:den>
                          <m:r>
                            <a:rPr lang="en-US" altLang="zh-CN" b="1" i="1">
                              <a:solidFill>
                                <a:srgbClr val="FF0000"/>
                              </a:solidFill>
                              <a:latin typeface="Cambria Math" panose="02040503050406030204" pitchFamily="18" charset="0"/>
                            </a:rPr>
                            <m:t>𝑻</m:t>
                          </m:r>
                        </m:den>
                      </m:f>
                      <m:nary>
                        <m:naryPr>
                          <m:limLoc m:val="subSup"/>
                          <m:ctrlPr>
                            <a:rPr lang="zh-CN" altLang="zh-CN" i="1">
                              <a:solidFill>
                                <a:srgbClr val="FF0000"/>
                              </a:solidFill>
                              <a:latin typeface="Cambria Math"/>
                            </a:rPr>
                          </m:ctrlPr>
                        </m:naryPr>
                        <m:sub>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𝑻</m:t>
                              </m:r>
                            </m:num>
                            <m:den>
                              <m:r>
                                <a:rPr lang="en-US" altLang="zh-CN" b="1" i="1">
                                  <a:solidFill>
                                    <a:srgbClr val="FF0000"/>
                                  </a:solidFill>
                                  <a:latin typeface="Cambria Math" panose="02040503050406030204" pitchFamily="18" charset="0"/>
                                </a:rPr>
                                <m:t>𝟐</m:t>
                              </m:r>
                            </m:den>
                          </m:f>
                        </m:sub>
                        <m:sup>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𝑻</m:t>
                              </m:r>
                            </m:num>
                            <m:den>
                              <m:r>
                                <a:rPr lang="en-US" altLang="zh-CN" b="1" i="1">
                                  <a:solidFill>
                                    <a:srgbClr val="FF0000"/>
                                  </a:solidFill>
                                  <a:latin typeface="Cambria Math" panose="02040503050406030204" pitchFamily="18" charset="0"/>
                                </a:rPr>
                                <m:t>𝟐</m:t>
                              </m:r>
                            </m:den>
                          </m:f>
                        </m:sup>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𝑻</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𝐜𝐨𝐬</m:t>
                              </m:r>
                            </m:fName>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𝒏</m:t>
                                  </m:r>
                                </m:sub>
                              </m:sSub>
                              <m:r>
                                <a:rPr lang="en-US" altLang="zh-CN" b="1" i="1">
                                  <a:solidFill>
                                    <a:srgbClr val="FF0000"/>
                                  </a:solidFill>
                                  <a:latin typeface="Cambria Math" panose="02040503050406030204" pitchFamily="18" charset="0"/>
                                </a:rPr>
                                <m:t>𝒕</m:t>
                              </m:r>
                            </m:e>
                          </m:func>
                          <m:r>
                            <a:rPr lang="en-US" altLang="zh-CN" b="1" i="1">
                              <a:solidFill>
                                <a:srgbClr val="FF0000"/>
                              </a:solidFill>
                              <a:latin typeface="Cambria Math" panose="02040503050406030204" pitchFamily="18" charset="0"/>
                            </a:rPr>
                            <m:t>𝐝</m:t>
                          </m:r>
                          <m:r>
                            <a:rPr lang="en-US" altLang="zh-CN" b="1" i="1">
                              <a:solidFill>
                                <a:srgbClr val="FF0000"/>
                              </a:solidFill>
                              <a:latin typeface="Cambria Math" panose="02040503050406030204" pitchFamily="18" charset="0"/>
                            </a:rPr>
                            <m:t>𝒕</m:t>
                          </m:r>
                        </m:e>
                      </m:nary>
                    </m:oMath>
                  </m:oMathPara>
                </a14:m>
                <a:endParaRPr lang="en-US" altLang="zh-CN" dirty="0" smtClean="0"/>
              </a:p>
              <a:p>
                <a:pPr>
                  <a:lnSpc>
                    <a:spcPct val="114000"/>
                  </a:lnSpc>
                </a:pPr>
                <a:r>
                  <a:rPr lang="zh-CN" altLang="en-US" dirty="0" smtClean="0"/>
                  <a:t>同理可得</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a:rPr>
                          </m:ctrlPr>
                        </m:sSubPr>
                        <m:e>
                          <m:r>
                            <a:rPr lang="en-US" altLang="zh-CN" b="1" i="1">
                              <a:solidFill>
                                <a:srgbClr val="FF0000"/>
                              </a:solidFill>
                              <a:latin typeface="Cambria Math" panose="02040503050406030204" pitchFamily="18" charset="0"/>
                            </a:rPr>
                            <m:t>𝒃</m:t>
                          </m:r>
                        </m:e>
                        <m:sub>
                          <m:r>
                            <a:rPr lang="en-US" altLang="zh-CN" b="1" i="1">
                              <a:solidFill>
                                <a:srgbClr val="FF0000"/>
                              </a:solidFill>
                              <a:latin typeface="Cambria Math" panose="02040503050406030204" pitchFamily="18" charset="0"/>
                            </a:rPr>
                            <m:t>𝒏</m:t>
                          </m:r>
                        </m:sub>
                      </m:sSub>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𝟐</m:t>
                          </m:r>
                        </m:num>
                        <m:den>
                          <m:r>
                            <a:rPr lang="en-US" altLang="zh-CN" b="1" i="1">
                              <a:solidFill>
                                <a:srgbClr val="FF0000"/>
                              </a:solidFill>
                              <a:latin typeface="Cambria Math" panose="02040503050406030204" pitchFamily="18" charset="0"/>
                            </a:rPr>
                            <m:t>𝑻</m:t>
                          </m:r>
                        </m:den>
                      </m:f>
                      <m:nary>
                        <m:naryPr>
                          <m:limLoc m:val="subSup"/>
                          <m:ctrlPr>
                            <a:rPr lang="zh-CN" altLang="zh-CN" i="1">
                              <a:solidFill>
                                <a:srgbClr val="FF0000"/>
                              </a:solidFill>
                              <a:latin typeface="Cambria Math"/>
                            </a:rPr>
                          </m:ctrlPr>
                        </m:naryPr>
                        <m:sub>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𝑻</m:t>
                              </m:r>
                            </m:num>
                            <m:den>
                              <m:r>
                                <a:rPr lang="en-US" altLang="zh-CN" b="1" i="1">
                                  <a:solidFill>
                                    <a:srgbClr val="FF0000"/>
                                  </a:solidFill>
                                  <a:latin typeface="Cambria Math" panose="02040503050406030204" pitchFamily="18" charset="0"/>
                                </a:rPr>
                                <m:t>𝟐</m:t>
                              </m:r>
                            </m:den>
                          </m:f>
                        </m:sub>
                        <m:sup>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𝑻</m:t>
                              </m:r>
                            </m:num>
                            <m:den>
                              <m:r>
                                <a:rPr lang="en-US" altLang="zh-CN" b="1" i="1">
                                  <a:solidFill>
                                    <a:srgbClr val="FF0000"/>
                                  </a:solidFill>
                                  <a:latin typeface="Cambria Math" panose="02040503050406030204" pitchFamily="18" charset="0"/>
                                </a:rPr>
                                <m:t>𝟐</m:t>
                              </m:r>
                            </m:den>
                          </m:f>
                        </m:sup>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𝑻</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𝐬𝐢𝐧</m:t>
                              </m:r>
                            </m:fName>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𝒏</m:t>
                                  </m:r>
                                </m:sub>
                              </m:sSub>
                              <m:r>
                                <a:rPr lang="en-US" altLang="zh-CN" b="1" i="1">
                                  <a:solidFill>
                                    <a:srgbClr val="FF0000"/>
                                  </a:solidFill>
                                  <a:latin typeface="Cambria Math" panose="02040503050406030204" pitchFamily="18" charset="0"/>
                                </a:rPr>
                                <m:t>𝒕</m:t>
                              </m:r>
                            </m:e>
                          </m:func>
                          <m:r>
                            <a:rPr lang="en-US" altLang="zh-CN" b="1" i="1">
                              <a:solidFill>
                                <a:srgbClr val="FF0000"/>
                              </a:solidFill>
                              <a:latin typeface="Cambria Math" panose="02040503050406030204" pitchFamily="18" charset="0"/>
                            </a:rPr>
                            <m:t>𝐝</m:t>
                          </m:r>
                          <m:r>
                            <a:rPr lang="en-US" altLang="zh-CN" b="1" i="1">
                              <a:solidFill>
                                <a:srgbClr val="FF0000"/>
                              </a:solidFill>
                              <a:latin typeface="Cambria Math" panose="02040503050406030204" pitchFamily="18" charset="0"/>
                            </a:rPr>
                            <m:t>𝒕</m:t>
                          </m:r>
                        </m:e>
                      </m:nary>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7544" y="548680"/>
                <a:ext cx="8468494" cy="6192688"/>
              </a:xfrm>
              <a:blipFill>
                <a:blip r:embed="rId2" cstate="print"/>
                <a:stretch>
                  <a:fillRect l="-72" t="-98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2018年9月10日2时10分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a:t>
            </a:fld>
            <a:endParaRPr lang="zh-CN" altLang="en-US"/>
          </a:p>
        </p:txBody>
      </p:sp>
    </p:spTree>
    <p:extLst>
      <p:ext uri="{BB962C8B-B14F-4D97-AF65-F5344CB8AC3E}">
        <p14:creationId xmlns:p14="http://schemas.microsoft.com/office/powerpoint/2010/main" xmlns="" val="423785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39094" y="548680"/>
                <a:ext cx="8496944" cy="6048672"/>
              </a:xfrm>
            </p:spPr>
            <p:txBody>
              <a:bodyPr/>
              <a:lstStyle/>
              <a:p>
                <a:r>
                  <a:rPr lang="zh-CN" altLang="zh-CN" dirty="0" smtClean="0"/>
                  <a:t>例，若</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oMath>
                </a14:m>
                <a:r>
                  <a:rPr lang="zh-CN" altLang="zh-CN" dirty="0"/>
                  <a:t>，证明：</a:t>
                </a:r>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e>
                          </m:func>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 </m:t>
                          </m:r>
                        </m:e>
                      </m:d>
                      <m:r>
                        <a:rPr lang="en-US" altLang="zh-CN" b="1" i="1">
                          <a:latin typeface="Cambria Math" panose="02040503050406030204" pitchFamily="18" charset="0"/>
                        </a:rPr>
                        <m:t>,  </m:t>
                      </m:r>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e>
                          </m:func>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smtClean="0">
                              <a:latin typeface="Cambria Math" panose="02040503050406030204" pitchFamily="18" charset="0"/>
                            </a:rPr>
                            <m:t>𝒊</m:t>
                          </m:r>
                        </m:den>
                      </m:f>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 </m:t>
                          </m:r>
                        </m:e>
                      </m:d>
                    </m:oMath>
                  </m:oMathPara>
                </a14:m>
                <a:endParaRPr lang="zh-CN" altLang="zh-CN" dirty="0"/>
              </a:p>
              <a:p>
                <a:pPr>
                  <a:lnSpc>
                    <a:spcPct val="125000"/>
                  </a:lnSpc>
                </a:pPr>
                <a:r>
                  <a:rPr lang="zh-CN" altLang="zh-CN" dirty="0" smtClean="0"/>
                  <a:t>证明：</a:t>
                </a:r>
                <a:r>
                  <a:rPr lang="zh-CN" altLang="en-US" dirty="0" smtClean="0"/>
                  <a:t>由 </a:t>
                </a:r>
                <a:r>
                  <a:rPr lang="en-US" altLang="zh-CN" i="1" u="sng" dirty="0" smtClean="0">
                    <a:solidFill>
                      <a:srgbClr val="FF0000"/>
                    </a:solidFill>
                  </a:rPr>
                  <a:t>Euler</a:t>
                </a:r>
                <a:r>
                  <a:rPr lang="en-US" altLang="zh-CN" u="sng" dirty="0" smtClean="0">
                    <a:solidFill>
                      <a:srgbClr val="FF0000"/>
                    </a:solidFill>
                  </a:rPr>
                  <a:t/>
                </a:r>
                <a:r>
                  <a:rPr lang="zh-CN" altLang="en-US" u="sng" dirty="0" smtClean="0">
                    <a:solidFill>
                      <a:srgbClr val="FF0000"/>
                    </a:solidFill>
                    <a:latin typeface="华文楷体" panose="02010600040101010101" pitchFamily="2" charset="-122"/>
                    <a:ea typeface="华文楷体" panose="02010600040101010101" pitchFamily="2" charset="-122"/>
                  </a:rPr>
                  <a:t>公式</a:t>
                </a:r>
                <a:endParaRPr lang="zh-CN" altLang="zh-CN" u="sng" dirty="0">
                  <a:solidFill>
                    <a:srgbClr val="FF0000"/>
                  </a:solidFill>
                  <a:latin typeface="华文楷体" panose="02010600040101010101" pitchFamily="2" charset="-122"/>
                  <a:ea typeface="华文楷体" panose="02010600040101010101" pitchFamily="2" charset="-122"/>
                </a:endParaRPr>
              </a:p>
              <a:p>
                <a:pPr marL="109537" indent="0">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e>
                          </m:func>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num>
                            <m:den>
                              <m:r>
                                <a:rPr lang="en-US" altLang="zh-CN" b="1" i="1">
                                  <a:latin typeface="Cambria Math" panose="02040503050406030204" pitchFamily="18" charset="0"/>
                                </a:rPr>
                                <m:t>𝟐</m:t>
                              </m:r>
                            </m:den>
                          </m:f>
                          <m:r>
                            <a:rPr lang="en-US" altLang="zh-CN" b="1" i="1">
                              <a:latin typeface="Cambria Math" panose="02040503050406030204" pitchFamily="18" charset="0"/>
                            </a:rPr>
                            <m:t> </m:t>
                          </m:r>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a:latin typeface="Cambria Math" panose="02040503050406030204" pitchFamily="18" charset="0"/>
                        </a:rPr>
                        <m:t> </m:t>
                      </m:r>
                      <m:d>
                        <m:dPr>
                          <m:begChr m:val="["/>
                          <m:endChr m:val="]"/>
                          <m:ctrlPr>
                            <a:rPr lang="zh-CN" altLang="zh-CN" i="1">
                              <a:latin typeface="Cambria Math"/>
                            </a:rPr>
                          </m:ctrlPr>
                        </m:dPr>
                        <m:e>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r>
                                <a:rPr lang="en-US" altLang="zh-CN" b="1" i="1">
                                  <a:latin typeface="Cambria Math" panose="02040503050406030204" pitchFamily="18" charset="0"/>
                                </a:rPr>
                                <m:t> </m:t>
                              </m:r>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r>
                                <a:rPr lang="en-US" altLang="zh-CN" b="1" i="1">
                                  <a:latin typeface="Cambria Math" panose="02040503050406030204" pitchFamily="18" charset="0"/>
                                </a:rPr>
                                <m:t> </m:t>
                              </m:r>
                            </m:e>
                          </m:d>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39094" y="548680"/>
                <a:ext cx="8496944" cy="6048672"/>
              </a:xfrm>
              <a:blipFill>
                <a:blip r:embed="rId2" cstate="print"/>
                <a:stretch>
                  <a:fillRect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110</a:t>
            </a:fld>
            <a:endParaRPr lang="zh-CN" altLang="en-US"/>
          </a:p>
        </p:txBody>
      </p:sp>
      <p:sp>
        <p:nvSpPr>
          <p:cNvPr id="6" name="文本框 5">
            <a:hlinkClick r:id="rId3" action="ppaction://hlinksldjump"/>
          </p:cNvPr>
          <p:cNvSpPr txBox="1"/>
          <p:nvPr/>
        </p:nvSpPr>
        <p:spPr>
          <a:xfrm>
            <a:off x="7740352" y="4896525"/>
            <a:ext cx="1008112" cy="523220"/>
          </a:xfrm>
          <a:prstGeom prst="rect">
            <a:avLst/>
          </a:prstGeom>
          <a:noFill/>
          <a:ln w="38100">
            <a:solidFill>
              <a:schemeClr val="accent1">
                <a:shade val="50000"/>
              </a:schemeClr>
            </a:solidFill>
          </a:ln>
        </p:spPr>
        <p:txBody>
          <a:bodyPr wrap="square" rtlCol="0">
            <a:spAutoFit/>
          </a:bodyPr>
          <a:lstStyle/>
          <a:p>
            <a:r>
              <a:rPr lang="zh-CN" altLang="en-US" sz="2800" b="1" dirty="0" smtClean="0">
                <a:solidFill>
                  <a:srgbClr val="FF0000"/>
                </a:solidFill>
                <a:latin typeface="华文楷体" panose="02010600040101010101" pitchFamily="2" charset="-122"/>
                <a:ea typeface="华文楷体" panose="02010600040101010101" pitchFamily="2" charset="-122"/>
              </a:rPr>
              <a:t>线性</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7" name="文本框 6">
            <a:hlinkClick r:id="rId4" action="ppaction://hlinksldjump"/>
          </p:cNvPr>
          <p:cNvSpPr txBox="1"/>
          <p:nvPr/>
        </p:nvSpPr>
        <p:spPr>
          <a:xfrm>
            <a:off x="755576" y="5643245"/>
            <a:ext cx="1396602" cy="954107"/>
          </a:xfrm>
          <a:prstGeom prst="rect">
            <a:avLst/>
          </a:prstGeom>
          <a:noFill/>
          <a:ln w="38100">
            <a:solidFill>
              <a:schemeClr val="accent1">
                <a:shade val="50000"/>
              </a:schemeClr>
            </a:solidFill>
          </a:ln>
        </p:spPr>
        <p:txBody>
          <a:bodyPr wrap="square" rtlCol="0">
            <a:spAutoFit/>
          </a:bodyPr>
          <a:lstStyle/>
          <a:p>
            <a:r>
              <a:rPr lang="zh-CN" altLang="en-US" sz="2800" b="1" dirty="0" smtClean="0">
                <a:solidFill>
                  <a:srgbClr val="FF0000"/>
                </a:solidFill>
                <a:latin typeface="华文楷体" panose="02010600040101010101" pitchFamily="2" charset="-122"/>
                <a:ea typeface="华文楷体" panose="02010600040101010101" pitchFamily="2" charset="-122"/>
              </a:rPr>
              <a:t>逆变换位移性</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8" name="矩形 7">
            <a:hlinkClick r:id="rId5" action="ppaction://hlinksldjump"/>
          </p:cNvPr>
          <p:cNvSpPr/>
          <p:nvPr/>
        </p:nvSpPr>
        <p:spPr>
          <a:xfrm>
            <a:off x="2411760" y="3140968"/>
            <a:ext cx="158417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72538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620688"/>
                <a:ext cx="7992888" cy="5256584"/>
              </a:xfrm>
            </p:spPr>
            <p:txBody>
              <a:bodyPr/>
              <a:lstStyle/>
              <a:p>
                <a:pPr>
                  <a:lnSpc>
                    <a:spcPct val="125000"/>
                  </a:lnSpc>
                </a:pPr>
                <a:r>
                  <a:rPr lang="zh-CN" altLang="zh-CN" dirty="0" smtClean="0"/>
                  <a:t>例，若</a:t>
                </a:r>
                <a:r>
                  <a:rPr lang="en-US" altLang="zh-CN" dirty="0" smtClean="0"/>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m:rPr>
                        <m:nor/>
                      </m:rPr>
                      <a:rPr lang="en-US" altLang="zh-CN"/>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oMath>
                </a14:m>
                <a:r>
                  <a:rPr lang="zh-CN" altLang="zh-CN" dirty="0"/>
                  <a:t>，求</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smtClean="0"/>
              </a:p>
              <a:p>
                <a:pPr marL="109537" indent="0">
                  <a:lnSpc>
                    <a:spcPct val="125000"/>
                  </a:lnSpc>
                  <a:buNone/>
                </a:pPr>
                <a:r>
                  <a:rPr lang="en-US" altLang="zh-CN" dirty="0" smtClean="0"/>
                  <a:t/>
                </a:r>
                <a:r>
                  <a:rPr lang="zh-CN" altLang="zh-CN" dirty="0" smtClean="0"/>
                  <a:t>的</a:t>
                </a:r>
                <a:r>
                  <a:rPr lang="en-US" altLang="zh-CN" dirty="0" smtClean="0"/>
                  <a:t> Fourier </a:t>
                </a:r>
                <a:r>
                  <a:rPr lang="zh-CN" altLang="zh-CN" dirty="0" smtClean="0"/>
                  <a:t>变换</a:t>
                </a:r>
                <a:r>
                  <a:rPr lang="zh-CN" altLang="zh-CN" dirty="0"/>
                  <a:t>。</a:t>
                </a:r>
              </a:p>
              <a:p>
                <a:pPr>
                  <a:lnSpc>
                    <a:spcPct val="125000"/>
                  </a:lnSpc>
                </a:pPr>
                <a:r>
                  <a:rPr lang="zh-CN" altLang="zh-CN" dirty="0" smtClean="0"/>
                  <a:t>解法</a:t>
                </a:r>
                <a:r>
                  <a:rPr lang="zh-CN" altLang="en-US" dirty="0" smtClean="0"/>
                  <a:t>一：</a:t>
                </a:r>
                <a:r>
                  <a:rPr lang="zh-CN" altLang="zh-CN" dirty="0" smtClean="0"/>
                  <a:t>令</a:t>
                </a:r>
                <a:r>
                  <a:rPr lang="en-US" altLang="zh-CN" dirty="0" smtClean="0"/>
                  <a:t/>
                </a:r>
                <a14:m>
                  <m:oMath xmlns:m="http://schemas.openxmlformats.org/officeDocument/2006/math">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oMath>
                </a14:m>
                <a:r>
                  <a:rPr lang="zh-CN" altLang="zh-CN" dirty="0" smtClean="0"/>
                  <a:t>，</a:t>
                </a:r>
                <a:r>
                  <a:rPr lang="zh-CN" altLang="zh-CN" dirty="0"/>
                  <a:t>故得</a:t>
                </a:r>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𝒈</m:t>
                          </m:r>
                          <m:d>
                            <m:dPr>
                              <m:ctrlPr>
                                <a:rPr lang="zh-CN" altLang="zh-CN" i="1">
                                  <a:latin typeface="Cambria Math"/>
                                </a:rPr>
                              </m:ctrlPr>
                            </m:dPr>
                            <m:e>
                              <m:r>
                                <a:rPr lang="en-US" altLang="zh-CN" i="1">
                                  <a:latin typeface="Cambria Math" panose="02040503050406030204" pitchFamily="18" charset="0"/>
                                </a:rPr>
                                <m:t>𝒕</m:t>
                              </m:r>
                            </m:e>
                          </m:d>
                        </m:e>
                      </m:d>
                      <m:r>
                        <a:rPr lang="en-US" altLang="zh-CN">
                          <a:latin typeface="Cambria Math" panose="02040503050406030204" pitchFamily="18" charset="0"/>
                        </a:rPr>
                        <m:t>=</m:t>
                      </m:r>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𝒉</m:t>
                          </m:r>
                          <m:d>
                            <m:dPr>
                              <m:ctrlPr>
                                <a:rPr lang="zh-CN" altLang="zh-CN" i="1">
                                  <a:latin typeface="Cambria Math"/>
                                </a:rPr>
                              </m:ctrlPr>
                            </m:dPr>
                            <m:e>
                              <m:r>
                                <a:rPr lang="en-US" altLang="zh-CN" i="1">
                                  <a:latin typeface="Cambria Math" panose="02040503050406030204" pitchFamily="18" charset="0"/>
                                </a:rPr>
                                <m:t>𝒕</m:t>
                              </m:r>
                            </m:e>
                          </m:d>
                        </m:e>
                      </m:d>
                      <m:r>
                        <a:rPr lang="en-US" altLang="zh-CN" i="1">
                          <a:latin typeface="Cambria Math" panose="02040503050406030204" pitchFamily="18" charset="0"/>
                        </a:rPr>
                        <m:t>−</m:t>
                      </m:r>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𝒕𝒉</m:t>
                          </m:r>
                          <m:d>
                            <m:dPr>
                              <m:ctrlPr>
                                <a:rPr lang="zh-CN" altLang="zh-CN" i="1">
                                  <a:latin typeface="Cambria Math"/>
                                </a:rPr>
                              </m:ctrlPr>
                            </m:dPr>
                            <m:e>
                              <m:r>
                                <a:rPr lang="en-US" altLang="zh-CN" i="1">
                                  <a:latin typeface="Cambria Math" panose="02040503050406030204" pitchFamily="18" charset="0"/>
                                </a:rPr>
                                <m:t>𝒕</m:t>
                              </m:r>
                            </m:e>
                          </m:d>
                        </m:e>
                      </m:d>
                    </m:oMath>
                  </m:oMathPara>
                </a14:m>
                <a:endParaRPr lang="en-US" altLang="zh-CN" dirty="0" smtClean="0"/>
              </a:p>
              <a:p>
                <a:pPr marL="109537" indent="0">
                  <a:lnSpc>
                    <a:spcPct val="125000"/>
                  </a:lnSpc>
                  <a:buNone/>
                </a:pPr>
                <a:r>
                  <a:rPr lang="zh-CN" altLang="en-US" dirty="0" smtClean="0"/>
                  <a:t>而</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r>
                        <m:rPr>
                          <m:nor/>
                        </m:rPr>
                        <a:rPr lang="en-US" altLang="zh-CN"/>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e>
                      </m:d>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                              =</m:t>
                      </m:r>
                      <m:f>
                        <m:fPr>
                          <m:ctrlPr>
                            <a:rPr lang="zh-CN" altLang="zh-CN" i="1">
                              <a:latin typeface="Cambria Math"/>
                            </a:rPr>
                          </m:ctrlPr>
                        </m:fPr>
                        <m:num>
                          <m:r>
                            <a:rPr lang="en-US" altLang="zh-CN" b="1" i="1">
                              <a:latin typeface="Cambria Math" panose="02040503050406030204" pitchFamily="18" charset="0"/>
                            </a:rPr>
                            <m:t>𝟏</m:t>
                          </m:r>
                        </m:num>
                        <m:den>
                          <m:d>
                            <m:dPr>
                              <m:begChr m:val="|"/>
                              <m:endChr m:val="|"/>
                              <m:ctrlPr>
                                <a:rPr lang="zh-CN" altLang="zh-CN" i="1">
                                  <a:latin typeface="Cambria Math"/>
                                </a:rPr>
                              </m:ctrlPr>
                            </m:dPr>
                            <m:e>
                              <m:r>
                                <a:rPr lang="en-US" altLang="zh-CN" b="1" i="1">
                                  <a:latin typeface="Cambria Math" panose="02040503050406030204" pitchFamily="18" charset="0"/>
                                </a:rPr>
                                <m:t>𝒂</m:t>
                              </m:r>
                            </m:e>
                          </m:d>
                        </m:den>
                      </m:f>
                      <m:r>
                        <a:rPr lang="en-US" altLang="zh-CN" b="1" i="1">
                          <a:latin typeface="Cambria Math" panose="02040503050406030204" pitchFamily="18" charset="0"/>
                        </a:rPr>
                        <m:t>𝑭</m:t>
                      </m:r>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𝒂</m:t>
                              </m:r>
                            </m:den>
                          </m:f>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𝒂</m:t>
                              </m:r>
                            </m:den>
                          </m:f>
                          <m:r>
                            <a:rPr lang="en-US" altLang="zh-CN" b="1" i="1">
                              <a:latin typeface="Cambria Math" panose="02040503050406030204" pitchFamily="18" charset="0"/>
                            </a:rPr>
                            <m:t>𝒃</m:t>
                          </m:r>
                        </m:sup>
                      </m:sSup>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oMath>
                  </m:oMathPara>
                </a14:m>
                <a:endParaRPr lang="zh-CN" altLang="zh-CN" dirty="0"/>
              </a:p>
              <a:p>
                <a:pPr>
                  <a:lnSpc>
                    <a:spcPct val="125000"/>
                  </a:lnSpc>
                </a:pP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620688"/>
                <a:ext cx="7992888" cy="5256584"/>
              </a:xfrm>
              <a:blipFill>
                <a:blip r:embed="rId2" cstate="print"/>
                <a:stretch>
                  <a:fillRect l="-152" t="-5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111</a:t>
            </a:fld>
            <a:endParaRPr lang="zh-CN" altLang="en-US"/>
          </a:p>
        </p:txBody>
      </p:sp>
      <mc:AlternateContent xmlns:mc="http://schemas.openxmlformats.org/markup-compatibility/2006">
        <mc:Choice xmlns:a14="http://schemas.microsoft.com/office/drawing/2010/main" xmlns="" Requires="a14">
          <p:sp>
            <p:nvSpPr>
              <p:cNvPr id="6" name="文本框 5">
                <a:hlinkClick r:id="rId3" action="ppaction://hlinksldjump"/>
              </p:cNvPr>
              <p:cNvSpPr txBox="1"/>
              <p:nvPr/>
            </p:nvSpPr>
            <p:spPr>
              <a:xfrm>
                <a:off x="1043608" y="4820959"/>
                <a:ext cx="2355005" cy="1200329"/>
              </a:xfrm>
              <a:prstGeom prst="rect">
                <a:avLst/>
              </a:prstGeom>
              <a:noFill/>
              <a:ln w="38100">
                <a:solidFill>
                  <a:schemeClr val="accent1">
                    <a:shade val="50000"/>
                  </a:schemeClr>
                </a:solidFill>
              </a:ln>
            </p:spPr>
            <p:txBody>
              <a:bodyPr wrap="square" rtlCol="0">
                <a:spAutoFit/>
              </a:bodyPr>
              <a:lstStyle/>
              <a:p>
                <a:pPr algn="ctr"/>
                <a:r>
                  <a:rPr lang="zh-CN" altLang="en-US" sz="2400" b="1" u="sng" dirty="0" smtClean="0">
                    <a:solidFill>
                      <a:srgbClr val="FF0000"/>
                    </a:solidFill>
                    <a:latin typeface="华文楷体" panose="02010600040101010101" pitchFamily="2" charset="-122"/>
                    <a:ea typeface="华文楷体" panose="02010600040101010101" pitchFamily="2" charset="-122"/>
                  </a:rPr>
                  <a:t>位移</a:t>
                </a:r>
                <a:r>
                  <a:rPr lang="zh-CN" altLang="en-US" sz="2400" b="1" u="sng" dirty="0" smtClean="0">
                    <a:solidFill>
                      <a:srgbClr val="FF0000"/>
                    </a:solidFill>
                  </a:rPr>
                  <a:t>、</a:t>
                </a:r>
                <a:r>
                  <a:rPr lang="zh-CN" altLang="en-US" sz="2400" b="1" u="sng" dirty="0" smtClean="0">
                    <a:solidFill>
                      <a:srgbClr val="FF0000"/>
                    </a:solidFill>
                    <a:latin typeface="华文楷体" panose="02010600040101010101" pitchFamily="2" charset="-122"/>
                    <a:ea typeface="华文楷体" panose="02010600040101010101" pitchFamily="2" charset="-122"/>
                  </a:rPr>
                  <a:t>相似性</a:t>
                </a:r>
                <a14:m>
                  <m:oMath xmlns:m="http://schemas.openxmlformats.org/officeDocument/2006/math">
                    <m:r>
                      <a:rPr lang="zh-CN" altLang="en-US" sz="2400" b="1" dirty="0">
                        <a:latin typeface="Cambria Math" panose="02040503050406030204" pitchFamily="18" charset="0"/>
                      </a:rPr>
                      <m:t>：</m:t>
                    </m:r>
                  </m:oMath>
                </a14:m>
                <a:endParaRPr lang="en-US" altLang="zh-CN" sz="2400" b="1" dirty="0" smtClean="0"/>
              </a:p>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𝒂</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oMath>
                  </m:oMathPara>
                </a14:m>
                <a:endParaRPr lang="en-US" altLang="zh-CN" sz="2400" b="1" i="1" dirty="0" smtClean="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𝒃</m:t>
                      </m:r>
                      <m:r>
                        <a:rPr lang="en-US" altLang="zh-CN" sz="2400" b="1" i="1">
                          <a:latin typeface="Cambria Math" panose="02040503050406030204" pitchFamily="18" charset="0"/>
                        </a:rPr>
                        <m:t>=</m:t>
                      </m:r>
                      <m:r>
                        <a:rPr lang="en-US" altLang="zh-CN" sz="2400" b="1" i="1">
                          <a:latin typeface="Cambria Math" panose="02040503050406030204" pitchFamily="18" charset="0"/>
                        </a:rPr>
                        <m:t>𝟏</m:t>
                      </m:r>
                    </m:oMath>
                  </m:oMathPara>
                </a14:m>
                <a:endParaRPr lang="zh-CN" altLang="en-US" sz="2400" b="1" dirty="0"/>
              </a:p>
            </p:txBody>
          </p:sp>
        </mc:Choice>
        <mc:Fallback>
          <p:sp>
            <p:nvSpPr>
              <p:cNvPr id="6" name="文本框 5">
                <a:hlinkClick r:id="rId3" action="ppaction://hlinksldjump"/>
              </p:cNvPr>
              <p:cNvSpPr txBox="1">
                <a:spLocks noRot="1" noChangeAspect="1" noMove="1" noResize="1" noEditPoints="1" noAdjustHandles="1" noChangeArrowheads="1" noChangeShapeType="1" noTextEdit="1"/>
              </p:cNvSpPr>
              <p:nvPr/>
            </p:nvSpPr>
            <p:spPr>
              <a:xfrm>
                <a:off x="1043608" y="4820959"/>
                <a:ext cx="2355005" cy="1200329"/>
              </a:xfrm>
              <a:prstGeom prst="rect">
                <a:avLst/>
              </a:prstGeom>
              <a:blipFill rotWithShape="1">
                <a:blip r:embed="rId4" cstate="print"/>
                <a:stretch>
                  <a:fillRect l="-2799" t="-4926"/>
                </a:stretch>
              </a:blipFill>
              <a:ln w="38100">
                <a:solidFill>
                  <a:schemeClr val="accent1">
                    <a:shade val="50000"/>
                  </a:schemeClr>
                </a:solidFill>
              </a:ln>
            </p:spPr>
            <p:txBody>
              <a:bodyPr/>
              <a:lstStyle/>
              <a:p>
                <a:r>
                  <a:rPr lang="zh-CN" altLang="en-US">
                    <a:noFill/>
                  </a:rPr>
                  <a:t> </a:t>
                </a:r>
              </a:p>
            </p:txBody>
          </p:sp>
        </mc:Fallback>
      </mc:AlternateContent>
      <p:sp>
        <p:nvSpPr>
          <p:cNvPr id="7" name="矩形 6"/>
          <p:cNvSpPr/>
          <p:nvPr/>
        </p:nvSpPr>
        <p:spPr>
          <a:xfrm>
            <a:off x="6444208" y="5167695"/>
            <a:ext cx="2232248" cy="93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7099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99592" y="620688"/>
                <a:ext cx="7632848" cy="5256584"/>
              </a:xfrm>
            </p:spPr>
            <p:txBody>
              <a:bodyPr/>
              <a:lstStyle/>
              <a:p>
                <a:pPr>
                  <a:lnSpc>
                    <a:spcPct val="150000"/>
                  </a:lnSpc>
                </a:pPr>
                <a:r>
                  <a:rPr lang="zh-CN" altLang="en-US" dirty="0" smtClean="0"/>
                  <a:t>由</a:t>
                </a:r>
                <a:r>
                  <a:rPr lang="zh-CN" altLang="en-US" u="sng" dirty="0">
                    <a:solidFill>
                      <a:srgbClr val="FF0000"/>
                    </a:solidFill>
                    <a:latin typeface="华文楷体" panose="02010600040101010101" pitchFamily="2" charset="-122"/>
                    <a:ea typeface="华文楷体" panose="02010600040101010101" pitchFamily="2" charset="-122"/>
                    <a:cs typeface="+mn-cs"/>
                  </a:rPr>
                  <a:t>象函数的</a:t>
                </a:r>
                <a:r>
                  <a:rPr lang="zh-CN" altLang="en-US" u="sng" dirty="0" smtClean="0">
                    <a:solidFill>
                      <a:srgbClr val="FF0000"/>
                    </a:solidFill>
                    <a:latin typeface="华文楷体" panose="02010600040101010101" pitchFamily="2" charset="-122"/>
                    <a:ea typeface="华文楷体" panose="02010600040101010101" pitchFamily="2" charset="-122"/>
                    <a:cs typeface="+mn-cs"/>
                  </a:rPr>
                  <a:t>微分</a:t>
                </a:r>
                <a:r>
                  <a:rPr lang="zh-CN" altLang="en-US" u="sng" dirty="0">
                    <a:solidFill>
                      <a:srgbClr val="FF0000"/>
                    </a:solidFill>
                    <a:latin typeface="华文楷体" panose="02010600040101010101" pitchFamily="2" charset="-122"/>
                    <a:ea typeface="华文楷体" panose="02010600040101010101" pitchFamily="2" charset="-122"/>
                    <a:cs typeface="+mn-cs"/>
                  </a:rPr>
                  <a:t>性质</a:t>
                </a:r>
                <a:r>
                  <a:rPr lang="zh-CN" altLang="en-US" dirty="0" smtClean="0"/>
                  <a:t>：</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e>
                      </m:d>
                      <m:r>
                        <a:rPr lang="en-US" altLang="zh-CN" b="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𝒕𝒉</m:t>
                          </m:r>
                          <m:d>
                            <m:dPr>
                              <m:ctrlPr>
                                <a:rPr lang="zh-CN" altLang="zh-CN" i="1">
                                  <a:latin typeface="Cambria Math"/>
                                </a:rPr>
                              </m:ctrlPr>
                            </m:dPr>
                            <m:e>
                              <m:r>
                                <a:rPr lang="en-US" altLang="zh-CN" b="1" i="1">
                                  <a:latin typeface="Cambria Math" panose="02040503050406030204" pitchFamily="18" charset="0"/>
                                </a:rPr>
                                <m:t>𝒕</m:t>
                              </m:r>
                            </m:e>
                          </m:d>
                        </m:e>
                      </m:d>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i="1">
                          <a:latin typeface="Cambria Math" panose="02040503050406030204" pitchFamily="18" charset="0"/>
                        </a:rPr>
                        <m:t>𝒊</m:t>
                      </m:r>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𝑯</m:t>
                          </m:r>
                        </m:e>
                        <m:sup>
                          <m:r>
                            <a:rPr lang="en-US" altLang="zh-CN" i="1">
                              <a:latin typeface="Cambria Math" panose="02040503050406030204" pitchFamily="18" charset="0"/>
                            </a:rPr>
                            <m:t>′</m:t>
                          </m:r>
                        </m:sup>
                      </m:sSup>
                      <m:d>
                        <m:dPr>
                          <m:ctrlPr>
                            <a:rPr lang="en-US" altLang="zh-CN" i="1">
                              <a:latin typeface="Cambria Math"/>
                            </a:rPr>
                          </m:ctrlPr>
                        </m:dPr>
                        <m:e>
                          <m:r>
                            <a:rPr lang="en-US" altLang="zh-CN" i="1">
                              <a:latin typeface="Cambria Math" panose="02040503050406030204" pitchFamily="18" charset="0"/>
                            </a:rPr>
                            <m:t>𝝎</m:t>
                          </m:r>
                        </m:e>
                      </m:d>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m:t>
                          </m:r>
                          <m:r>
                            <a:rPr lang="en-US" altLang="zh-CN" i="1">
                              <a:latin typeface="Cambria Math" panose="02040503050406030204" pitchFamily="18" charset="0"/>
                            </a:rPr>
                            <m:t>𝝎</m:t>
                          </m:r>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sup>
                      </m:s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smtClean="0">
                          <a:latin typeface="Cambria Math" panose="02040503050406030204" pitchFamily="18" charset="0"/>
                          <a:ea typeface="Cambria Math" panose="02040503050406030204" pitchFamily="18" charset="0"/>
                        </a:rPr>
                        <m:t>∙</m:t>
                      </m:r>
                      <m:sSup>
                        <m:sSupPr>
                          <m:ctrlPr>
                            <a:rPr lang="en-US" altLang="zh-CN" b="1" i="1" smtClean="0">
                              <a:latin typeface="Cambria Math"/>
                            </a:rPr>
                          </m:ctrlPr>
                        </m:sSupPr>
                        <m:e>
                          <m:d>
                            <m:dPr>
                              <m:ctrlPr>
                                <a:rPr lang="zh-CN" altLang="zh-CN" i="1">
                                  <a:latin typeface="Cambria Math"/>
                                </a:rPr>
                              </m:ctrlPr>
                            </m:dPr>
                            <m:e>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m:t>
                                  </m:r>
                                  <m:r>
                                    <a:rPr lang="en-US" altLang="zh-CN" i="1">
                                      <a:latin typeface="Cambria Math" panose="02040503050406030204" pitchFamily="18" charset="0"/>
                                    </a:rPr>
                                    <m:t>𝝎</m:t>
                                  </m:r>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sup>
                              </m:sSup>
                            </m:e>
                          </m:d>
                        </m:e>
                        <m:sup>
                          <m:r>
                            <a:rPr lang="en-US" altLang="zh-CN" b="1" i="1" smtClean="0">
                              <a:latin typeface="Cambria Math" panose="02040503050406030204" pitchFamily="18" charset="0"/>
                            </a:rPr>
                            <m:t>′</m:t>
                          </m:r>
                        </m:sup>
                      </m:sSup>
                    </m:oMath>
                  </m:oMathPara>
                </a14:m>
                <a:endParaRPr lang="en-US" altLang="zh-CN" b="1"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i="1">
                          <a:latin typeface="Cambria Math" panose="02040503050406030204" pitchFamily="18" charset="0"/>
                          <a:ea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r>
                            <a:rPr lang="en-US" altLang="zh-CN" i="1">
                              <a:latin typeface="Cambria Math" panose="02040503050406030204" pitchFamily="18" charset="0"/>
                              <a:ea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r>
                            <a:rPr lang="en-US" altLang="zh-CN" b="1" i="1" smtClean="0">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r>
                            <a:rPr lang="en-US" altLang="zh-CN" i="1">
                              <a:latin typeface="Cambria Math" panose="02040503050406030204" pitchFamily="18" charset="0"/>
                              <a:ea typeface="Cambria Math" panose="02040503050406030204" pitchFamily="18" charset="0"/>
                            </a:rPr>
                            <m:t>∙</m:t>
                          </m:r>
                          <m:d>
                            <m:dPr>
                              <m:ctrlPr>
                                <a:rPr lang="en-US" altLang="zh-CN" b="1" i="1" smtClean="0">
                                  <a:latin typeface="Cambria Math"/>
                                  <a:ea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𝒊</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e>
                      </m:d>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smtClean="0">
                          <a:latin typeface="Cambria Math" panose="02040503050406030204" pitchFamily="18" charset="0"/>
                        </a:rPr>
                        <m:t>𝒊</m:t>
                      </m:r>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99592" y="620688"/>
                <a:ext cx="7632848" cy="5256584"/>
              </a:xfrm>
              <a:blipFill>
                <a:blip r:embed="rId2" cstate="print"/>
                <a:stretch>
                  <a:fillRect l="-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112</a:t>
            </a:fld>
            <a:endParaRPr lang="zh-CN" altLang="en-US"/>
          </a:p>
        </p:txBody>
      </p:sp>
      <p:sp>
        <p:nvSpPr>
          <p:cNvPr id="2" name="矩形 1">
            <a:hlinkClick r:id="rId3" action="ppaction://hlinksldjump"/>
          </p:cNvPr>
          <p:cNvSpPr/>
          <p:nvPr/>
        </p:nvSpPr>
        <p:spPr>
          <a:xfrm>
            <a:off x="1754459" y="836712"/>
            <a:ext cx="280646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99334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692696"/>
                <a:ext cx="7992888" cy="5256584"/>
              </a:xfrm>
            </p:spPr>
            <p:txBody>
              <a:bodyPr/>
              <a:lstStyle/>
              <a:p>
                <a:pPr>
                  <a:lnSpc>
                    <a:spcPct val="150000"/>
                  </a:lnSpc>
                </a:pPr>
                <a:r>
                  <a:rPr lang="zh-CN" altLang="zh-CN" dirty="0" smtClean="0"/>
                  <a:t>求</a:t>
                </a:r>
                <a:r>
                  <a:rPr lang="en-US" altLang="zh-CN" dirty="0" smtClean="0"/>
                  <a:t/>
                </a:r>
                <a14:m>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oMath>
                </a14:m>
                <a:r>
                  <a:rPr lang="en-US" altLang="zh-CN" dirty="0" smtClean="0"/>
                  <a:t/>
                </a:r>
                <a:r>
                  <a:rPr lang="zh-CN" altLang="zh-CN" dirty="0" smtClean="0"/>
                  <a:t>的</a:t>
                </a:r>
                <a:r>
                  <a:rPr lang="en-US" altLang="zh-CN" dirty="0" smtClean="0"/>
                  <a:t> Fourier </a:t>
                </a:r>
                <a:r>
                  <a:rPr lang="zh-CN" altLang="zh-CN" dirty="0" smtClean="0"/>
                  <a:t>变换</a:t>
                </a:r>
                <a:r>
                  <a:rPr lang="zh-CN" altLang="zh-CN" dirty="0"/>
                  <a:t>。</a:t>
                </a:r>
              </a:p>
              <a:p>
                <a:pPr>
                  <a:lnSpc>
                    <a:spcPct val="150000"/>
                  </a:lnSpc>
                </a:pPr>
                <a:r>
                  <a:rPr lang="zh-CN" altLang="zh-CN" dirty="0" smtClean="0"/>
                  <a:t>解法</a:t>
                </a:r>
                <a:r>
                  <a:rPr lang="zh-CN" altLang="en-US" dirty="0" smtClean="0"/>
                  <a:t>二：</a:t>
                </a:r>
                <a:r>
                  <a:rPr lang="zh-CN" altLang="zh-CN" dirty="0"/>
                  <a:t>令</a:t>
                </a:r>
                <a:r>
                  <a:rPr lang="en-US" altLang="zh-CN" dirty="0" smtClean="0"/>
                  <a:t/>
                </a:r>
                <a14:m>
                  <m:oMath xmlns:m="http://schemas.openxmlformats.org/officeDocument/2006/math">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𝒕𝒇</m:t>
                    </m:r>
                    <m:d>
                      <m:dPr>
                        <m:ctrlPr>
                          <a:rPr lang="zh-CN" altLang="zh-CN" i="1">
                            <a:latin typeface="Cambria Math"/>
                          </a:rPr>
                        </m:ctrlPr>
                      </m:dPr>
                      <m:e>
                        <m:r>
                          <a:rPr lang="en-US" altLang="zh-CN" b="1" i="1">
                            <a:latin typeface="Cambria Math" panose="02040503050406030204" pitchFamily="18" charset="0"/>
                          </a:rPr>
                          <m:t>𝒕</m:t>
                        </m:r>
                      </m:e>
                    </m:d>
                  </m:oMath>
                </a14:m>
                <a:r>
                  <a:rPr lang="zh-CN" altLang="zh-CN" dirty="0" smtClean="0"/>
                  <a:t>，</a:t>
                </a:r>
                <a:r>
                  <a:rPr lang="zh-CN" altLang="en-US" u="sng" dirty="0">
                    <a:solidFill>
                      <a:srgbClr val="FF0000"/>
                    </a:solidFill>
                    <a:latin typeface="华文楷体" panose="02010600040101010101" pitchFamily="2" charset="-122"/>
                    <a:ea typeface="华文楷体" panose="02010600040101010101" pitchFamily="2" charset="-122"/>
                  </a:rPr>
                  <a:t>象函数的微分性质</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r>
                        <m:rPr>
                          <m:nor/>
                        </m:rPr>
                        <a:rPr lang="en-US" altLang="zh-CN"/>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𝒉</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𝒊𝑭</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oMath>
                  </m:oMathPara>
                </a14:m>
                <a:endParaRPr lang="zh-CN" altLang="zh-CN" dirty="0"/>
              </a:p>
              <a:p>
                <a:pPr>
                  <a:lnSpc>
                    <a:spcPct val="150000"/>
                  </a:lnSpc>
                </a:pPr>
                <a:r>
                  <a:rPr lang="zh-CN" altLang="zh-CN" dirty="0"/>
                  <a:t>从而</a:t>
                </a:r>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e>
                      </m:d>
                      <m:r>
                        <a:rPr lang="en-US" altLang="zh-CN" b="1">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𝒕</m:t>
                              </m:r>
                            </m:e>
                          </m:d>
                        </m:e>
                      </m:d>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d>
                            <m:dPr>
                              <m:begChr m:val="|"/>
                              <m:endChr m:val="|"/>
                              <m:ctrlPr>
                                <a:rPr lang="zh-CN" altLang="zh-CN" i="1">
                                  <a:latin typeface="Cambria Math"/>
                                </a:rPr>
                              </m:ctrlPr>
                            </m:dPr>
                            <m:e>
                              <m:r>
                                <a:rPr lang="en-US" altLang="zh-CN" b="1" i="1">
                                  <a:latin typeface="Cambria Math" panose="02040503050406030204" pitchFamily="18" charset="0"/>
                                </a:rPr>
                                <m:t>𝒂</m:t>
                              </m:r>
                            </m:e>
                          </m:d>
                        </m:den>
                      </m:f>
                      <m:r>
                        <a:rPr lang="en-US" altLang="zh-CN" b="1" i="1">
                          <a:latin typeface="Cambria Math" panose="02040503050406030204" pitchFamily="18" charset="0"/>
                        </a:rPr>
                        <m:t>𝑯</m:t>
                      </m:r>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𝒂</m:t>
                              </m:r>
                            </m:den>
                          </m:f>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𝒂</m:t>
                              </m:r>
                            </m:den>
                          </m:f>
                          <m:r>
                            <a:rPr lang="en-US" altLang="zh-CN" b="1" i="1">
                              <a:latin typeface="Cambria Math" panose="02040503050406030204" pitchFamily="18" charset="0"/>
                            </a:rPr>
                            <m:t>𝒃</m:t>
                          </m:r>
                        </m:sup>
                      </m:sSup>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r>
                        <a:rPr lang="en-US" altLang="zh-CN" b="1" i="1">
                          <a:latin typeface="Cambria Math" panose="02040503050406030204" pitchFamily="18" charset="0"/>
                        </a:rPr>
                        <m:t>=</m:t>
                      </m:r>
                      <m:r>
                        <a:rPr lang="en-US" altLang="zh-CN" b="1" i="1" smtClean="0">
                          <a:latin typeface="Cambria Math" panose="02040503050406030204" pitchFamily="18" charset="0"/>
                        </a:rPr>
                        <m:t>𝒊</m:t>
                      </m:r>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up>
                      </m:sSup>
                    </m:oMath>
                  </m:oMathPara>
                </a14:m>
                <a:endParaRPr lang="zh-CN" altLang="zh-CN" dirty="0"/>
              </a:p>
              <a:p>
                <a:pPr>
                  <a:lnSpc>
                    <a:spcPct val="150000"/>
                  </a:lnSpc>
                </a:pP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692696"/>
                <a:ext cx="7992888" cy="5256584"/>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113</a:t>
            </a:fld>
            <a:endParaRPr lang="zh-CN" altLang="en-US"/>
          </a:p>
        </p:txBody>
      </p:sp>
      <mc:AlternateContent xmlns:mc="http://schemas.openxmlformats.org/markup-compatibility/2006">
        <mc:Choice xmlns:a14="http://schemas.microsoft.com/office/drawing/2010/main" xmlns="" Requires="a14">
          <p:sp>
            <p:nvSpPr>
              <p:cNvPr id="6" name="文本框 5">
                <a:hlinkClick r:id="rId3" action="ppaction://hlinksldjump"/>
              </p:cNvPr>
              <p:cNvSpPr txBox="1"/>
              <p:nvPr/>
            </p:nvSpPr>
            <p:spPr>
              <a:xfrm>
                <a:off x="963906" y="3861048"/>
                <a:ext cx="2355005" cy="1200329"/>
              </a:xfrm>
              <a:prstGeom prst="rect">
                <a:avLst/>
              </a:prstGeom>
              <a:noFill/>
              <a:ln w="38100">
                <a:solidFill>
                  <a:schemeClr val="accent1">
                    <a:shade val="50000"/>
                  </a:schemeClr>
                </a:solidFill>
              </a:ln>
            </p:spPr>
            <p:txBody>
              <a:bodyPr wrap="square" rtlCol="0">
                <a:spAutoFit/>
              </a:bodyPr>
              <a:lstStyle/>
              <a:p>
                <a:pPr algn="ctr"/>
                <a:r>
                  <a:rPr lang="zh-CN" altLang="en-US" sz="2400" b="1" u="sng" dirty="0" smtClean="0">
                    <a:solidFill>
                      <a:srgbClr val="FF0000"/>
                    </a:solidFill>
                    <a:latin typeface="华文楷体" panose="02010600040101010101" pitchFamily="2" charset="-122"/>
                    <a:ea typeface="华文楷体" panose="02010600040101010101" pitchFamily="2" charset="-122"/>
                  </a:rPr>
                  <a:t>位移</a:t>
                </a:r>
                <a:r>
                  <a:rPr lang="zh-CN" altLang="en-US" sz="2400" b="1" u="sng" dirty="0" smtClean="0">
                    <a:solidFill>
                      <a:srgbClr val="FF0000"/>
                    </a:solidFill>
                  </a:rPr>
                  <a:t>、</a:t>
                </a:r>
                <a:r>
                  <a:rPr lang="zh-CN" altLang="en-US" sz="2400" b="1" u="sng" dirty="0" smtClean="0">
                    <a:solidFill>
                      <a:srgbClr val="FF0000"/>
                    </a:solidFill>
                    <a:latin typeface="华文楷体" panose="02010600040101010101" pitchFamily="2" charset="-122"/>
                    <a:ea typeface="华文楷体" panose="02010600040101010101" pitchFamily="2" charset="-122"/>
                  </a:rPr>
                  <a:t>相似性</a:t>
                </a:r>
                <a14:m>
                  <m:oMath xmlns:m="http://schemas.openxmlformats.org/officeDocument/2006/math">
                    <m:r>
                      <a:rPr lang="zh-CN" altLang="en-US" sz="2400" b="1" dirty="0">
                        <a:latin typeface="Cambria Math" panose="02040503050406030204" pitchFamily="18" charset="0"/>
                      </a:rPr>
                      <m:t>：</m:t>
                    </m:r>
                  </m:oMath>
                </a14:m>
                <a:endParaRPr lang="en-US" altLang="zh-CN" sz="2400" b="1" dirty="0" smtClean="0"/>
              </a:p>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𝒂</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oMath>
                  </m:oMathPara>
                </a14:m>
                <a:endParaRPr lang="en-US" altLang="zh-CN" sz="2400" b="1" i="1" dirty="0" smtClean="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𝒃</m:t>
                      </m:r>
                      <m:r>
                        <a:rPr lang="en-US" altLang="zh-CN" sz="2400" b="1" i="1">
                          <a:latin typeface="Cambria Math" panose="02040503050406030204" pitchFamily="18" charset="0"/>
                        </a:rPr>
                        <m:t>=</m:t>
                      </m:r>
                      <m:r>
                        <a:rPr lang="en-US" altLang="zh-CN" sz="2400" b="1" i="1">
                          <a:latin typeface="Cambria Math" panose="02040503050406030204" pitchFamily="18" charset="0"/>
                        </a:rPr>
                        <m:t>𝟏</m:t>
                      </m:r>
                    </m:oMath>
                  </m:oMathPara>
                </a14:m>
                <a:endParaRPr lang="zh-CN" altLang="en-US" sz="2400" b="1" dirty="0"/>
              </a:p>
            </p:txBody>
          </p:sp>
        </mc:Choice>
        <mc:Fallback>
          <p:sp>
            <p:nvSpPr>
              <p:cNvPr id="6" name="文本框 5">
                <a:hlinkClick r:id="rId3" action="ppaction://hlinksldjump"/>
              </p:cNvPr>
              <p:cNvSpPr txBox="1">
                <a:spLocks noRot="1" noChangeAspect="1" noMove="1" noResize="1" noEditPoints="1" noAdjustHandles="1" noChangeArrowheads="1" noChangeShapeType="1" noTextEdit="1"/>
              </p:cNvSpPr>
              <p:nvPr/>
            </p:nvSpPr>
            <p:spPr>
              <a:xfrm>
                <a:off x="963906" y="3861048"/>
                <a:ext cx="2355005" cy="1200329"/>
              </a:xfrm>
              <a:prstGeom prst="rect">
                <a:avLst/>
              </a:prstGeom>
              <a:blipFill rotWithShape="1">
                <a:blip r:embed="rId4" cstate="print"/>
                <a:stretch>
                  <a:fillRect l="-2806" t="-4926"/>
                </a:stretch>
              </a:blipFill>
              <a:ln w="38100">
                <a:solidFill>
                  <a:schemeClr val="accent1">
                    <a:shade val="50000"/>
                  </a:schemeClr>
                </a:solidFill>
              </a:ln>
            </p:spPr>
            <p:txBody>
              <a:bodyPr/>
              <a:lstStyle/>
              <a:p>
                <a:r>
                  <a:rPr lang="zh-CN" altLang="en-US">
                    <a:noFill/>
                  </a:rPr>
                  <a:t> </a:t>
                </a:r>
              </a:p>
            </p:txBody>
          </p:sp>
        </mc:Fallback>
      </mc:AlternateContent>
      <p:sp>
        <p:nvSpPr>
          <p:cNvPr id="7" name="矩形 6"/>
          <p:cNvSpPr/>
          <p:nvPr/>
        </p:nvSpPr>
        <p:spPr>
          <a:xfrm>
            <a:off x="4845035" y="5301208"/>
            <a:ext cx="2455473"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43872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0" nodeType="clickEffect">
                                  <p:stCondLst>
                                    <p:cond delay="0"/>
                                  </p:stCondLst>
                                  <p:childTnLst>
                                    <p:animEffect transition="out" filter="wipe(left)">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432048"/>
                <a:ext cx="8136904" cy="6309320"/>
              </a:xfrm>
            </p:spPr>
            <p:txBody>
              <a:bodyPr/>
              <a:lstStyle/>
              <a:p>
                <a:r>
                  <a:rPr lang="zh-CN" altLang="zh-CN" dirty="0" smtClean="0"/>
                  <a:t>例，设函数</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𝟏</m:t>
                              </m:r>
                              <m:r>
                                <a:rPr lang="en-US" altLang="zh-CN" b="1" i="1">
                                  <a:latin typeface="Cambria Math" panose="02040503050406030204" pitchFamily="18" charset="0"/>
                                </a:rPr>
                                <m:t>,</m:t>
                              </m:r>
                            </m:e>
                            <m:e>
                              <m:d>
                                <m:dPr>
                                  <m:begChr m:val="|"/>
                                  <m:endChr m:val="|"/>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&lt;</m:t>
                              </m:r>
                              <m:r>
                                <a:rPr lang="en-US" altLang="zh-CN" b="1" i="1">
                                  <a:latin typeface="Cambria Math" panose="02040503050406030204" pitchFamily="18" charset="0"/>
                                </a:rPr>
                                <m:t>𝟏</m:t>
                              </m:r>
                            </m:e>
                          </m:mr>
                          <m:mr>
                            <m:e>
                              <m:r>
                                <a:rPr lang="en-US" altLang="zh-CN" b="1" i="1">
                                  <a:latin typeface="Cambria Math" panose="02040503050406030204" pitchFamily="18" charset="0"/>
                                </a:rPr>
                                <m:t>𝟎</m:t>
                              </m:r>
                              <m:r>
                                <a:rPr lang="en-US" altLang="zh-CN" b="1" i="1">
                                  <a:latin typeface="Cambria Math" panose="02040503050406030204" pitchFamily="18" charset="0"/>
                                </a:rPr>
                                <m:t>,</m:t>
                              </m:r>
                            </m:e>
                            <m:e>
                              <m:d>
                                <m:dPr>
                                  <m:begChr m:val="|"/>
                                  <m:endChr m:val="|"/>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&gt;</m:t>
                              </m:r>
                              <m:r>
                                <a:rPr lang="en-US" altLang="zh-CN" b="1" i="1">
                                  <a:latin typeface="Cambria Math" panose="02040503050406030204" pitchFamily="18" charset="0"/>
                                </a:rPr>
                                <m:t>𝟏</m:t>
                              </m:r>
                            </m:e>
                          </m:mr>
                        </m:m>
                      </m:e>
                    </m:d>
                  </m:oMath>
                </a14:m>
                <a:r>
                  <a:rPr lang="zh-CN" altLang="zh-CN" dirty="0" smtClean="0"/>
                  <a:t>，证明</a:t>
                </a:r>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𝒕</m:t>
                                  </m:r>
                                </m:e>
                              </m:func>
                            </m:num>
                            <m:den>
                              <m:r>
                                <a:rPr lang="en-US" altLang="zh-CN" b="1" i="1">
                                  <a:latin typeface="Cambria Math" panose="02040503050406030204" pitchFamily="18" charset="0"/>
                                </a:rPr>
                                <m:t>𝒕</m:t>
                              </m:r>
                            </m:den>
                          </m:f>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𝝅</m:t>
                                </m:r>
                                <m:r>
                                  <a:rPr lang="en-US" altLang="zh-CN" b="1" i="1">
                                    <a:latin typeface="Cambria Math" panose="02040503050406030204" pitchFamily="18" charset="0"/>
                                  </a:rPr>
                                  <m:t>,</m:t>
                                </m:r>
                              </m:e>
                              <m:e>
                                <m:d>
                                  <m:dPr>
                                    <m:begChr m:val="|"/>
                                    <m:endChr m:val="|"/>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&lt;</m:t>
                                </m:r>
                                <m:r>
                                  <a:rPr lang="en-US" altLang="zh-CN" b="1" i="1">
                                    <a:latin typeface="Cambria Math" panose="02040503050406030204" pitchFamily="18" charset="0"/>
                                  </a:rPr>
                                  <m:t>𝟏</m:t>
                                </m:r>
                              </m:e>
                            </m:mr>
                            <m:mr>
                              <m:e>
                                <m:r>
                                  <a:rPr lang="en-US" altLang="zh-CN" b="1" i="1">
                                    <a:latin typeface="Cambria Math" panose="02040503050406030204" pitchFamily="18" charset="0"/>
                                  </a:rPr>
                                  <m:t>𝟎</m:t>
                                </m:r>
                                <m:r>
                                  <a:rPr lang="en-US" altLang="zh-CN" b="1" i="1">
                                    <a:latin typeface="Cambria Math" panose="02040503050406030204" pitchFamily="18" charset="0"/>
                                  </a:rPr>
                                  <m:t>,</m:t>
                                </m:r>
                              </m:e>
                              <m:e>
                                <m:d>
                                  <m:dPr>
                                    <m:begChr m:val="|"/>
                                    <m:endChr m:val="|"/>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&gt;</m:t>
                                </m:r>
                                <m:r>
                                  <a:rPr lang="en-US" altLang="zh-CN" b="1" i="1">
                                    <a:latin typeface="Cambria Math" panose="02040503050406030204" pitchFamily="18" charset="0"/>
                                  </a:rPr>
                                  <m:t>𝟏</m:t>
                                </m:r>
                              </m:e>
                            </m:mr>
                          </m:m>
                        </m:e>
                      </m:d>
                    </m:oMath>
                  </m:oMathPara>
                </a14:m>
                <a:endParaRPr lang="zh-CN" altLang="zh-CN" dirty="0"/>
              </a:p>
              <a:p>
                <a:pPr>
                  <a:lnSpc>
                    <a:spcPct val="114000"/>
                  </a:lnSpc>
                </a:pPr>
                <a:r>
                  <a:rPr lang="zh-CN" altLang="zh-CN" dirty="0"/>
                  <a:t>证明</a:t>
                </a:r>
                <a:r>
                  <a:rPr lang="zh-CN" altLang="zh-CN" dirty="0" smtClean="0"/>
                  <a:t>：</a:t>
                </a:r>
                <a:r>
                  <a:rPr lang="zh-CN" altLang="en-US" dirty="0" smtClean="0"/>
                  <a:t>已知 </a:t>
                </a:r>
                <a14:m>
                  <m:oMath xmlns:m="http://schemas.openxmlformats.org/officeDocument/2006/math">
                    <m:r>
                      <a:rPr lang="en-US" altLang="zh-CN" i="1" u="sng" smtClean="0">
                        <a:solidFill>
                          <a:srgbClr val="FF0000"/>
                        </a:solidFill>
                        <a:latin typeface="Cambria Math" panose="02040503050406030204" pitchFamily="18" charset="0"/>
                      </a:rPr>
                      <m:t>𝒇</m:t>
                    </m:r>
                    <m:d>
                      <m:dPr>
                        <m:ctrlPr>
                          <a:rPr lang="zh-CN" altLang="zh-CN" i="1" u="sng">
                            <a:solidFill>
                              <a:srgbClr val="FF0000"/>
                            </a:solidFill>
                            <a:latin typeface="Cambria Math"/>
                          </a:rPr>
                        </m:ctrlPr>
                      </m:dPr>
                      <m:e>
                        <m:r>
                          <a:rPr lang="en-US" altLang="zh-CN" i="1" u="sng">
                            <a:solidFill>
                              <a:srgbClr val="FF0000"/>
                            </a:solidFill>
                            <a:latin typeface="Cambria Math" panose="02040503050406030204" pitchFamily="18" charset="0"/>
                          </a:rPr>
                          <m:t>𝒕</m:t>
                        </m:r>
                      </m:e>
                    </m:d>
                  </m:oMath>
                </a14:m>
                <a:r>
                  <a:rPr lang="zh-CN" altLang="en-US" u="sng" dirty="0" smtClean="0">
                    <a:solidFill>
                      <a:srgbClr val="FF0000"/>
                    </a:solidFill>
                  </a:rPr>
                  <a:t/>
                </a:r>
                <a:r>
                  <a:rPr lang="zh-CN" altLang="en-US" u="sng" dirty="0" smtClean="0">
                    <a:solidFill>
                      <a:srgbClr val="FF0000"/>
                    </a:solidFill>
                    <a:latin typeface="华文楷体" panose="02010600040101010101" pitchFamily="2" charset="-122"/>
                    <a:ea typeface="华文楷体" panose="02010600040101010101" pitchFamily="2" charset="-122"/>
                  </a:rPr>
                  <a:t>的</a:t>
                </a:r>
                <a:r>
                  <a:rPr lang="zh-CN" altLang="en-US" u="sng" dirty="0" smtClean="0">
                    <a:solidFill>
                      <a:srgbClr val="FF0000"/>
                    </a:solidFill>
                  </a:rPr>
                  <a:t/>
                </a:r>
                <a:r>
                  <a:rPr lang="en-US" altLang="zh-CN" i="1" u="sng" dirty="0" smtClean="0">
                    <a:solidFill>
                      <a:srgbClr val="FF0000"/>
                    </a:solidFill>
                  </a:rPr>
                  <a:t>Fourier</a:t>
                </a:r>
                <a:r>
                  <a:rPr lang="en-US" altLang="zh-CN" u="sng" dirty="0" smtClean="0">
                    <a:solidFill>
                      <a:srgbClr val="FF0000"/>
                    </a:solidFill>
                  </a:rPr>
                  <a:t/>
                </a:r>
                <a:r>
                  <a:rPr lang="zh-CN" altLang="en-US" u="sng" dirty="0" smtClean="0">
                    <a:solidFill>
                      <a:srgbClr val="FF0000"/>
                    </a:solidFill>
                    <a:latin typeface="华文楷体" panose="02010600040101010101" pitchFamily="2" charset="-122"/>
                    <a:ea typeface="华文楷体" panose="02010600040101010101" pitchFamily="2" charset="-122"/>
                  </a:rPr>
                  <a:t>变换</a:t>
                </a:r>
                <a:r>
                  <a:rPr lang="zh-CN" altLang="en-US" dirty="0" smtClean="0">
                    <a:solidFill>
                      <a:schemeClr val="tx1"/>
                    </a:solidFill>
                  </a:rPr>
                  <a:t>为：</a:t>
                </a:r>
                <a:endParaRPr lang="en-US" altLang="zh-CN" i="0"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e>
                          </m:func>
                        </m:num>
                        <m:den>
                          <m:r>
                            <a:rPr lang="en-US" altLang="zh-CN" b="1" i="1">
                              <a:latin typeface="Cambria Math" panose="02040503050406030204" pitchFamily="18" charset="0"/>
                            </a:rPr>
                            <m:t>𝝎</m:t>
                          </m:r>
                        </m:den>
                      </m:f>
                    </m:oMath>
                  </m:oMathPara>
                </a14:m>
                <a:endParaRPr lang="zh-CN" altLang="zh-CN" dirty="0"/>
              </a:p>
              <a:p>
                <a:pPr>
                  <a:lnSpc>
                    <a:spcPct val="114000"/>
                  </a:lnSpc>
                </a:pPr>
                <a:r>
                  <a:rPr lang="zh-CN" altLang="zh-CN" dirty="0"/>
                  <a:t>由</a:t>
                </a:r>
                <a:r>
                  <a:rPr lang="zh-CN" altLang="zh-CN" u="sng" dirty="0">
                    <a:solidFill>
                      <a:srgbClr val="FF0000"/>
                    </a:solidFill>
                    <a:latin typeface="华文楷体" panose="02010600040101010101" pitchFamily="2" charset="-122"/>
                    <a:ea typeface="华文楷体" panose="02010600040101010101" pitchFamily="2" charset="-122"/>
                  </a:rPr>
                  <a:t>对称性</a:t>
                </a:r>
                <a:r>
                  <a:rPr lang="en-US" altLang="zh-CN" dirty="0"/>
                  <a:t/>
                </a:r>
                <a14:m>
                  <m:oMath xmlns:m="http://schemas.openxmlformats.org/officeDocument/2006/math">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𝒕</m:t>
                            </m:r>
                          </m:e>
                        </m:d>
                      </m:e>
                    </m:d>
                    <m:r>
                      <a:rPr lang="en-US" altLang="zh-CN">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m:t>
                        </m:r>
                        <m:r>
                          <a:rPr lang="en-US" altLang="zh-CN" i="1">
                            <a:latin typeface="Cambria Math" panose="02040503050406030204" pitchFamily="18" charset="0"/>
                          </a:rPr>
                          <m:t>𝝎</m:t>
                        </m:r>
                      </m:e>
                    </m:d>
                  </m:oMath>
                </a14:m>
                <a:r>
                  <a:rPr lang="zh-CN" altLang="zh-CN" dirty="0"/>
                  <a:t>可知</a:t>
                </a:r>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func>
                                <m:funcPr>
                                  <m:ctrlPr>
                                    <a:rPr lang="zh-CN" altLang="zh-CN" i="1">
                                      <a:latin typeface="Cambria Math"/>
                                    </a:rPr>
                                  </m:ctrlPr>
                                </m:funcPr>
                                <m:fName>
                                  <m:r>
                                    <a:rPr lang="en-US" altLang="zh-CN" i="1">
                                      <a:latin typeface="Cambria Math" panose="02040503050406030204" pitchFamily="18" charset="0"/>
                                    </a:rPr>
                                    <m:t>𝐬𝐢𝐧</m:t>
                                  </m:r>
                                </m:fName>
                                <m:e>
                                  <m:r>
                                    <a:rPr lang="en-US" altLang="zh-CN" i="1">
                                      <a:latin typeface="Cambria Math" panose="02040503050406030204" pitchFamily="18" charset="0"/>
                                    </a:rPr>
                                    <m:t>𝒕</m:t>
                                  </m:r>
                                </m:e>
                              </m:func>
                            </m:num>
                            <m:den>
                              <m:r>
                                <a:rPr lang="en-US" altLang="zh-CN" i="1">
                                  <a:latin typeface="Cambria Math" panose="02040503050406030204" pitchFamily="18" charset="0"/>
                                </a:rPr>
                                <m:t>𝒕</m:t>
                              </m:r>
                            </m:den>
                          </m:f>
                        </m:e>
                      </m:d>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𝟐</m:t>
                              </m:r>
                              <m:func>
                                <m:funcPr>
                                  <m:ctrlPr>
                                    <a:rPr lang="zh-CN" altLang="zh-CN" i="1">
                                      <a:latin typeface="Cambria Math"/>
                                    </a:rPr>
                                  </m:ctrlPr>
                                </m:funcPr>
                                <m:fName>
                                  <m:r>
                                    <a:rPr lang="en-US" altLang="zh-CN" i="1">
                                      <a:latin typeface="Cambria Math" panose="02040503050406030204" pitchFamily="18" charset="0"/>
                                    </a:rPr>
                                    <m:t>𝐬𝐢𝐧</m:t>
                                  </m:r>
                                </m:fName>
                                <m:e>
                                  <m:r>
                                    <a:rPr lang="en-US" altLang="zh-CN" i="1">
                                      <a:latin typeface="Cambria Math" panose="02040503050406030204" pitchFamily="18" charset="0"/>
                                    </a:rPr>
                                    <m:t>𝒕</m:t>
                                  </m:r>
                                </m:e>
                              </m:func>
                            </m:num>
                            <m:den>
                              <m:r>
                                <a:rPr lang="en-US" altLang="zh-CN" i="1">
                                  <a:latin typeface="Cambria Math" panose="02040503050406030204" pitchFamily="18" charset="0"/>
                                </a:rPr>
                                <m:t>𝒕</m:t>
                              </m:r>
                            </m:den>
                          </m:f>
                        </m:e>
                      </m:d>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𝝅</m:t>
                      </m:r>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m:t>
                          </m:r>
                          <m:r>
                            <a:rPr lang="en-US" altLang="zh-CN" i="1">
                              <a:latin typeface="Cambria Math" panose="02040503050406030204" pitchFamily="18" charset="0"/>
                            </a:rPr>
                            <m:t>𝝎</m:t>
                          </m:r>
                        </m:e>
                      </m:d>
                      <m:r>
                        <a:rPr lang="en-US" altLang="zh-CN"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i="1">
                                    <a:latin typeface="Cambria Math" panose="02040503050406030204" pitchFamily="18" charset="0"/>
                                  </a:rPr>
                                  <m:t>𝝅</m:t>
                                </m:r>
                                <m:r>
                                  <a:rPr lang="en-US" altLang="zh-CN" i="1">
                                    <a:latin typeface="Cambria Math" panose="02040503050406030204" pitchFamily="18" charset="0"/>
                                  </a:rPr>
                                  <m:t>,</m:t>
                                </m:r>
                              </m:e>
                              <m:e>
                                <m:d>
                                  <m:dPr>
                                    <m:begChr m:val="|"/>
                                    <m:endChr m:val="|"/>
                                    <m:ctrlPr>
                                      <a:rPr lang="zh-CN" altLang="zh-CN" i="1">
                                        <a:latin typeface="Cambria Math"/>
                                      </a:rPr>
                                    </m:ctrlPr>
                                  </m:dPr>
                                  <m:e>
                                    <m:r>
                                      <a:rPr lang="en-US" altLang="zh-CN" i="1">
                                        <a:latin typeface="Cambria Math" panose="02040503050406030204" pitchFamily="18" charset="0"/>
                                      </a:rPr>
                                      <m:t>𝝎</m:t>
                                    </m:r>
                                  </m:e>
                                </m:d>
                                <m:r>
                                  <a:rPr lang="en-US" altLang="zh-CN" i="1">
                                    <a:latin typeface="Cambria Math" panose="02040503050406030204" pitchFamily="18" charset="0"/>
                                  </a:rPr>
                                  <m:t>&lt;</m:t>
                                </m:r>
                                <m:r>
                                  <a:rPr lang="en-US" altLang="zh-CN" i="1">
                                    <a:latin typeface="Cambria Math" panose="02040503050406030204" pitchFamily="18" charset="0"/>
                                  </a:rPr>
                                  <m:t>𝟏</m:t>
                                </m:r>
                              </m:e>
                            </m:mr>
                            <m:mr>
                              <m:e>
                                <m:r>
                                  <a:rPr lang="en-US" altLang="zh-CN" i="1">
                                    <a:latin typeface="Cambria Math" panose="02040503050406030204" pitchFamily="18" charset="0"/>
                                  </a:rPr>
                                  <m:t>𝟎</m:t>
                                </m:r>
                                <m:r>
                                  <a:rPr lang="en-US" altLang="zh-CN" i="1">
                                    <a:latin typeface="Cambria Math" panose="02040503050406030204" pitchFamily="18" charset="0"/>
                                  </a:rPr>
                                  <m:t>,</m:t>
                                </m:r>
                              </m:e>
                              <m:e>
                                <m:d>
                                  <m:dPr>
                                    <m:begChr m:val="|"/>
                                    <m:endChr m:val="|"/>
                                    <m:ctrlPr>
                                      <a:rPr lang="zh-CN" altLang="zh-CN" i="1">
                                        <a:latin typeface="Cambria Math"/>
                                      </a:rPr>
                                    </m:ctrlPr>
                                  </m:dPr>
                                  <m:e>
                                    <m:r>
                                      <a:rPr lang="en-US" altLang="zh-CN" i="1">
                                        <a:latin typeface="Cambria Math" panose="02040503050406030204" pitchFamily="18" charset="0"/>
                                      </a:rPr>
                                      <m:t>𝝎</m:t>
                                    </m:r>
                                  </m:e>
                                </m:d>
                                <m:r>
                                  <a:rPr lang="en-US" altLang="zh-CN" i="1">
                                    <a:latin typeface="Cambria Math" panose="02040503050406030204" pitchFamily="18" charset="0"/>
                                  </a:rPr>
                                  <m:t>&gt;</m:t>
                                </m:r>
                                <m:r>
                                  <a:rPr lang="en-US" altLang="zh-CN" i="1">
                                    <a:latin typeface="Cambria Math" panose="02040503050406030204" pitchFamily="18" charset="0"/>
                                  </a:rPr>
                                  <m:t>𝟏</m:t>
                                </m:r>
                              </m:e>
                            </m:mr>
                          </m:m>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432048"/>
                <a:ext cx="8136904" cy="6309320"/>
              </a:xfrm>
              <a:blipFill>
                <a:blip r:embed="rId2" cstate="print"/>
                <a:stretch>
                  <a:fillRect l="-7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114</a:t>
            </a:fld>
            <a:endParaRPr lang="zh-CN" altLang="en-US"/>
          </a:p>
        </p:txBody>
      </p:sp>
      <p:sp>
        <p:nvSpPr>
          <p:cNvPr id="6" name="矩形 5">
            <a:hlinkClick r:id="rId3" action="ppaction://hlinksldjump"/>
          </p:cNvPr>
          <p:cNvSpPr/>
          <p:nvPr/>
        </p:nvSpPr>
        <p:spPr>
          <a:xfrm>
            <a:off x="2843808" y="2636912"/>
            <a:ext cx="309634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4" action="ppaction://hlinksldjump"/>
          </p:cNvPr>
          <p:cNvSpPr/>
          <p:nvPr/>
        </p:nvSpPr>
        <p:spPr>
          <a:xfrm>
            <a:off x="1403648" y="4077072"/>
            <a:ext cx="93610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43381" y="5589240"/>
            <a:ext cx="2516851"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984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grpId="0" nodeType="clickEffect">
                                  <p:stCondLst>
                                    <p:cond delay="0"/>
                                  </p:stCondLst>
                                  <p:childTnLst>
                                    <p:animEffect transition="out" filter="wipe(left)">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764704"/>
                <a:ext cx="7992888" cy="5256584"/>
              </a:xfrm>
            </p:spPr>
            <p:txBody>
              <a:bodyPr/>
              <a:lstStyle/>
              <a:p>
                <a:pPr>
                  <a:lnSpc>
                    <a:spcPct val="125000"/>
                  </a:lnSpc>
                </a:pPr>
                <a:r>
                  <a:rPr lang="zh-CN" altLang="zh-CN" dirty="0" smtClean="0"/>
                  <a:t>例，求</a:t>
                </a:r>
                <a:r>
                  <a:rPr lang="zh-CN" altLang="en-US" dirty="0" smtClean="0"/>
                  <a:t>高斯函数的</a:t>
                </a:r>
                <a:r>
                  <a:rPr lang="en-US" altLang="zh-CN" dirty="0" smtClean="0"/>
                  <a:t/>
                </a:r>
                <a:r>
                  <a:rPr lang="en-US" altLang="zh-CN" dirty="0"/>
                  <a:t>Fourier </a:t>
                </a:r>
                <a:r>
                  <a:rPr lang="zh-CN" altLang="zh-CN" dirty="0"/>
                  <a:t>变换。</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sup>
                      </m:sSup>
                    </m:oMath>
                  </m:oMathPara>
                </a14:m>
                <a:endParaRPr lang="zh-CN" altLang="zh-CN" dirty="0"/>
              </a:p>
              <a:p>
                <a:pPr>
                  <a:lnSpc>
                    <a:spcPct val="125000"/>
                  </a:lnSpc>
                </a:pPr>
                <a:r>
                  <a:rPr lang="zh-CN" altLang="en-US" dirty="0" smtClean="0"/>
                  <a:t>求解方法</a:t>
                </a:r>
                <a:r>
                  <a:rPr lang="zh-CN" altLang="zh-CN" dirty="0" smtClean="0"/>
                  <a:t>：</a:t>
                </a:r>
                <a:endParaRPr lang="en-US" altLang="zh-CN" dirty="0" smtClean="0"/>
              </a:p>
              <a:p>
                <a:pPr lvl="1">
                  <a:lnSpc>
                    <a:spcPct val="125000"/>
                  </a:lnSpc>
                </a:pPr>
                <a:r>
                  <a:rPr lang="zh-CN" altLang="en-US" dirty="0" smtClean="0"/>
                  <a:t>由</a:t>
                </a:r>
                <a:r>
                  <a:rPr lang="zh-CN" altLang="en-US" dirty="0"/>
                  <a:t>分部积分得到 </a:t>
                </a:r>
                <a14:m>
                  <m:oMath xmlns:m="http://schemas.openxmlformats.org/officeDocument/2006/math">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oMath>
                </a14:m>
                <a:r>
                  <a:rPr lang="en-US" altLang="zh-CN" dirty="0"/>
                  <a:t/>
                </a:r>
                <a:r>
                  <a:rPr lang="zh-CN" altLang="en-US" dirty="0"/>
                  <a:t>与 </a:t>
                </a:r>
                <a14:m>
                  <m:oMath xmlns:m="http://schemas.openxmlformats.org/officeDocument/2006/math">
                    <m:r>
                      <a:rPr lang="en-US" altLang="zh-CN" i="1">
                        <a:latin typeface="Cambria Math" panose="02040503050406030204" pitchFamily="18" charset="0"/>
                      </a:rPr>
                      <m:t>𝒕𝒇</m:t>
                    </m:r>
                    <m:d>
                      <m:dPr>
                        <m:ctrlPr>
                          <a:rPr lang="zh-CN" altLang="zh-CN" i="1">
                            <a:latin typeface="Cambria Math"/>
                          </a:rPr>
                        </m:ctrlPr>
                      </m:dPr>
                      <m:e>
                        <m:r>
                          <a:rPr lang="en-US" altLang="zh-CN" i="1">
                            <a:latin typeface="Cambria Math" panose="02040503050406030204" pitchFamily="18" charset="0"/>
                          </a:rPr>
                          <m:t>𝒕</m:t>
                        </m:r>
                      </m:e>
                    </m:d>
                  </m:oMath>
                </a14:m>
                <a:r>
                  <a:rPr lang="en-US" altLang="zh-CN" dirty="0"/>
                  <a:t/>
                </a:r>
                <a:r>
                  <a:rPr lang="zh-CN" altLang="en-US" dirty="0"/>
                  <a:t>的 </a:t>
                </a:r>
                <a:r>
                  <a:rPr lang="en-US" altLang="zh-CN" dirty="0"/>
                  <a:t>Fourier </a:t>
                </a:r>
                <a:r>
                  <a:rPr lang="zh-CN" altLang="en-US" dirty="0"/>
                  <a:t>变换之间的关系。</a:t>
                </a:r>
                <a:endParaRPr lang="en-US" altLang="zh-CN" dirty="0"/>
              </a:p>
              <a:p>
                <a:pPr lvl="1">
                  <a:lnSpc>
                    <a:spcPct val="125000"/>
                  </a:lnSpc>
                </a:pPr>
                <a:r>
                  <a:rPr lang="zh-CN" altLang="en-US" dirty="0"/>
                  <a:t>由象函数的</a:t>
                </a:r>
                <a:r>
                  <a:rPr lang="zh-CN" altLang="zh-CN" dirty="0"/>
                  <a:t>导数公式</a:t>
                </a:r>
                <a:r>
                  <a:rPr lang="en-US" altLang="zh-CN" dirty="0"/>
                  <a:t/>
                </a:r>
                <a14:m>
                  <m:oMath xmlns:m="http://schemas.openxmlformats.org/officeDocument/2006/math">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𝒕𝒇</m:t>
                        </m:r>
                        <m:d>
                          <m:dPr>
                            <m:ctrlPr>
                              <a:rPr lang="zh-CN" altLang="zh-CN" i="1">
                                <a:latin typeface="Cambria Math"/>
                              </a:rPr>
                            </m:ctrlPr>
                          </m:dPr>
                          <m:e>
                            <m:r>
                              <a:rPr lang="en-US" altLang="zh-CN" i="1">
                                <a:latin typeface="Cambria Math" panose="02040503050406030204" pitchFamily="18" charset="0"/>
                              </a:rPr>
                              <m:t>𝒕</m:t>
                            </m:r>
                          </m:e>
                        </m:d>
                      </m:e>
                    </m:d>
                    <m:r>
                      <a:rPr lang="en-US" altLang="zh-CN" i="1">
                        <a:latin typeface="Cambria Math" panose="02040503050406030204" pitchFamily="18" charset="0"/>
                      </a:rPr>
                      <m:t>=</m:t>
                    </m:r>
                    <m:r>
                      <a:rPr lang="en-US" altLang="zh-CN" i="1">
                        <a:latin typeface="Cambria Math" panose="02040503050406030204" pitchFamily="18" charset="0"/>
                      </a:rPr>
                      <m:t>𝒊</m:t>
                    </m:r>
                    <m:sSup>
                      <m:sSupPr>
                        <m:ctrlPr>
                          <a:rPr lang="zh-CN" altLang="zh-CN" i="1">
                            <a:latin typeface="Cambria Math"/>
                          </a:rPr>
                        </m:ctrlPr>
                      </m:sSupPr>
                      <m:e>
                        <m:r>
                          <a:rPr lang="en-US" altLang="zh-CN" i="1">
                            <a:latin typeface="Cambria Math" panose="02040503050406030204" pitchFamily="18" charset="0"/>
                          </a:rPr>
                          <m:t>𝑭</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𝝎</m:t>
                    </m:r>
                    <m:r>
                      <a:rPr lang="en-US" altLang="zh-CN" i="1">
                        <a:latin typeface="Cambria Math" panose="02040503050406030204" pitchFamily="18" charset="0"/>
                      </a:rPr>
                      <m:t>)</m:t>
                    </m:r>
                  </m:oMath>
                </a14:m>
                <a:r>
                  <a:rPr lang="en-US" altLang="zh-CN" dirty="0"/>
                  <a:t/>
                </a:r>
                <a:r>
                  <a:rPr lang="zh-CN" altLang="zh-CN" dirty="0"/>
                  <a:t>得到</a:t>
                </a:r>
                <a:r>
                  <a:rPr lang="en-US" altLang="zh-CN" dirty="0"/>
                  <a:t/>
                </a:r>
                <a14:m>
                  <m:oMath xmlns:m="http://schemas.openxmlformats.org/officeDocument/2006/math">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oMath>
                </a14:m>
                <a:r>
                  <a:rPr lang="en-US" altLang="zh-CN" dirty="0"/>
                  <a:t/>
                </a:r>
                <a:r>
                  <a:rPr lang="zh-CN" altLang="zh-CN" dirty="0"/>
                  <a:t>所满足的微分方程</a:t>
                </a:r>
                <a:r>
                  <a:rPr lang="zh-CN" altLang="en-US" dirty="0"/>
                  <a:t>；</a:t>
                </a:r>
                <a:endParaRPr lang="en-US" altLang="zh-CN" dirty="0"/>
              </a:p>
              <a:p>
                <a:pPr lvl="1">
                  <a:lnSpc>
                    <a:spcPct val="125000"/>
                  </a:lnSpc>
                </a:pPr>
                <a:r>
                  <a:rPr lang="zh-CN" altLang="zh-CN" dirty="0"/>
                  <a:t>通过解此微分方程得到</a:t>
                </a:r>
                <a:r>
                  <a:rPr lang="en-US" altLang="zh-CN" dirty="0"/>
                  <a:t/>
                </a:r>
                <a14:m>
                  <m:oMath xmlns:m="http://schemas.openxmlformats.org/officeDocument/2006/math">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oMath>
                </a14:m>
                <a:r>
                  <a:rPr lang="zh-CN" altLang="zh-CN" dirty="0" smtClean="0"/>
                  <a:t>。</a:t>
                </a:r>
                <a:endParaRPr lang="zh-CN" altLang="zh-CN" dirty="0"/>
              </a:p>
              <a:p>
                <a:pPr>
                  <a:lnSpc>
                    <a:spcPct val="125000"/>
                  </a:lnSpc>
                </a:pP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764704"/>
                <a:ext cx="7992888" cy="5256584"/>
              </a:xfrm>
              <a:blipFill>
                <a:blip r:embed="rId3" cstate="print"/>
                <a:stretch>
                  <a:fillRect l="-76" t="-4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115</a:t>
            </a:fld>
            <a:endParaRPr lang="zh-CN" altLang="en-US"/>
          </a:p>
        </p:txBody>
      </p:sp>
    </p:spTree>
    <p:extLst>
      <p:ext uri="{BB962C8B-B14F-4D97-AF65-F5344CB8AC3E}">
        <p14:creationId xmlns:p14="http://schemas.microsoft.com/office/powerpoint/2010/main" xmlns="" val="24631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67544" y="914490"/>
                <a:ext cx="8064896" cy="5256584"/>
              </a:xfrm>
            </p:spPr>
            <p:txBody>
              <a:bodyPr/>
              <a:lstStyle/>
              <a:p>
                <a:r>
                  <a:rPr lang="zh-CN" altLang="en-US" dirty="0" smtClean="0"/>
                  <a:t>由分部积分可得</a:t>
                </a:r>
                <a:endParaRPr lang="en-US" altLang="zh-CN" dirty="0" smtClean="0"/>
              </a:p>
              <a:p>
                <a:pPr marL="109537" indent="0">
                  <a:lnSpc>
                    <a:spcPct val="2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r>
                        <m:rPr>
                          <m:nor/>
                        </m:rPr>
                        <a:rPr lang="en-US" altLang="zh-CN"/>
                        <m:t>=</m:t>
                      </m:r>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e>
                      </m:d>
                      <m:r>
                        <a:rPr lang="en-US" altLang="zh-CN" i="1">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m:t>
                          </m:r>
                          <m:r>
                            <a:rPr lang="en-US" altLang="zh-CN" b="1" i="1" smtClean="0">
                              <a:latin typeface="Cambria Math" panose="02040503050406030204" pitchFamily="18" charset="0"/>
                            </a:rPr>
                            <m:t>𝒊</m:t>
                          </m:r>
                          <m:r>
                            <a:rPr lang="en-US" altLang="zh-CN" i="1">
                              <a:latin typeface="Cambria Math" panose="02040503050406030204" pitchFamily="18" charset="0"/>
                            </a:rPr>
                            <m:t>𝝎</m:t>
                          </m:r>
                        </m:den>
                      </m:f>
                      <m:d>
                        <m:dPr>
                          <m:ctrlPr>
                            <a:rPr lang="zh-CN" altLang="zh-CN" i="1">
                              <a:latin typeface="Cambria Math"/>
                            </a:rPr>
                          </m:ctrlPr>
                        </m:dPr>
                        <m:e>
                          <m:sSubSup>
                            <m:sSubSupPr>
                              <m:ctrlPr>
                                <a:rPr lang="zh-CN" altLang="zh-CN" i="1">
                                  <a:latin typeface="Cambria Math"/>
                                </a:rPr>
                              </m:ctrlPr>
                            </m:sSubSupPr>
                            <m:e>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e>
                              </m:d>
                            </m:e>
                            <m:sub>
                              <m:r>
                                <a:rPr lang="en-US" altLang="zh-CN" i="1">
                                  <a:latin typeface="Cambria Math" panose="02040503050406030204" pitchFamily="18" charset="0"/>
                                </a:rPr>
                                <m:t>−∞</m:t>
                              </m:r>
                            </m:sub>
                            <m:sup>
                              <m:r>
                                <a:rPr lang="en-US" altLang="zh-CN" i="1">
                                  <a:latin typeface="Cambria Math" panose="02040503050406030204" pitchFamily="18" charset="0"/>
                                </a:rPr>
                                <m:t>∞</m:t>
                              </m:r>
                            </m:sup>
                          </m:sSubSup>
                          <m:r>
                            <a:rPr lang="en-US" altLang="zh-CN" i="1">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en-US" altLang="zh-CN" b="1" i="1" smtClean="0">
                                      <a:latin typeface="Cambria Math"/>
                                    </a:rPr>
                                  </m:ctrlPr>
                                </m:sSupPr>
                                <m:e>
                                  <m:d>
                                    <m:dPr>
                                      <m:ctrlPr>
                                        <a:rPr lang="en-US" altLang="zh-CN" b="1" i="1" smtClean="0">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e>
                                  </m:d>
                                </m:e>
                                <m:sup>
                                  <m:r>
                                    <a:rPr lang="en-US" altLang="zh-CN" b="1" i="1" smtClean="0">
                                      <a:latin typeface="Cambria Math" panose="02040503050406030204" pitchFamily="18" charset="0"/>
                                    </a:rPr>
                                    <m:t>′</m:t>
                                  </m:r>
                                </m:sup>
                              </m:sSup>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e>
                      </m:d>
                    </m:oMath>
                  </m:oMathPara>
                </a14:m>
                <a:endParaRPr lang="en-US" altLang="zh-CN" i="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b="1" i="1" smtClean="0">
                              <a:latin typeface="Cambria Math" panose="02040503050406030204" pitchFamily="18" charset="0"/>
                            </a:rPr>
                            <m:t>𝒊</m:t>
                          </m:r>
                        </m:num>
                        <m:den>
                          <m:r>
                            <a:rPr lang="en-US" altLang="zh-CN" i="1">
                              <a:latin typeface="Cambria Math" panose="02040503050406030204" pitchFamily="18" charset="0"/>
                            </a:rPr>
                            <m:t>𝝎</m:t>
                          </m:r>
                        </m:den>
                      </m:f>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d>
                            <m:dPr>
                              <m:ctrlPr>
                                <a:rPr lang="zh-CN" altLang="zh-CN" i="1">
                                  <a:latin typeface="Cambria Math"/>
                                </a:rPr>
                              </m:ctrlPr>
                            </m:dPr>
                            <m:e>
                              <m:r>
                                <a:rPr lang="en-US" altLang="zh-CN" i="1">
                                  <a:latin typeface="Cambria Math" panose="02040503050406030204" pitchFamily="18" charset="0"/>
                                </a:rPr>
                                <m:t>𝒕</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𝒊</m:t>
                          </m:r>
                        </m:num>
                        <m:den>
                          <m:r>
                            <a:rPr lang="en-US" altLang="zh-CN" i="1">
                              <a:latin typeface="Cambria Math" panose="02040503050406030204" pitchFamily="18" charset="0"/>
                            </a:rPr>
                            <m:t>𝝎</m:t>
                          </m:r>
                        </m:den>
                      </m:f>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𝒕</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e>
                      </m:d>
                    </m:oMath>
                  </m:oMathPara>
                </a14:m>
                <a:endParaRPr lang="en-US" altLang="zh-CN" dirty="0" smtClean="0"/>
              </a:p>
              <a:p>
                <a:pPr>
                  <a:lnSpc>
                    <a:spcPct val="125000"/>
                  </a:lnSpc>
                </a:pPr>
                <a:endParaRPr lang="zh-CN" altLang="zh-CN" dirty="0"/>
              </a:p>
              <a:p>
                <a:pPr>
                  <a:lnSpc>
                    <a:spcPct val="125000"/>
                  </a:lnSpc>
                </a:pP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7544" y="914490"/>
                <a:ext cx="8064896" cy="5256584"/>
              </a:xfrm>
              <a:blipFill>
                <a:blip r:embed="rId3" cstate="print"/>
                <a:stretch>
                  <a:fillRect l="-76" t="-150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116</a:t>
            </a:fld>
            <a:endParaRPr lang="zh-CN" altLang="en-US"/>
          </a:p>
        </p:txBody>
      </p:sp>
      <p:sp>
        <p:nvSpPr>
          <p:cNvPr id="2" name="圆角矩形 1"/>
          <p:cNvSpPr/>
          <p:nvPr/>
        </p:nvSpPr>
        <p:spPr>
          <a:xfrm>
            <a:off x="5895327" y="2249977"/>
            <a:ext cx="816325" cy="504056"/>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6" name="文本框 5"/>
              <p:cNvSpPr txBox="1"/>
              <p:nvPr/>
            </p:nvSpPr>
            <p:spPr>
              <a:xfrm>
                <a:off x="5401068" y="548680"/>
                <a:ext cx="2304256" cy="1115498"/>
              </a:xfrm>
              <a:prstGeom prst="rect">
                <a:avLst/>
              </a:prstGeom>
              <a:noFill/>
              <a:ln w="38100">
                <a:solidFill>
                  <a:schemeClr val="accent1">
                    <a:shade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a:rPr>
                          </m:ctrlPr>
                        </m:sSupPr>
                        <m:e>
                          <m:d>
                            <m:dPr>
                              <m:ctrlPr>
                                <a:rPr lang="en-US" altLang="zh-CN" sz="2800" b="1" i="1" smtClean="0">
                                  <a:latin typeface="Cambria Math"/>
                                </a:rPr>
                              </m:ctrlPr>
                            </m:dPr>
                            <m:e>
                              <m:r>
                                <a:rPr lang="en-US" altLang="zh-CN" sz="2800" b="1" i="1" smtClean="0">
                                  <a:latin typeface="Cambria Math" panose="02040503050406030204" pitchFamily="18" charset="0"/>
                                </a:rPr>
                                <m:t>−</m:t>
                              </m:r>
                              <m:f>
                                <m:fPr>
                                  <m:ctrlPr>
                                    <a:rPr lang="en-US" altLang="zh-CN" sz="2800" b="1" i="1">
                                      <a:latin typeface="Cambria Math"/>
                                    </a:rPr>
                                  </m:ctrlPr>
                                </m:fPr>
                                <m:num>
                                  <m:r>
                                    <a:rPr lang="en-US" altLang="zh-CN" sz="2800" b="1" i="1">
                                      <a:latin typeface="Cambria Math" panose="02040503050406030204" pitchFamily="18" charset="0"/>
                                    </a:rPr>
                                    <m:t>𝟏</m:t>
                                  </m:r>
                                </m:num>
                                <m:den>
                                  <m:r>
                                    <a:rPr lang="en-US" altLang="zh-CN" sz="2800" b="1" i="1">
                                      <a:latin typeface="Cambria Math" panose="02040503050406030204" pitchFamily="18" charset="0"/>
                                    </a:rPr>
                                    <m:t>𝒊</m:t>
                                  </m:r>
                                  <m:r>
                                    <a:rPr lang="en-US" altLang="zh-CN" sz="2800" b="1" i="1">
                                      <a:latin typeface="Cambria Math" panose="02040503050406030204" pitchFamily="18" charset="0"/>
                                    </a:rPr>
                                    <m:t>𝝎</m:t>
                                  </m:r>
                                </m:den>
                              </m:f>
                              <m:sSup>
                                <m:sSupPr>
                                  <m:ctrlPr>
                                    <a:rPr lang="zh-CN" altLang="zh-CN" sz="2800" b="1" i="1">
                                      <a:latin typeface="Cambria Math"/>
                                    </a:rPr>
                                  </m:ctrlPr>
                                </m:sSupPr>
                                <m:e>
                                  <m:r>
                                    <a:rPr lang="en-US" altLang="zh-CN" sz="2800" b="1" i="1">
                                      <a:latin typeface="Cambria Math" panose="02040503050406030204" pitchFamily="18" charset="0"/>
                                    </a:rPr>
                                    <m:t>𝒆</m:t>
                                  </m:r>
                                </m:e>
                                <m:sup>
                                  <m:r>
                                    <a:rPr lang="en-US" altLang="zh-CN" sz="2800" b="1" i="1">
                                      <a:latin typeface="Cambria Math" panose="02040503050406030204" pitchFamily="18" charset="0"/>
                                    </a:rPr>
                                    <m:t>−</m:t>
                                  </m:r>
                                  <m:r>
                                    <a:rPr lang="en-US" altLang="zh-CN" sz="2800" b="1" i="1">
                                      <a:latin typeface="Cambria Math" panose="02040503050406030204" pitchFamily="18" charset="0"/>
                                    </a:rPr>
                                    <m:t>𝒊</m:t>
                                  </m:r>
                                  <m:r>
                                    <a:rPr lang="en-US" altLang="zh-CN" sz="2800" b="1" i="1">
                                      <a:latin typeface="Cambria Math" panose="02040503050406030204" pitchFamily="18" charset="0"/>
                                    </a:rPr>
                                    <m:t>𝝎</m:t>
                                  </m:r>
                                  <m:r>
                                    <a:rPr lang="en-US" altLang="zh-CN" sz="2800" b="1" i="1">
                                      <a:latin typeface="Cambria Math" panose="02040503050406030204" pitchFamily="18" charset="0"/>
                                    </a:rPr>
                                    <m:t>𝒕</m:t>
                                  </m:r>
                                </m:sup>
                              </m:sSup>
                            </m:e>
                          </m:d>
                        </m:e>
                        <m:sup>
                          <m:r>
                            <a:rPr lang="en-US" altLang="zh-CN" sz="2800" b="1" i="1" smtClean="0">
                              <a:latin typeface="Cambria Math" panose="02040503050406030204" pitchFamily="18" charset="0"/>
                            </a:rPr>
                            <m:t>′</m:t>
                          </m:r>
                        </m:sup>
                      </m:sSup>
                    </m:oMath>
                  </m:oMathPara>
                </a14:m>
                <a:endParaRPr lang="zh-CN" altLang="en-US" sz="2800" b="1" dirty="0"/>
              </a:p>
            </p:txBody>
          </p:sp>
        </mc:Choice>
        <mc:Fallback>
          <p:sp>
            <p:nvSpPr>
              <p:cNvPr id="6" name="文本框 5"/>
              <p:cNvSpPr txBox="1">
                <a:spLocks noRot="1" noChangeAspect="1" noMove="1" noResize="1" noEditPoints="1" noAdjustHandles="1" noChangeArrowheads="1" noChangeShapeType="1" noTextEdit="1"/>
              </p:cNvSpPr>
              <p:nvPr/>
            </p:nvSpPr>
            <p:spPr>
              <a:xfrm>
                <a:off x="5401068" y="548680"/>
                <a:ext cx="2304256" cy="1115498"/>
              </a:xfrm>
              <a:prstGeom prst="rect">
                <a:avLst/>
              </a:prstGeom>
              <a:blipFill>
                <a:blip r:embed="rId4" cstate="print"/>
                <a:stretch>
                  <a:fillRect/>
                </a:stretch>
              </a:blipFill>
              <a:ln w="38100">
                <a:solidFill>
                  <a:schemeClr val="accent1">
                    <a:shade val="50000"/>
                  </a:schemeClr>
                </a:solidFill>
              </a:ln>
            </p:spPr>
            <p:txBody>
              <a:bodyPr/>
              <a:lstStyle/>
              <a:p>
                <a:r>
                  <a:rPr lang="zh-CN" altLang="en-US">
                    <a:noFill/>
                  </a:rPr>
                  <a:t> </a:t>
                </a:r>
              </a:p>
            </p:txBody>
          </p:sp>
        </mc:Fallback>
      </mc:AlternateContent>
      <p:sp>
        <p:nvSpPr>
          <p:cNvPr id="7" name="圆角矩形 6"/>
          <p:cNvSpPr/>
          <p:nvPr/>
        </p:nvSpPr>
        <p:spPr>
          <a:xfrm>
            <a:off x="5202142" y="2231013"/>
            <a:ext cx="675873" cy="504056"/>
          </a:xfrm>
          <a:prstGeom prst="roundRect">
            <a:avLst/>
          </a:prstGeom>
          <a:solidFill>
            <a:srgbClr val="FFC000">
              <a:alpha val="10000"/>
            </a:srgb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号 7"/>
          <p:cNvSpPr/>
          <p:nvPr/>
        </p:nvSpPr>
        <p:spPr>
          <a:xfrm rot="5400000">
            <a:off x="5943449" y="1799988"/>
            <a:ext cx="720080" cy="314181"/>
          </a:xfrm>
          <a:prstGeom prst="mathEqual">
            <a:avLst>
              <a:gd name="adj1" fmla="val 14960"/>
              <a:gd name="adj2" fmla="val 23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5202142" y="4653136"/>
            <a:ext cx="239419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726687" y="4813570"/>
            <a:ext cx="1152128" cy="674136"/>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96205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3"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3)">
                                      <p:cBhvr>
                                        <p:cTn id="16" dur="500"/>
                                        <p:tgtEl>
                                          <p:spTgt spid="7"/>
                                        </p:tgtEl>
                                      </p:cBhvr>
                                    </p:animEffect>
                                  </p:childTnLst>
                                </p:cTn>
                              </p:par>
                              <p:par>
                                <p:cTn id="17" presetID="21" presetClass="entr" presetSubtype="3"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3)">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left)">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left)">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3"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heel(3)">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460361"/>
                <a:ext cx="8396486" cy="6136991"/>
              </a:xfrm>
            </p:spPr>
            <p:txBody>
              <a:bodyPr/>
              <a:lstStyle/>
              <a:p>
                <a:pPr>
                  <a:lnSpc>
                    <a:spcPct val="125000"/>
                  </a:lnSpc>
                </a:pPr>
                <a:r>
                  <a:rPr lang="zh-CN" altLang="en-US" dirty="0" smtClean="0"/>
                  <a:t>由</a:t>
                </a:r>
                <a:r>
                  <a:rPr lang="zh-CN" altLang="en-US" u="sng" dirty="0" smtClean="0">
                    <a:solidFill>
                      <a:srgbClr val="FF0000"/>
                    </a:solidFill>
                    <a:latin typeface="华文楷体" panose="02010600040101010101" pitchFamily="2" charset="-122"/>
                    <a:ea typeface="华文楷体" panose="02010600040101010101" pitchFamily="2" charset="-122"/>
                  </a:rPr>
                  <a:t>象函数的微分性质</a:t>
                </a:r>
                <a:r>
                  <a:rPr lang="zh-CN" altLang="en-US" dirty="0" smtClean="0"/>
                  <a:t>可得</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r>
                        <m:rPr>
                          <m:nor/>
                        </m:rPr>
                        <a:rPr lang="en-US" altLang="zh-CN"/>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𝒊</m:t>
                          </m:r>
                        </m:num>
                        <m:den>
                          <m:r>
                            <a:rPr lang="en-US" altLang="zh-CN" i="1">
                              <a:latin typeface="Cambria Math" panose="02040503050406030204" pitchFamily="18" charset="0"/>
                            </a:rPr>
                            <m:t>𝝎</m:t>
                          </m:r>
                        </m:den>
                      </m:f>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r>
                            <a:rPr lang="en-US" altLang="zh-CN" i="1">
                              <a:latin typeface="Cambria Math" panose="02040503050406030204" pitchFamily="18" charset="0"/>
                            </a:rPr>
                            <m:t>𝒕</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e>
                      </m:d>
                      <m:r>
                        <m:rPr>
                          <m:nor/>
                        </m:rPr>
                        <a:rPr lang="en-US" altLang="zh-CN"/>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𝒊</m:t>
                          </m:r>
                        </m:num>
                        <m:den>
                          <m:r>
                            <a:rPr lang="en-US" altLang="zh-CN" i="1">
                              <a:latin typeface="Cambria Math" panose="02040503050406030204" pitchFamily="18" charset="0"/>
                            </a:rPr>
                            <m:t>𝝎</m:t>
                          </m:r>
                        </m:den>
                      </m:f>
                      <m:d>
                        <m:dPr>
                          <m:ctrlPr>
                            <a:rPr lang="en-US" altLang="zh-CN" i="1" smtClean="0">
                              <a:latin typeface="Cambria Math"/>
                            </a:rPr>
                          </m:ctrlPr>
                        </m:dPr>
                        <m:e>
                          <m:r>
                            <a:rPr lang="en-US" altLang="zh-CN" i="1">
                              <a:latin typeface="Cambria Math" panose="02040503050406030204" pitchFamily="18" charset="0"/>
                            </a:rPr>
                            <m:t>𝒊</m:t>
                          </m:r>
                          <m:sSup>
                            <m:sSupPr>
                              <m:ctrlPr>
                                <a:rPr lang="zh-CN" altLang="zh-CN" i="1">
                                  <a:latin typeface="Cambria Math"/>
                                </a:rPr>
                              </m:ctrlPr>
                            </m:sSupPr>
                            <m:e>
                              <m:r>
                                <a:rPr lang="en-US" altLang="zh-CN" i="1">
                                  <a:latin typeface="Cambria Math" panose="02040503050406030204" pitchFamily="18" charset="0"/>
                                </a:rPr>
                                <m:t>𝑭</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𝝎</m:t>
                          </m:r>
                          <m:r>
                            <a:rPr lang="en-US" altLang="zh-CN" i="1">
                              <a:latin typeface="Cambria Math" panose="02040503050406030204" pitchFamily="18" charset="0"/>
                            </a:rPr>
                            <m:t>)</m:t>
                          </m:r>
                        </m:e>
                      </m:d>
                      <m:r>
                        <a:rPr lang="en-US" altLang="zh-CN" b="1" i="1" smtClean="0">
                          <a:latin typeface="Cambria Math" panose="02040503050406030204" pitchFamily="18" charset="0"/>
                        </a:rPr>
                        <m:t>=</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𝝎</m:t>
                          </m:r>
                        </m:den>
                      </m:f>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oMath>
                  </m:oMathPara>
                </a14:m>
                <a:endParaRPr lang="zh-CN" altLang="zh-CN" dirty="0"/>
              </a:p>
              <a:p>
                <a:pPr>
                  <a:lnSpc>
                    <a:spcPct val="150000"/>
                  </a:lnSpc>
                </a:pPr>
                <a:r>
                  <a:rPr lang="zh-CN" altLang="zh-CN" dirty="0"/>
                  <a:t>而且，当</a:t>
                </a:r>
                <a:r>
                  <a:rPr lang="en-US" altLang="zh-CN" dirty="0" smtClean="0"/>
                  <a:t/>
                </a:r>
                <a14:m>
                  <m:oMath xmlns:m="http://schemas.openxmlformats.org/officeDocument/2006/math">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en-US" altLang="zh-CN" dirty="0" smtClean="0"/>
                  <a:t/>
                </a:r>
                <a:r>
                  <a:rPr lang="zh-CN" altLang="zh-CN" dirty="0"/>
                  <a:t>时，</a:t>
                </a: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m:rPr>
                          <m:nor/>
                        </m:rPr>
                        <a:rPr lang="en-US" altLang="zh-CN"/>
                        <m:t>=</m:t>
                      </m:r>
                      <m:sSub>
                        <m:sSubPr>
                          <m:ctrlPr>
                            <a:rPr lang="en-US" altLang="zh-CN" b="1" i="1" smtClean="0">
                              <a:latin typeface="Cambria Math"/>
                            </a:rPr>
                          </m:ctrlPr>
                        </m:sSubPr>
                        <m:e>
                          <m:d>
                            <m:dPr>
                              <m:begChr m:val=""/>
                              <m:endChr m:val="|"/>
                              <m:ctrlPr>
                                <a:rPr lang="en-US" altLang="zh-CN" i="1" smtClean="0">
                                  <a:latin typeface="Cambria Math"/>
                                </a:rPr>
                              </m:ctrlPr>
                            </m:dPr>
                            <m:e>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sup>
                                  </m:sSup>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e>
                          </m:d>
                        </m:e>
                        <m:sub>
                          <m:r>
                            <a:rPr lang="en-US" altLang="zh-CN" b="1" i="1" smtClean="0">
                              <a:latin typeface="Cambria Math" panose="02040503050406030204" pitchFamily="18" charset="0"/>
                            </a:rPr>
                            <m:t>𝝎</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Sub>
                      <m:r>
                        <m:rPr>
                          <m:nor/>
                        </m:rPr>
                        <a:rPr lang="en-US" altLang="zh-CN" b="1" i="0" smtClean="0"/>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rad>
                        <m:radPr>
                          <m:degHide m:val="on"/>
                          <m:ctrlPr>
                            <a:rPr lang="zh-CN" altLang="zh-CN" i="1">
                              <a:latin typeface="Cambria Math"/>
                            </a:rPr>
                          </m:ctrlPr>
                        </m:radPr>
                        <m:deg/>
                        <m:e>
                          <m:r>
                            <a:rPr lang="en-US" altLang="zh-CN" b="1" i="1">
                              <a:latin typeface="Cambria Math" panose="02040503050406030204" pitchFamily="18" charset="0"/>
                            </a:rPr>
                            <m:t>𝝅</m:t>
                          </m:r>
                        </m:e>
                      </m:rad>
                    </m:oMath>
                  </m:oMathPara>
                </a14:m>
                <a:endParaRPr lang="zh-CN" altLang="zh-CN" dirty="0"/>
              </a:p>
              <a:p>
                <a:pPr>
                  <a:lnSpc>
                    <a:spcPct val="200000"/>
                  </a:lnSpc>
                </a:pPr>
                <a:r>
                  <a:rPr lang="zh-CN" altLang="zh-CN" dirty="0"/>
                  <a:t>因此</a:t>
                </a:r>
                <a:r>
                  <a:rPr lang="en-US" altLang="zh-CN" dirty="0" smtClean="0"/>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en-US" altLang="zh-CN" dirty="0" smtClean="0"/>
                  <a:t/>
                </a:r>
                <a:r>
                  <a:rPr lang="zh-CN" altLang="zh-CN" dirty="0" smtClean="0"/>
                  <a:t>满足</a:t>
                </a:r>
                <a:r>
                  <a:rPr lang="zh-CN" altLang="zh-CN" dirty="0"/>
                  <a:t>如下微分方程</a:t>
                </a:r>
              </a:p>
              <a:p>
                <a:pPr marL="109537" indent="0">
                  <a:lnSpc>
                    <a:spcPct val="114000"/>
                  </a:lnSpc>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den>
                                </m:f>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𝟎</m:t>
                                </m:r>
                              </m:e>
                            </m:mr>
                            <m:m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m:rPr>
                                    <m:nor/>
                                  </m:rPr>
                                  <a:rPr lang="en-US" altLang="zh-CN"/>
                                  <m:t>=</m:t>
                                </m:r>
                                <m:rad>
                                  <m:radPr>
                                    <m:degHide m:val="on"/>
                                    <m:ctrlPr>
                                      <a:rPr lang="zh-CN" altLang="zh-CN" i="1">
                                        <a:latin typeface="Cambria Math"/>
                                      </a:rPr>
                                    </m:ctrlPr>
                                  </m:radPr>
                                  <m:deg/>
                                  <m:e>
                                    <m:r>
                                      <a:rPr lang="en-US" altLang="zh-CN" b="1" i="1">
                                        <a:latin typeface="Cambria Math" panose="02040503050406030204" pitchFamily="18" charset="0"/>
                                      </a:rPr>
                                      <m:t>𝝅</m:t>
                                    </m:r>
                                  </m:e>
                                </m:rad>
                              </m:e>
                            </m:mr>
                          </m:m>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460361"/>
                <a:ext cx="8396486" cy="6136991"/>
              </a:xfrm>
              <a:blipFill>
                <a:blip r:embed="rId2" cstate="print"/>
                <a:stretch>
                  <a:fillRect l="-73" t="-49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117</a:t>
            </a:fld>
            <a:endParaRPr lang="zh-CN" altLang="en-US"/>
          </a:p>
        </p:txBody>
      </p:sp>
      <p:sp>
        <p:nvSpPr>
          <p:cNvPr id="6" name="矩形 5"/>
          <p:cNvSpPr/>
          <p:nvPr/>
        </p:nvSpPr>
        <p:spPr>
          <a:xfrm>
            <a:off x="4211338" y="1052736"/>
            <a:ext cx="201684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14997" y="1077725"/>
            <a:ext cx="201684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08062" y="2804437"/>
            <a:ext cx="201684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81773" y="2819128"/>
            <a:ext cx="1150070"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hlinkClick r:id="rId3" action="ppaction://hlinksldjump"/>
          </p:cNvPr>
          <p:cNvSpPr/>
          <p:nvPr/>
        </p:nvSpPr>
        <p:spPr>
          <a:xfrm>
            <a:off x="1403648" y="548680"/>
            <a:ext cx="280769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7047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8" fill="hold" grpId="0" nodeType="clickEffect">
                                  <p:stCondLst>
                                    <p:cond delay="0"/>
                                  </p:stCondLst>
                                  <p:childTnLst>
                                    <p:animEffect transition="out" filter="wipe(left)">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0" nodeType="clickEffect">
                                  <p:stCondLst>
                                    <p:cond delay="0"/>
                                  </p:stCondLst>
                                  <p:childTnLst>
                                    <p:animEffect transition="out" filter="wipe(left)">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wipe(left)">
                                      <p:cBhvr>
                                        <p:cTn id="45" dur="500"/>
                                        <p:tgtEl>
                                          <p:spTgt spid="3">
                                            <p:txEl>
                                              <p:pRg st="4" end="4"/>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476672"/>
                <a:ext cx="8324478" cy="5976664"/>
              </a:xfrm>
            </p:spPr>
            <p:txBody>
              <a:bodyPr/>
              <a:lstStyle/>
              <a:p>
                <a:r>
                  <a:rPr lang="zh-CN" altLang="en-US" dirty="0" smtClean="0"/>
                  <a:t>求解</a:t>
                </a:r>
                <a:r>
                  <a:rPr lang="zh-CN" altLang="zh-CN" dirty="0" smtClean="0"/>
                  <a:t>微分方程</a:t>
                </a:r>
                <a:endParaRPr lang="zh-CN" altLang="zh-CN" dirty="0"/>
              </a:p>
              <a:p>
                <a:pPr marL="109537"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sSup>
                                  <m:sSupPr>
                                    <m:ctrlPr>
                                      <a:rPr lang="zh-CN" altLang="zh-CN" i="1">
                                        <a:latin typeface="Cambria Math"/>
                                      </a:rPr>
                                    </m:ctrlPr>
                                  </m:sSupPr>
                                  <m:e>
                                    <m:r>
                                      <a:rPr lang="en-US" altLang="zh-CN" b="1" i="1">
                                        <a:latin typeface="Cambria Math" panose="02040503050406030204" pitchFamily="18" charset="0"/>
                                      </a:rPr>
                                      <m:t>𝑭</m:t>
                                    </m:r>
                                  </m:e>
                                  <m:sup>
                                    <m:r>
                                      <a:rPr lang="en-US" altLang="zh-CN" b="1" i="1">
                                        <a:latin typeface="Cambria Math" panose="02040503050406030204" pitchFamily="18" charset="0"/>
                                      </a:rPr>
                                      <m:t>′</m:t>
                                    </m:r>
                                  </m:sup>
                                </m:sSup>
                                <m:d>
                                  <m:dPr>
                                    <m:ctrlPr>
                                      <a:rPr lang="zh-CN" altLang="zh-CN" i="1">
                                        <a:latin typeface="Cambria Math"/>
                                      </a:rPr>
                                    </m:ctrlPr>
                                  </m:dPr>
                                  <m:e>
                                    <m:r>
                                      <a:rPr lang="en-US" altLang="zh-CN"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den>
                                </m:f>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𝟎</m:t>
                                </m:r>
                              </m:e>
                            </m:mr>
                            <m:m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m:rPr>
                                    <m:nor/>
                                  </m:rPr>
                                  <a:rPr lang="en-US" altLang="zh-CN"/>
                                  <m:t>=</m:t>
                                </m:r>
                                <m:rad>
                                  <m:radPr>
                                    <m:degHide m:val="on"/>
                                    <m:ctrlPr>
                                      <a:rPr lang="zh-CN" altLang="zh-CN" i="1">
                                        <a:latin typeface="Cambria Math"/>
                                      </a:rPr>
                                    </m:ctrlPr>
                                  </m:radPr>
                                  <m:deg/>
                                  <m:e>
                                    <m:r>
                                      <a:rPr lang="en-US" altLang="zh-CN" b="1" i="1">
                                        <a:latin typeface="Cambria Math" panose="02040503050406030204" pitchFamily="18" charset="0"/>
                                      </a:rPr>
                                      <m:t>𝝅</m:t>
                                    </m:r>
                                  </m:e>
                                </m:rad>
                              </m:e>
                            </m:mr>
                          </m:m>
                        </m:e>
                      </m:d>
                    </m:oMath>
                  </m:oMathPara>
                </a14:m>
                <a:endParaRPr lang="zh-CN" altLang="zh-CN" dirty="0"/>
              </a:p>
              <a:p>
                <a:r>
                  <a:rPr lang="zh-CN" altLang="zh-CN" dirty="0"/>
                  <a:t>由分离变量法</a:t>
                </a:r>
              </a:p>
              <a:p>
                <a:pPr marL="109537" indent="0">
                  <a:buNone/>
                </a:pPr>
                <a14:m>
                  <m:oMathPara xmlns:m="http://schemas.openxmlformats.org/officeDocument/2006/math">
                    <m:oMathParaPr>
                      <m:jc m:val="centerGroup"/>
                    </m:oMathParaPr>
                    <m:oMath xmlns:m="http://schemas.openxmlformats.org/officeDocument/2006/math">
                      <m:f>
                        <m:fPr>
                          <m:ctrlPr>
                            <a:rPr lang="zh-CN" altLang="zh-CN" i="1">
                              <a:latin typeface="Cambria Math"/>
                            </a:rPr>
                          </m:ctrlPr>
                        </m:fPr>
                        <m:num>
                          <m:r>
                            <m:rPr>
                              <m:nor/>
                            </m:rPr>
                            <a:rPr lang="en-US" altLang="zh-CN"/>
                            <m:t>d</m:t>
                          </m:r>
                          <m:r>
                            <a:rPr lang="en-US" altLang="zh-CN" b="1" i="1">
                              <a:latin typeface="Cambria Math" panose="02040503050406030204" pitchFamily="18" charset="0"/>
                            </a:rPr>
                            <m:t>𝑭</m:t>
                          </m:r>
                        </m:num>
                        <m:den>
                          <m:r>
                            <a:rPr lang="en-US" altLang="zh-CN" b="1" i="1">
                              <a:latin typeface="Cambria Math" panose="02040503050406030204" pitchFamily="18" charset="0"/>
                            </a:rPr>
                            <m:t>𝑭</m:t>
                          </m:r>
                        </m:den>
                      </m:f>
                      <m:r>
                        <a:rPr lang="en-US" altLang="zh-CN" b="1" i="1">
                          <a:latin typeface="Cambria Math" panose="02040503050406030204" pitchFamily="18" charset="0"/>
                        </a:rPr>
                        <m:t>=</m:t>
                      </m:r>
                      <m:r>
                        <a:rPr lang="en-US" altLang="zh-CN" b="1" i="1" smtClean="0">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den>
                      </m:f>
                      <m:r>
                        <m:rPr>
                          <m:nor/>
                        </m:rPr>
                        <a:rPr lang="en-US" altLang="zh-CN"/>
                        <m:t>d</m:t>
                      </m:r>
                      <m:r>
                        <a:rPr lang="en-US" altLang="zh-CN" b="1" i="1">
                          <a:latin typeface="Cambria Math" panose="02040503050406030204" pitchFamily="18" charset="0"/>
                        </a:rPr>
                        <m:t>𝝎</m:t>
                      </m:r>
                    </m:oMath>
                  </m:oMathPara>
                </a14:m>
                <a:endParaRPr lang="zh-CN" altLang="zh-CN" dirty="0"/>
              </a:p>
              <a:p>
                <a:r>
                  <a:rPr lang="zh-CN" altLang="zh-CN" dirty="0"/>
                  <a:t>解得</a:t>
                </a:r>
              </a:p>
              <a:p>
                <a:pPr marL="109537" indent="0">
                  <a:buNone/>
                </a:pPr>
                <a14:m>
                  <m:oMathPara xmlns:m="http://schemas.openxmlformats.org/officeDocument/2006/math">
                    <m:oMathParaPr>
                      <m:jc m:val="centerGroup"/>
                    </m:oMathParaPr>
                    <m:oMath xmlns:m="http://schemas.openxmlformats.org/officeDocument/2006/math">
                      <m:func>
                        <m:funcPr>
                          <m:ctrlPr>
                            <a:rPr lang="zh-CN" altLang="zh-CN" i="1">
                              <a:latin typeface="Cambria Math"/>
                            </a:rPr>
                          </m:ctrlPr>
                        </m:funcPr>
                        <m:fName>
                          <m:r>
                            <a:rPr lang="en-US" altLang="zh-CN" b="1" i="1">
                              <a:latin typeface="Cambria Math" panose="02040503050406030204" pitchFamily="18" charset="0"/>
                            </a:rPr>
                            <m:t>𝐥𝐧</m:t>
                          </m:r>
                        </m:fName>
                        <m:e>
                          <m:r>
                            <a:rPr lang="en-US" altLang="zh-CN" b="1" i="1">
                              <a:latin typeface="Cambria Math" panose="02040503050406030204" pitchFamily="18" charset="0"/>
                            </a:rPr>
                            <m:t>𝑭</m:t>
                          </m:r>
                        </m:e>
                      </m:func>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den>
                      </m:f>
                      <m:r>
                        <a:rPr lang="en-US" altLang="zh-CN" b="1" i="1">
                          <a:latin typeface="Cambria Math" panose="02040503050406030204" pitchFamily="18" charset="0"/>
                        </a:rPr>
                        <m:t>+</m:t>
                      </m:r>
                      <m:r>
                        <a:rPr lang="en-US" altLang="zh-CN" b="1" i="1">
                          <a:latin typeface="Cambria Math" panose="02040503050406030204" pitchFamily="18" charset="0"/>
                        </a:rPr>
                        <m:t>𝑪</m:t>
                      </m:r>
                      <m:r>
                        <a:rPr lang="en-US" altLang="zh-CN" b="1"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𝑭</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𝑨𝒆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den>
                          </m:f>
                        </m:sup>
                      </m:sSup>
                    </m:oMath>
                  </m:oMathPara>
                </a14:m>
                <a:endParaRPr lang="zh-CN" altLang="zh-CN" dirty="0"/>
              </a:p>
              <a:p>
                <a:r>
                  <a:rPr lang="zh-CN" altLang="zh-CN" dirty="0"/>
                  <a:t>由</a:t>
                </a:r>
                <a:r>
                  <a:rPr lang="en-US" altLang="zh-CN" dirty="0" smtClean="0"/>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m:rPr>
                        <m:nor/>
                      </m:rPr>
                      <a:rPr lang="en-US" altLang="zh-CN"/>
                      <m:t>=</m:t>
                    </m:r>
                    <m:rad>
                      <m:radPr>
                        <m:degHide m:val="on"/>
                        <m:ctrlPr>
                          <a:rPr lang="zh-CN" altLang="zh-CN" i="1">
                            <a:latin typeface="Cambria Math"/>
                          </a:rPr>
                        </m:ctrlPr>
                      </m:radPr>
                      <m:deg/>
                      <m:e>
                        <m:r>
                          <a:rPr lang="en-US" altLang="zh-CN" b="1" i="1">
                            <a:latin typeface="Cambria Math" panose="02040503050406030204" pitchFamily="18" charset="0"/>
                          </a:rPr>
                          <m:t>𝝅</m:t>
                        </m:r>
                      </m:e>
                    </m:rad>
                  </m:oMath>
                </a14:m>
                <a:r>
                  <a:rPr lang="en-US" altLang="zh-CN" dirty="0" smtClean="0"/>
                  <a:t/>
                </a:r>
                <a:r>
                  <a:rPr lang="zh-CN" altLang="zh-CN" dirty="0" smtClean="0"/>
                  <a:t>解</a:t>
                </a:r>
                <a:r>
                  <a:rPr lang="zh-CN" altLang="zh-CN" dirty="0"/>
                  <a:t>得</a:t>
                </a:r>
                <a:r>
                  <a:rPr lang="en-US" altLang="zh-CN" dirty="0" smtClean="0"/>
                  <a:t/>
                </a:r>
                <a14:m>
                  <m:oMath xmlns:m="http://schemas.openxmlformats.org/officeDocument/2006/math">
                    <m:r>
                      <a:rPr lang="en-US" altLang="zh-CN" b="1" i="1">
                        <a:latin typeface="Cambria Math" panose="02040503050406030204" pitchFamily="18" charset="0"/>
                      </a:rPr>
                      <m:t>𝑨</m:t>
                    </m:r>
                    <m:r>
                      <m:rPr>
                        <m:nor/>
                      </m:rPr>
                      <a:rPr lang="en-US" altLang="zh-CN"/>
                      <m:t>=</m:t>
                    </m:r>
                    <m:rad>
                      <m:radPr>
                        <m:degHide m:val="on"/>
                        <m:ctrlPr>
                          <a:rPr lang="zh-CN" altLang="zh-CN" i="1">
                            <a:latin typeface="Cambria Math"/>
                          </a:rPr>
                        </m:ctrlPr>
                      </m:radPr>
                      <m:deg/>
                      <m:e>
                        <m:r>
                          <a:rPr lang="en-US" altLang="zh-CN" b="1" i="1">
                            <a:latin typeface="Cambria Math" panose="02040503050406030204" pitchFamily="18" charset="0"/>
                          </a:rPr>
                          <m:t>𝝅</m:t>
                        </m:r>
                      </m:e>
                    </m:rad>
                  </m:oMath>
                </a14:m>
                <a:r>
                  <a:rPr lang="zh-CN" altLang="zh-CN" dirty="0"/>
                  <a:t>，从而</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m:rPr>
                          <m:nor/>
                        </m:rPr>
                        <a:rPr lang="en-US" altLang="zh-CN"/>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sup>
                          </m:sSup>
                        </m:e>
                      </m:d>
                      <m:r>
                        <a:rPr lang="en-US" altLang="zh-CN" b="1" i="1">
                          <a:latin typeface="Cambria Math" panose="02040503050406030204" pitchFamily="18" charset="0"/>
                        </a:rPr>
                        <m:t>=</m:t>
                      </m:r>
                      <m:rad>
                        <m:radPr>
                          <m:degHide m:val="on"/>
                          <m:ctrlPr>
                            <a:rPr lang="zh-CN" altLang="zh-CN" i="1">
                              <a:latin typeface="Cambria Math"/>
                            </a:rPr>
                          </m:ctrlPr>
                        </m:radPr>
                        <m:deg/>
                        <m:e>
                          <m:r>
                            <a:rPr lang="en-US" altLang="zh-CN" b="1" i="1">
                              <a:latin typeface="Cambria Math" panose="02040503050406030204" pitchFamily="18" charset="0"/>
                            </a:rPr>
                            <m:t>𝝅</m:t>
                          </m:r>
                        </m:e>
                      </m:ra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den>
                          </m:f>
                        </m:sup>
                      </m:sSup>
                    </m:oMath>
                  </m:oMathPara>
                </a14:m>
                <a:endParaRPr lang="zh-CN" altLang="zh-CN" dirty="0"/>
              </a:p>
              <a:p>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476672"/>
                <a:ext cx="8324478" cy="5976664"/>
              </a:xfrm>
              <a:blipFill>
                <a:blip r:embed="rId2" cstate="print"/>
                <a:stretch>
                  <a:fillRect t="-13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118</a:t>
            </a:fld>
            <a:endParaRPr lang="zh-CN" altLang="en-US"/>
          </a:p>
        </p:txBody>
      </p:sp>
      <p:sp>
        <p:nvSpPr>
          <p:cNvPr id="6" name="矩形 5"/>
          <p:cNvSpPr/>
          <p:nvPr/>
        </p:nvSpPr>
        <p:spPr>
          <a:xfrm>
            <a:off x="4860032" y="4005064"/>
            <a:ext cx="2520280"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813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8" fill="hold" grpId="0" nodeType="clickEffect">
                                  <p:stCondLst>
                                    <p:cond delay="0"/>
                                  </p:stCondLst>
                                  <p:childTnLst>
                                    <p:animEffect transition="out" filter="wipe(left)">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标题 1"/>
          <p:cNvSpPr>
            <a:spLocks noGrp="1"/>
          </p:cNvSpPr>
          <p:nvPr>
            <p:ph type="title"/>
          </p:nvPr>
        </p:nvSpPr>
        <p:spPr>
          <a:xfrm>
            <a:off x="457200" y="332656"/>
            <a:ext cx="8229600" cy="863600"/>
          </a:xfrm>
        </p:spPr>
        <p:txBody>
          <a:bodyPr/>
          <a:lstStyle/>
          <a:p>
            <a:r>
              <a:rPr lang="zh-CN" altLang="en-US" dirty="0" smtClean="0"/>
              <a:t>第五节 卷积</a:t>
            </a:r>
          </a:p>
        </p:txBody>
      </p:sp>
      <mc:AlternateContent xmlns:mc="http://schemas.openxmlformats.org/markup-compatibility/2006">
        <mc:Choice xmlns:a14="http://schemas.microsoft.com/office/drawing/2010/main" xmlns="" Requires="a14">
          <p:sp>
            <p:nvSpPr>
              <p:cNvPr id="61444" name="内容占位符 2"/>
              <p:cNvSpPr>
                <a:spLocks noGrp="1"/>
              </p:cNvSpPr>
              <p:nvPr>
                <p:ph idx="1"/>
              </p:nvPr>
            </p:nvSpPr>
            <p:spPr>
              <a:xfrm>
                <a:off x="518169" y="1124744"/>
                <a:ext cx="7942263" cy="5256212"/>
              </a:xfrm>
            </p:spPr>
            <p:txBody>
              <a:bodyPr/>
              <a:lstStyle/>
              <a:p>
                <a:pPr>
                  <a:lnSpc>
                    <a:spcPct val="114000"/>
                  </a:lnSpc>
                </a:pPr>
                <a:r>
                  <a:rPr lang="zh-CN" altLang="en-US" dirty="0" smtClean="0"/>
                  <a:t>输入信号：</a:t>
                </a:r>
                <a14:m>
                  <m:oMath xmlns:m="http://schemas.openxmlformats.org/officeDocument/2006/math">
                    <m:r>
                      <a:rPr lang="en-US" altLang="zh-CN" b="1" i="1" dirty="0" smtClean="0">
                        <a:latin typeface="Cambria Math" panose="02040503050406030204" pitchFamily="18" charset="0"/>
                      </a:rPr>
                      <m:t>𝒕</m:t>
                    </m:r>
                    <m:r>
                      <a:rPr lang="en-US" altLang="zh-CN" b="1" i="1" baseline="-25000" dirty="0" err="1" smtClean="0">
                        <a:latin typeface="Cambria Math" panose="02040503050406030204" pitchFamily="18" charset="0"/>
                      </a:rPr>
                      <m:t>𝒊</m:t>
                    </m:r>
                  </m:oMath>
                </a14:m>
                <a:r>
                  <a:rPr lang="en-US" altLang="zh-CN" dirty="0" smtClean="0"/>
                  <a:t/>
                </a:r>
                <a:r>
                  <a:rPr lang="zh-CN" altLang="en-US" dirty="0" smtClean="0"/>
                  <a:t>时刻的脉冲为 </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err="1" smtClean="0">
                        <a:latin typeface="Cambria Math" panose="02040503050406030204" pitchFamily="18" charset="0"/>
                      </a:rPr>
                      <m:t>𝒕</m:t>
                    </m:r>
                    <m:r>
                      <a:rPr lang="en-US" altLang="zh-CN" b="1" i="1" baseline="-25000" dirty="0" err="1" smtClean="0">
                        <a:latin typeface="Cambria Math" panose="02040503050406030204" pitchFamily="18" charset="0"/>
                      </a:rPr>
                      <m:t>𝒊</m:t>
                    </m:r>
                    <m:r>
                      <a:rPr lang="en-US" altLang="zh-CN" b="1" i="1" dirty="0" smtClean="0">
                        <a:latin typeface="Cambria Math" panose="02040503050406030204" pitchFamily="18" charset="0"/>
                      </a:rPr>
                      <m:t>)</m:t>
                    </m:r>
                  </m:oMath>
                </a14:m>
                <a:endParaRPr lang="en-US" altLang="zh-CN" dirty="0" smtClean="0"/>
              </a:p>
              <a:p>
                <a:pPr>
                  <a:lnSpc>
                    <a:spcPct val="114000"/>
                  </a:lnSpc>
                </a:pPr>
                <a:r>
                  <a:rPr lang="zh-CN" altLang="en-US" dirty="0" smtClean="0"/>
                  <a:t>系统函数：在 </a:t>
                </a:r>
                <a14:m>
                  <m:oMath xmlns:m="http://schemas.openxmlformats.org/officeDocument/2006/math">
                    <m:r>
                      <a:rPr lang="en-US" altLang="zh-CN" b="1" i="1" dirty="0" smtClean="0">
                        <a:latin typeface="Cambria Math" panose="02040503050406030204" pitchFamily="18" charset="0"/>
                      </a:rPr>
                      <m:t>𝒕</m:t>
                    </m:r>
                  </m:oMath>
                </a14:m>
                <a:r>
                  <a:rPr lang="en-US" altLang="zh-CN" dirty="0" smtClean="0"/>
                  <a:t/>
                </a:r>
                <a:r>
                  <a:rPr lang="zh-CN" altLang="en-US" dirty="0" smtClean="0"/>
                  <a:t>时刻的作用程度为 </a:t>
                </a:r>
                <a14:m>
                  <m:oMath xmlns:m="http://schemas.openxmlformats.org/officeDocument/2006/math">
                    <m:r>
                      <a:rPr lang="en-US" altLang="zh-CN" b="1" i="1" dirty="0" smtClean="0">
                        <a:latin typeface="Cambria Math" panose="02040503050406030204" pitchFamily="18" charset="0"/>
                      </a:rPr>
                      <m:t>𝒈</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sSub>
                      <m:sSubPr>
                        <m:ctrlPr>
                          <a:rPr lang="en-US" altLang="zh-CN" b="1" i="1" dirty="0" smtClean="0">
                            <a:latin typeface="Cambria Math"/>
                          </a:rPr>
                        </m:ctrlPr>
                      </m:sSubPr>
                      <m:e>
                        <m:r>
                          <a:rPr lang="en-US" altLang="zh-CN" b="1" i="1" dirty="0" smtClean="0">
                            <a:latin typeface="Cambria Math" panose="02040503050406030204" pitchFamily="18" charset="0"/>
                          </a:rPr>
                          <m:t>𝒕</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oMath>
                </a14:m>
                <a:endParaRPr lang="en-US" altLang="zh-CN" dirty="0" smtClean="0"/>
              </a:p>
              <a:p>
                <a:pPr>
                  <a:lnSpc>
                    <a:spcPct val="200000"/>
                  </a:lnSpc>
                </a:pPr>
                <a:endParaRPr lang="en-US" altLang="zh-CN" dirty="0" smtClean="0"/>
              </a:p>
              <a:p>
                <a:pPr>
                  <a:lnSpc>
                    <a:spcPct val="114000"/>
                  </a:lnSpc>
                </a:pPr>
                <a:r>
                  <a:rPr lang="zh-CN" altLang="en-US" dirty="0" smtClean="0"/>
                  <a:t>信号输出：所有脉冲在 </a:t>
                </a:r>
                <a:r>
                  <a:rPr lang="en-US" altLang="zh-CN" i="1" dirty="0" smtClean="0"/>
                  <a:t>t</a:t>
                </a:r>
                <a:r>
                  <a:rPr lang="en-US" altLang="zh-CN" dirty="0" smtClean="0"/>
                  <a:t/>
                </a:r>
                <a:r>
                  <a:rPr lang="zh-CN" altLang="en-US" dirty="0" smtClean="0"/>
                  <a:t>时刻叠加</a:t>
                </a:r>
                <a:endParaRPr lang="en-US" altLang="zh-CN" dirty="0" smtClean="0"/>
              </a:p>
              <a:p>
                <a:pPr lvl="1">
                  <a:lnSpc>
                    <a:spcPct val="150000"/>
                  </a:lnSpc>
                </a:pPr>
                <a:endParaRPr lang="en-US" altLang="zh-CN" dirty="0" smtClean="0"/>
              </a:p>
              <a:p>
                <a:pPr>
                  <a:lnSpc>
                    <a:spcPct val="150000"/>
                  </a:lnSpc>
                </a:pPr>
                <a:r>
                  <a:rPr lang="zh-CN" altLang="en-US" b="1" dirty="0" smtClean="0">
                    <a:solidFill>
                      <a:srgbClr val="FF0000"/>
                    </a:solidFill>
                    <a:latin typeface="华文楷体" panose="02010600040101010101" pitchFamily="2" charset="-122"/>
                    <a:ea typeface="华文楷体" panose="02010600040101010101" pitchFamily="2" charset="-122"/>
                  </a:rPr>
                  <a:t>卷积</a:t>
                </a:r>
                <a:r>
                  <a:rPr lang="zh-CN" altLang="en-US" dirty="0" smtClean="0"/>
                  <a:t>：</a:t>
                </a:r>
              </a:p>
            </p:txBody>
          </p:sp>
        </mc:Choice>
        <mc:Fallback>
          <p:sp>
            <p:nvSpPr>
              <p:cNvPr id="61444" name="内容占位符 2"/>
              <p:cNvSpPr>
                <a:spLocks noGrp="1" noRot="1" noChangeAspect="1" noMove="1" noResize="1" noEditPoints="1" noAdjustHandles="1" noChangeArrowheads="1" noChangeShapeType="1" noTextEdit="1"/>
              </p:cNvSpPr>
              <p:nvPr>
                <p:ph idx="1"/>
              </p:nvPr>
            </p:nvSpPr>
            <p:spPr>
              <a:xfrm>
                <a:off x="518169" y="1124744"/>
                <a:ext cx="7942263" cy="5256212"/>
              </a:xfrm>
              <a:blipFill>
                <a:blip r:embed="rId4" cstate="print"/>
                <a:stretch>
                  <a:fillRect t="-1276"/>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E5E8F9E4-E61D-48E6-B6B3-B7630D22DDCF}" type="datetime8">
              <a:rPr lang="zh-CN" altLang="en-US" smtClean="0"/>
              <a:pPr>
                <a:defRPr/>
              </a:pPr>
              <a:t>2018年9月10日1时32分</a:t>
            </a:fld>
            <a:endParaRPr lang="zh-CN" altLang="en-US" dirty="0"/>
          </a:p>
        </p:txBody>
      </p:sp>
      <p:sp>
        <p:nvSpPr>
          <p:cNvPr id="6144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D6592E7-F975-4884-B564-DC0C71199965}" type="slidenum">
              <a:rPr lang="zh-CN" altLang="en-US" sz="1800">
                <a:solidFill>
                  <a:srgbClr val="FFFFFF"/>
                </a:solidFill>
                <a:latin typeface="Georgia" panose="02040502050405020303" pitchFamily="18" charset="0"/>
              </a:rPr>
              <a:pPr>
                <a:spcBef>
                  <a:spcPct val="0"/>
                </a:spcBef>
                <a:buClrTx/>
                <a:buFontTx/>
                <a:buNone/>
              </a:pPr>
              <a:t>119</a:t>
            </a:fld>
            <a:endParaRPr lang="zh-CN" altLang="en-US" sz="1800">
              <a:solidFill>
                <a:srgbClr val="FFFFFF"/>
              </a:solidFill>
              <a:latin typeface="Georgia" panose="02040502050405020303" pitchFamily="18" charset="0"/>
            </a:endParaRPr>
          </a:p>
        </p:txBody>
      </p:sp>
      <p:sp>
        <p:nvSpPr>
          <p:cNvPr id="61447" name="Rectangle 1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pSp>
        <p:nvGrpSpPr>
          <p:cNvPr id="2" name="组合 1"/>
          <p:cNvGrpSpPr/>
          <p:nvPr/>
        </p:nvGrpSpPr>
        <p:grpSpPr>
          <a:xfrm>
            <a:off x="1835696" y="2420888"/>
            <a:ext cx="5510212" cy="636588"/>
            <a:chOff x="1789113" y="2778125"/>
            <a:chExt cx="5510212" cy="636588"/>
          </a:xfrm>
        </p:grpSpPr>
        <p:sp>
          <p:nvSpPr>
            <p:cNvPr id="61442" name="Text Box 5"/>
            <p:cNvSpPr txBox="1">
              <a:spLocks noChangeArrowheads="1"/>
            </p:cNvSpPr>
            <p:nvPr/>
          </p:nvSpPr>
          <p:spPr bwMode="auto">
            <a:xfrm>
              <a:off x="6443663" y="2924175"/>
              <a:ext cx="576262" cy="4905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2400" b="1" i="1" dirty="0"/>
                <a:t>t</a:t>
              </a:r>
              <a:endParaRPr lang="en-US" altLang="zh-CN" sz="2400" b="1" dirty="0">
                <a:latin typeface="Georgia" panose="02040502050405020303" pitchFamily="18" charset="0"/>
              </a:endParaRPr>
            </a:p>
          </p:txBody>
        </p:sp>
        <p:sp>
          <p:nvSpPr>
            <p:cNvPr id="61448" name="Text Box 15"/>
            <p:cNvSpPr txBox="1">
              <a:spLocks noChangeArrowheads="1"/>
            </p:cNvSpPr>
            <p:nvPr/>
          </p:nvSpPr>
          <p:spPr bwMode="auto">
            <a:xfrm>
              <a:off x="4787900" y="2852738"/>
              <a:ext cx="576263" cy="4889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2400" b="1" i="1" dirty="0" err="1"/>
                <a:t>t</a:t>
              </a:r>
              <a:r>
                <a:rPr lang="en-US" altLang="zh-CN" sz="2400" b="1" i="1" baseline="-30000" dirty="0" err="1"/>
                <a:t>k</a:t>
              </a:r>
              <a:endParaRPr lang="en-US" altLang="zh-CN" sz="2400" b="1" dirty="0">
                <a:latin typeface="Georgia" panose="02040502050405020303" pitchFamily="18" charset="0"/>
              </a:endParaRPr>
            </a:p>
            <a:p>
              <a:pPr>
                <a:spcBef>
                  <a:spcPct val="0"/>
                </a:spcBef>
                <a:buClrTx/>
                <a:buFontTx/>
                <a:buNone/>
              </a:pPr>
              <a:endParaRPr lang="en-US" altLang="zh-CN" sz="1800" dirty="0">
                <a:latin typeface="Georgia" panose="02040502050405020303" pitchFamily="18" charset="0"/>
              </a:endParaRPr>
            </a:p>
          </p:txBody>
        </p:sp>
        <p:sp>
          <p:nvSpPr>
            <p:cNvPr id="61449" name="Text Box 14"/>
            <p:cNvSpPr txBox="1">
              <a:spLocks noChangeArrowheads="1"/>
            </p:cNvSpPr>
            <p:nvPr/>
          </p:nvSpPr>
          <p:spPr bwMode="auto">
            <a:xfrm>
              <a:off x="3635375" y="2868613"/>
              <a:ext cx="576263" cy="4889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2400" b="1" i="1" dirty="0"/>
                <a:t>t</a:t>
              </a:r>
              <a:r>
                <a:rPr lang="en-US" altLang="zh-CN" sz="2400" b="1" baseline="-30000" dirty="0"/>
                <a:t>3</a:t>
              </a:r>
              <a:endParaRPr lang="en-US" altLang="zh-CN" sz="2400" b="1" dirty="0">
                <a:latin typeface="Georgia" panose="02040502050405020303" pitchFamily="18" charset="0"/>
              </a:endParaRPr>
            </a:p>
          </p:txBody>
        </p:sp>
        <p:sp>
          <p:nvSpPr>
            <p:cNvPr id="61450" name="Text Box 13"/>
            <p:cNvSpPr txBox="1">
              <a:spLocks noChangeArrowheads="1"/>
            </p:cNvSpPr>
            <p:nvPr/>
          </p:nvSpPr>
          <p:spPr bwMode="auto">
            <a:xfrm>
              <a:off x="3043238" y="2876550"/>
              <a:ext cx="576262" cy="4889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2400" b="1" i="1" dirty="0"/>
                <a:t>t</a:t>
              </a:r>
              <a:r>
                <a:rPr lang="en-US" altLang="zh-CN" sz="2400" b="1" baseline="-30000" dirty="0"/>
                <a:t>2</a:t>
              </a:r>
              <a:endParaRPr lang="en-US" altLang="zh-CN" sz="2400" b="1" dirty="0">
                <a:latin typeface="Georgia" panose="02040502050405020303" pitchFamily="18" charset="0"/>
              </a:endParaRPr>
            </a:p>
          </p:txBody>
        </p:sp>
        <p:sp>
          <p:nvSpPr>
            <p:cNvPr id="61451" name="Text Box 12"/>
            <p:cNvSpPr txBox="1">
              <a:spLocks noChangeArrowheads="1"/>
            </p:cNvSpPr>
            <p:nvPr/>
          </p:nvSpPr>
          <p:spPr bwMode="auto">
            <a:xfrm>
              <a:off x="2482850" y="2852738"/>
              <a:ext cx="576263" cy="4889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2400" b="1" i="1" dirty="0"/>
                <a:t>t</a:t>
              </a:r>
              <a:r>
                <a:rPr lang="en-US" altLang="zh-CN" sz="2400" b="1" baseline="-30000" dirty="0"/>
                <a:t>1</a:t>
              </a:r>
              <a:endParaRPr lang="en-US" altLang="zh-CN" sz="2400" b="1" dirty="0">
                <a:latin typeface="Georgia" panose="02040502050405020303" pitchFamily="18" charset="0"/>
              </a:endParaRPr>
            </a:p>
          </p:txBody>
        </p:sp>
        <p:cxnSp>
          <p:nvCxnSpPr>
            <p:cNvPr id="61452" name="AutoShape 11"/>
            <p:cNvCxnSpPr>
              <a:cxnSpLocks noChangeShapeType="1"/>
            </p:cNvCxnSpPr>
            <p:nvPr/>
          </p:nvCxnSpPr>
          <p:spPr bwMode="auto">
            <a:xfrm>
              <a:off x="2681288" y="2778125"/>
              <a:ext cx="0" cy="149225"/>
            </a:xfrm>
            <a:prstGeom prst="straightConnector1">
              <a:avLst/>
            </a:prstGeom>
            <a:noFill/>
            <a:ln w="38100">
              <a:solidFill>
                <a:srgbClr val="000000"/>
              </a:solidFill>
              <a:round/>
              <a:headEnd/>
              <a:tailEnd/>
            </a:ln>
            <a:extLst>
              <a:ext uri="{909E8E84-426E-40DD-AFC4-6F175D3DCCD1}">
                <a14:hiddenFill xmlns:a14="http://schemas.microsoft.com/office/drawing/2010/main" xmlns="">
                  <a:noFill/>
                </a14:hiddenFill>
              </a:ext>
            </a:extLst>
          </p:spPr>
        </p:cxnSp>
        <p:cxnSp>
          <p:nvCxnSpPr>
            <p:cNvPr id="61453" name="AutoShape 10"/>
            <p:cNvCxnSpPr>
              <a:cxnSpLocks noChangeShapeType="1"/>
            </p:cNvCxnSpPr>
            <p:nvPr/>
          </p:nvCxnSpPr>
          <p:spPr bwMode="auto">
            <a:xfrm>
              <a:off x="3244850" y="2778125"/>
              <a:ext cx="1588" cy="149225"/>
            </a:xfrm>
            <a:prstGeom prst="straightConnector1">
              <a:avLst/>
            </a:prstGeom>
            <a:noFill/>
            <a:ln w="38100">
              <a:solidFill>
                <a:srgbClr val="000000"/>
              </a:solidFill>
              <a:round/>
              <a:headEnd/>
              <a:tailEnd/>
            </a:ln>
            <a:extLst>
              <a:ext uri="{909E8E84-426E-40DD-AFC4-6F175D3DCCD1}">
                <a14:hiddenFill xmlns:a14="http://schemas.microsoft.com/office/drawing/2010/main" xmlns="">
                  <a:noFill/>
                </a14:hiddenFill>
              </a:ext>
            </a:extLst>
          </p:spPr>
        </p:cxnSp>
        <p:cxnSp>
          <p:nvCxnSpPr>
            <p:cNvPr id="61454" name="AutoShape 9"/>
            <p:cNvCxnSpPr>
              <a:cxnSpLocks noChangeShapeType="1"/>
            </p:cNvCxnSpPr>
            <p:nvPr/>
          </p:nvCxnSpPr>
          <p:spPr bwMode="auto">
            <a:xfrm>
              <a:off x="6654800" y="2787650"/>
              <a:ext cx="1588" cy="147638"/>
            </a:xfrm>
            <a:prstGeom prst="straightConnector1">
              <a:avLst/>
            </a:prstGeom>
            <a:noFill/>
            <a:ln w="38100">
              <a:solidFill>
                <a:srgbClr val="000000"/>
              </a:solidFill>
              <a:round/>
              <a:headEnd/>
              <a:tailEnd/>
            </a:ln>
            <a:extLst>
              <a:ext uri="{909E8E84-426E-40DD-AFC4-6F175D3DCCD1}">
                <a14:hiddenFill xmlns:a14="http://schemas.microsoft.com/office/drawing/2010/main" xmlns="">
                  <a:noFill/>
                </a14:hiddenFill>
              </a:ext>
            </a:extLst>
          </p:spPr>
        </p:cxnSp>
        <p:cxnSp>
          <p:nvCxnSpPr>
            <p:cNvPr id="61455" name="AutoShape 8"/>
            <p:cNvCxnSpPr>
              <a:cxnSpLocks noChangeShapeType="1"/>
            </p:cNvCxnSpPr>
            <p:nvPr/>
          </p:nvCxnSpPr>
          <p:spPr bwMode="auto">
            <a:xfrm>
              <a:off x="3752850" y="2778125"/>
              <a:ext cx="0" cy="149225"/>
            </a:xfrm>
            <a:prstGeom prst="straightConnector1">
              <a:avLst/>
            </a:prstGeom>
            <a:noFill/>
            <a:ln w="38100">
              <a:solidFill>
                <a:srgbClr val="000000"/>
              </a:solidFill>
              <a:round/>
              <a:headEnd/>
              <a:tailEnd/>
            </a:ln>
            <a:extLst>
              <a:ext uri="{909E8E84-426E-40DD-AFC4-6F175D3DCCD1}">
                <a14:hiddenFill xmlns:a14="http://schemas.microsoft.com/office/drawing/2010/main" xmlns="">
                  <a:noFill/>
                </a14:hiddenFill>
              </a:ext>
            </a:extLst>
          </p:spPr>
        </p:cxnSp>
        <p:cxnSp>
          <p:nvCxnSpPr>
            <p:cNvPr id="61456" name="AutoShape 7"/>
            <p:cNvCxnSpPr>
              <a:cxnSpLocks noChangeShapeType="1"/>
            </p:cNvCxnSpPr>
            <p:nvPr/>
          </p:nvCxnSpPr>
          <p:spPr bwMode="auto">
            <a:xfrm>
              <a:off x="4929188" y="2781300"/>
              <a:ext cx="1587" cy="149225"/>
            </a:xfrm>
            <a:prstGeom prst="straightConnector1">
              <a:avLst/>
            </a:prstGeom>
            <a:noFill/>
            <a:ln w="38100">
              <a:solidFill>
                <a:srgbClr val="000000"/>
              </a:solidFill>
              <a:round/>
              <a:headEnd/>
              <a:tailEnd/>
            </a:ln>
            <a:extLst>
              <a:ext uri="{909E8E84-426E-40DD-AFC4-6F175D3DCCD1}">
                <a14:hiddenFill xmlns:a14="http://schemas.microsoft.com/office/drawing/2010/main" xmlns="">
                  <a:noFill/>
                </a14:hiddenFill>
              </a:ext>
            </a:extLst>
          </p:spPr>
        </p:cxnSp>
        <p:cxnSp>
          <p:nvCxnSpPr>
            <p:cNvPr id="61457" name="AutoShape 6"/>
            <p:cNvCxnSpPr>
              <a:cxnSpLocks noChangeShapeType="1"/>
            </p:cNvCxnSpPr>
            <p:nvPr/>
          </p:nvCxnSpPr>
          <p:spPr bwMode="auto">
            <a:xfrm>
              <a:off x="1835150" y="2943225"/>
              <a:ext cx="5464175" cy="1588"/>
            </a:xfrm>
            <a:prstGeom prst="straightConnector1">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61458" name="AutoShape 4"/>
            <p:cNvCxnSpPr>
              <a:cxnSpLocks noChangeShapeType="1"/>
            </p:cNvCxnSpPr>
            <p:nvPr/>
          </p:nvCxnSpPr>
          <p:spPr bwMode="auto">
            <a:xfrm>
              <a:off x="4097338" y="2787650"/>
              <a:ext cx="560387" cy="0"/>
            </a:xfrm>
            <a:prstGeom prst="straightConnector1">
              <a:avLst/>
            </a:prstGeom>
            <a:noFill/>
            <a:ln w="38100">
              <a:solidFill>
                <a:srgbClr val="000000"/>
              </a:solidFill>
              <a:prstDash val="sysDot"/>
              <a:round/>
              <a:headEnd/>
              <a:tailEnd/>
            </a:ln>
            <a:extLst>
              <a:ext uri="{909E8E84-426E-40DD-AFC4-6F175D3DCCD1}">
                <a14:hiddenFill xmlns:a14="http://schemas.microsoft.com/office/drawing/2010/main" xmlns="">
                  <a:noFill/>
                </a14:hiddenFill>
              </a:ext>
            </a:extLst>
          </p:spPr>
        </p:cxnSp>
        <p:cxnSp>
          <p:nvCxnSpPr>
            <p:cNvPr id="61459" name="AutoShape 3"/>
            <p:cNvCxnSpPr>
              <a:cxnSpLocks noChangeShapeType="1"/>
            </p:cNvCxnSpPr>
            <p:nvPr/>
          </p:nvCxnSpPr>
          <p:spPr bwMode="auto">
            <a:xfrm>
              <a:off x="5438775" y="2778125"/>
              <a:ext cx="560388" cy="1588"/>
            </a:xfrm>
            <a:prstGeom prst="straightConnector1">
              <a:avLst/>
            </a:prstGeom>
            <a:noFill/>
            <a:ln w="38100">
              <a:solidFill>
                <a:srgbClr val="000000"/>
              </a:solidFill>
              <a:prstDash val="sysDot"/>
              <a:round/>
              <a:headEnd/>
              <a:tailEnd/>
            </a:ln>
            <a:extLst>
              <a:ext uri="{909E8E84-426E-40DD-AFC4-6F175D3DCCD1}">
                <a14:hiddenFill xmlns:a14="http://schemas.microsoft.com/office/drawing/2010/main" xmlns="">
                  <a:noFill/>
                </a14:hiddenFill>
              </a:ext>
            </a:extLst>
          </p:spPr>
        </p:cxnSp>
        <p:cxnSp>
          <p:nvCxnSpPr>
            <p:cNvPr id="61460" name="AutoShape 2"/>
            <p:cNvCxnSpPr>
              <a:cxnSpLocks noChangeShapeType="1"/>
            </p:cNvCxnSpPr>
            <p:nvPr/>
          </p:nvCxnSpPr>
          <p:spPr bwMode="auto">
            <a:xfrm>
              <a:off x="1789113" y="2778125"/>
              <a:ext cx="560387" cy="0"/>
            </a:xfrm>
            <a:prstGeom prst="straightConnector1">
              <a:avLst/>
            </a:prstGeom>
            <a:noFill/>
            <a:ln w="38100">
              <a:solidFill>
                <a:srgbClr val="000000"/>
              </a:solidFill>
              <a:prstDash val="sysDot"/>
              <a:round/>
              <a:headEnd/>
              <a:tailEnd/>
            </a:ln>
            <a:extLst>
              <a:ext uri="{909E8E84-426E-40DD-AFC4-6F175D3DCCD1}">
                <a14:hiddenFill xmlns:a14="http://schemas.microsoft.com/office/drawing/2010/main" xmlns="">
                  <a:noFill/>
                </a14:hiddenFill>
              </a:ext>
            </a:extLst>
          </p:spPr>
        </p:cxnSp>
      </p:grpSp>
      <p:grpSp>
        <p:nvGrpSpPr>
          <p:cNvPr id="3" name="组合 2"/>
          <p:cNvGrpSpPr/>
          <p:nvPr/>
        </p:nvGrpSpPr>
        <p:grpSpPr>
          <a:xfrm>
            <a:off x="972558" y="3645024"/>
            <a:ext cx="7441478" cy="547450"/>
            <a:chOff x="658914" y="4437112"/>
            <a:chExt cx="7441478" cy="547450"/>
          </a:xfrm>
        </p:grpSpPr>
        <p:graphicFrame>
          <p:nvGraphicFramePr>
            <p:cNvPr id="61461" name="对象 22"/>
            <p:cNvGraphicFramePr>
              <a:graphicFrameLocks noChangeAspect="1"/>
            </p:cNvGraphicFramePr>
            <p:nvPr>
              <p:extLst>
                <p:ext uri="{D42A27DB-BD31-4B8C-83A1-F6EECF244321}">
                  <p14:modId xmlns:p14="http://schemas.microsoft.com/office/powerpoint/2010/main" xmlns="" val="705934616"/>
                </p:ext>
              </p:extLst>
            </p:nvPr>
          </p:nvGraphicFramePr>
          <p:xfrm>
            <a:off x="658914" y="4437112"/>
            <a:ext cx="2043811" cy="547450"/>
          </p:xfrm>
          <a:graphic>
            <a:graphicData uri="http://schemas.openxmlformats.org/presentationml/2006/ole">
              <p:oleObj spid="_x0000_s163164" name="Equation" r:id="rId5" imgW="863280" imgH="228600" progId="Equation.DSMT4">
                <p:embed/>
              </p:oleObj>
            </a:graphicData>
          </a:graphic>
        </p:graphicFrame>
        <p:graphicFrame>
          <p:nvGraphicFramePr>
            <p:cNvPr id="61462" name="对象 23"/>
            <p:cNvGraphicFramePr>
              <a:graphicFrameLocks noChangeAspect="1"/>
            </p:cNvGraphicFramePr>
            <p:nvPr>
              <p:extLst>
                <p:ext uri="{D42A27DB-BD31-4B8C-83A1-F6EECF244321}">
                  <p14:modId xmlns:p14="http://schemas.microsoft.com/office/powerpoint/2010/main" xmlns="" val="3148897529"/>
                </p:ext>
              </p:extLst>
            </p:nvPr>
          </p:nvGraphicFramePr>
          <p:xfrm>
            <a:off x="2714116" y="4437112"/>
            <a:ext cx="2316576" cy="547450"/>
          </p:xfrm>
          <a:graphic>
            <a:graphicData uri="http://schemas.openxmlformats.org/presentationml/2006/ole">
              <p:oleObj spid="_x0000_s163165" name="Equation" r:id="rId6" imgW="977760" imgH="228600" progId="Equation.DSMT4">
                <p:embed/>
              </p:oleObj>
            </a:graphicData>
          </a:graphic>
        </p:graphicFrame>
        <p:graphicFrame>
          <p:nvGraphicFramePr>
            <p:cNvPr id="61463" name="对象 24"/>
            <p:cNvGraphicFramePr>
              <a:graphicFrameLocks noChangeAspect="1"/>
            </p:cNvGraphicFramePr>
            <p:nvPr>
              <p:extLst>
                <p:ext uri="{D42A27DB-BD31-4B8C-83A1-F6EECF244321}">
                  <p14:modId xmlns:p14="http://schemas.microsoft.com/office/powerpoint/2010/main" xmlns="" val="1566158188"/>
                </p:ext>
              </p:extLst>
            </p:nvPr>
          </p:nvGraphicFramePr>
          <p:xfrm>
            <a:off x="5018372" y="4437112"/>
            <a:ext cx="2316576" cy="547450"/>
          </p:xfrm>
          <a:graphic>
            <a:graphicData uri="http://schemas.openxmlformats.org/presentationml/2006/ole">
              <p:oleObj spid="_x0000_s163166" name="Equation" r:id="rId7" imgW="977760" imgH="228600" progId="Equation.DSMT4">
                <p:embed/>
              </p:oleObj>
            </a:graphicData>
          </a:graphic>
        </p:graphicFrame>
        <p:graphicFrame>
          <p:nvGraphicFramePr>
            <p:cNvPr id="61464" name="对象 25"/>
            <p:cNvGraphicFramePr>
              <a:graphicFrameLocks noChangeAspect="1"/>
            </p:cNvGraphicFramePr>
            <p:nvPr>
              <p:extLst>
                <p:ext uri="{D42A27DB-BD31-4B8C-83A1-F6EECF244321}">
                  <p14:modId xmlns:p14="http://schemas.microsoft.com/office/powerpoint/2010/main" xmlns="" val="1575725210"/>
                </p:ext>
              </p:extLst>
            </p:nvPr>
          </p:nvGraphicFramePr>
          <p:xfrm>
            <a:off x="7406956" y="4547689"/>
            <a:ext cx="693436" cy="334233"/>
          </p:xfrm>
          <a:graphic>
            <a:graphicData uri="http://schemas.openxmlformats.org/presentationml/2006/ole">
              <p:oleObj spid="_x0000_s163167" name="Equation" r:id="rId8" imgW="291960" imgH="139680" progId="Equation.DSMT4">
                <p:embed/>
              </p:oleObj>
            </a:graphicData>
          </a:graphic>
        </p:graphicFrame>
      </p:grpSp>
      <p:sp>
        <p:nvSpPr>
          <p:cNvPr id="27" name="下箭头 26"/>
          <p:cNvSpPr/>
          <p:nvPr/>
        </p:nvSpPr>
        <p:spPr>
          <a:xfrm>
            <a:off x="6214952" y="4326160"/>
            <a:ext cx="877328" cy="948394"/>
          </a:xfrm>
          <a:prstGeom prst="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连续</a:t>
            </a:r>
          </a:p>
        </p:txBody>
      </p:sp>
      <p:graphicFrame>
        <p:nvGraphicFramePr>
          <p:cNvPr id="61466" name="对象 27"/>
          <p:cNvGraphicFramePr>
            <a:graphicFrameLocks noChangeAspect="1"/>
          </p:cNvGraphicFramePr>
          <p:nvPr>
            <p:extLst>
              <p:ext uri="{D42A27DB-BD31-4B8C-83A1-F6EECF244321}">
                <p14:modId xmlns:p14="http://schemas.microsoft.com/office/powerpoint/2010/main" xmlns="" val="809002822"/>
              </p:ext>
            </p:extLst>
          </p:nvPr>
        </p:nvGraphicFramePr>
        <p:xfrm>
          <a:off x="5154229" y="5229200"/>
          <a:ext cx="2889250" cy="792163"/>
        </p:xfrm>
        <a:graphic>
          <a:graphicData uri="http://schemas.openxmlformats.org/presentationml/2006/ole">
            <p:oleObj spid="_x0000_s163168" name="Equation" r:id="rId9" imgW="1218960" imgH="330120" progId="Equation.DSMT4">
              <p:embed/>
            </p:oleObj>
          </a:graphicData>
        </a:graphic>
      </p:graphicFrame>
      <p:graphicFrame>
        <p:nvGraphicFramePr>
          <p:cNvPr id="61467" name="对象 28"/>
          <p:cNvGraphicFramePr>
            <a:graphicFrameLocks noChangeAspect="1"/>
          </p:cNvGraphicFramePr>
          <p:nvPr>
            <p:extLst>
              <p:ext uri="{D42A27DB-BD31-4B8C-83A1-F6EECF244321}">
                <p14:modId xmlns:p14="http://schemas.microsoft.com/office/powerpoint/2010/main" xmlns="" val="3451008742"/>
              </p:ext>
            </p:extLst>
          </p:nvPr>
        </p:nvGraphicFramePr>
        <p:xfrm>
          <a:off x="1387277" y="5369604"/>
          <a:ext cx="3760787" cy="609600"/>
        </p:xfrm>
        <a:graphic>
          <a:graphicData uri="http://schemas.openxmlformats.org/presentationml/2006/ole">
            <p:oleObj spid="_x0000_s163169" name="Equation" r:id="rId10" imgW="1587240" imgH="253800" progId="Equation.DSMT4">
              <p:embed/>
            </p:oleObj>
          </a:graphicData>
        </a:graphic>
      </p:graphicFrame>
      <p:sp>
        <p:nvSpPr>
          <p:cNvPr id="29" name="棱台 28">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5" name="圆角矩形 4"/>
          <p:cNvSpPr/>
          <p:nvPr/>
        </p:nvSpPr>
        <p:spPr>
          <a:xfrm>
            <a:off x="4530179" y="5409333"/>
            <a:ext cx="194221" cy="467939"/>
          </a:xfrm>
          <a:prstGeom prst="roundRect">
            <a:avLst/>
          </a:prstGeom>
          <a:solidFill>
            <a:schemeClr val="accent1">
              <a:alpha val="13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715621" y="5409332"/>
            <a:ext cx="194221" cy="467939"/>
          </a:xfrm>
          <a:prstGeom prst="roundRect">
            <a:avLst/>
          </a:prstGeom>
          <a:solidFill>
            <a:schemeClr val="accent1">
              <a:alpha val="13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941178" y="4846156"/>
            <a:ext cx="2768279" cy="617128"/>
            <a:chOff x="3941178" y="4846156"/>
            <a:chExt cx="2768279" cy="617128"/>
          </a:xfrm>
        </p:grpSpPr>
        <p:cxnSp>
          <p:nvCxnSpPr>
            <p:cNvPr id="9" name="直接箭头连接符 8"/>
            <p:cNvCxnSpPr>
              <a:endCxn id="11" idx="3"/>
            </p:cNvCxnSpPr>
            <p:nvPr/>
          </p:nvCxnSpPr>
          <p:spPr>
            <a:xfrm flipH="1" flipV="1">
              <a:off x="3941178" y="4846156"/>
              <a:ext cx="621421" cy="5830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1" idx="3"/>
            </p:cNvCxnSpPr>
            <p:nvPr/>
          </p:nvCxnSpPr>
          <p:spPr>
            <a:xfrm flipH="1" flipV="1">
              <a:off x="3941178" y="4846156"/>
              <a:ext cx="2768279" cy="61712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2456824" y="4430657"/>
            <a:ext cx="1484354" cy="830997"/>
          </a:xfrm>
          <a:prstGeom prst="rect">
            <a:avLst/>
          </a:prstGeom>
          <a:noFill/>
          <a:ln w="38100">
            <a:solidFill>
              <a:schemeClr val="accent1"/>
            </a:solidFill>
          </a:ln>
        </p:spPr>
        <p:txBody>
          <a:bodyPr wrap="square" rtlCol="0">
            <a:spAutoFit/>
          </a:bodyPr>
          <a:lstStyle/>
          <a:p>
            <a:r>
              <a:rPr lang="zh-CN" altLang="en-US" sz="2400" b="1" dirty="0" smtClean="0"/>
              <a:t>可同时换为表达式</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44">
                                            <p:txEl>
                                              <p:pRg st="0" end="0"/>
                                            </p:txEl>
                                          </p:spTgt>
                                        </p:tgtEl>
                                        <p:attrNameLst>
                                          <p:attrName>style.visibility</p:attrName>
                                        </p:attrNameLst>
                                      </p:cBhvr>
                                      <p:to>
                                        <p:strVal val="visible"/>
                                      </p:to>
                                    </p:set>
                                    <p:animEffect transition="in" filter="wipe(left)">
                                      <p:cBhvr>
                                        <p:cTn id="12" dur="500"/>
                                        <p:tgtEl>
                                          <p:spTgt spid="614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44">
                                            <p:txEl>
                                              <p:pRg st="1" end="1"/>
                                            </p:txEl>
                                          </p:spTgt>
                                        </p:tgtEl>
                                        <p:attrNameLst>
                                          <p:attrName>style.visibility</p:attrName>
                                        </p:attrNameLst>
                                      </p:cBhvr>
                                      <p:to>
                                        <p:strVal val="visible"/>
                                      </p:to>
                                    </p:set>
                                    <p:animEffect transition="in" filter="wipe(left)">
                                      <p:cBhvr>
                                        <p:cTn id="17" dur="500"/>
                                        <p:tgtEl>
                                          <p:spTgt spid="6144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444">
                                            <p:txEl>
                                              <p:pRg st="3" end="3"/>
                                            </p:txEl>
                                          </p:spTgt>
                                        </p:tgtEl>
                                        <p:attrNameLst>
                                          <p:attrName>style.visibility</p:attrName>
                                        </p:attrNameLst>
                                      </p:cBhvr>
                                      <p:to>
                                        <p:strVal val="visible"/>
                                      </p:to>
                                    </p:set>
                                    <p:animEffect transition="in" filter="wipe(left)">
                                      <p:cBhvr>
                                        <p:cTn id="22" dur="500"/>
                                        <p:tgtEl>
                                          <p:spTgt spid="61444">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61466"/>
                                        </p:tgtEl>
                                        <p:attrNameLst>
                                          <p:attrName>style.visibility</p:attrName>
                                        </p:attrNameLst>
                                      </p:cBhvr>
                                      <p:to>
                                        <p:strVal val="visible"/>
                                      </p:to>
                                    </p:set>
                                    <p:anim calcmode="lin" valueType="num">
                                      <p:cBhvr>
                                        <p:cTn id="35" dur="500" fill="hold"/>
                                        <p:tgtEl>
                                          <p:spTgt spid="61466"/>
                                        </p:tgtEl>
                                        <p:attrNameLst>
                                          <p:attrName>ppt_w</p:attrName>
                                        </p:attrNameLst>
                                      </p:cBhvr>
                                      <p:tavLst>
                                        <p:tav tm="0">
                                          <p:val>
                                            <p:fltVal val="0"/>
                                          </p:val>
                                        </p:tav>
                                        <p:tav tm="100000">
                                          <p:val>
                                            <p:strVal val="#ppt_w"/>
                                          </p:val>
                                        </p:tav>
                                      </p:tavLst>
                                    </p:anim>
                                    <p:anim calcmode="lin" valueType="num">
                                      <p:cBhvr>
                                        <p:cTn id="36" dur="500" fill="hold"/>
                                        <p:tgtEl>
                                          <p:spTgt spid="61466"/>
                                        </p:tgtEl>
                                        <p:attrNameLst>
                                          <p:attrName>ppt_h</p:attrName>
                                        </p:attrNameLst>
                                      </p:cBhvr>
                                      <p:tavLst>
                                        <p:tav tm="0">
                                          <p:val>
                                            <p:fltVal val="0"/>
                                          </p:val>
                                        </p:tav>
                                        <p:tav tm="100000">
                                          <p:val>
                                            <p:strVal val="#ppt_h"/>
                                          </p:val>
                                        </p:tav>
                                      </p:tavLst>
                                    </p:anim>
                                    <p:animEffect transition="in" filter="fade">
                                      <p:cBhvr>
                                        <p:cTn id="37" dur="500"/>
                                        <p:tgtEl>
                                          <p:spTgt spid="6146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1444">
                                            <p:txEl>
                                              <p:pRg st="5" end="5"/>
                                            </p:txEl>
                                          </p:spTgt>
                                        </p:tgtEl>
                                        <p:attrNameLst>
                                          <p:attrName>style.visibility</p:attrName>
                                        </p:attrNameLst>
                                      </p:cBhvr>
                                      <p:to>
                                        <p:strVal val="visible"/>
                                      </p:to>
                                    </p:set>
                                    <p:animEffect transition="in" filter="wipe(left)">
                                      <p:cBhvr>
                                        <p:cTn id="42" dur="500"/>
                                        <p:tgtEl>
                                          <p:spTgt spid="61444">
                                            <p:txEl>
                                              <p:pRg st="5" end="5"/>
                                            </p:txEl>
                                          </p:spTgt>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61467"/>
                                        </p:tgtEl>
                                        <p:attrNameLst>
                                          <p:attrName>style.visibility</p:attrName>
                                        </p:attrNameLst>
                                      </p:cBhvr>
                                      <p:to>
                                        <p:strVal val="visible"/>
                                      </p:to>
                                    </p:set>
                                    <p:animEffect transition="in" filter="wipe(right)">
                                      <p:cBhvr>
                                        <p:cTn id="46" dur="500"/>
                                        <p:tgtEl>
                                          <p:spTgt spid="61467"/>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3"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heel(3)">
                                      <p:cBhvr>
                                        <p:cTn id="51" dur="500"/>
                                        <p:tgtEl>
                                          <p:spTgt spid="32"/>
                                        </p:tgtEl>
                                      </p:cBhvr>
                                    </p:animEffect>
                                  </p:childTnLst>
                                </p:cTn>
                              </p:par>
                              <p:par>
                                <p:cTn id="52" presetID="21" presetClass="entr" presetSubtype="3"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heel(3)">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down)">
                                      <p:cBhvr>
                                        <p:cTn id="59" dur="500"/>
                                        <p:tgtEl>
                                          <p:spTgt spid="6"/>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P spid="32"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404813"/>
            <a:ext cx="8229600" cy="863600"/>
          </a:xfrm>
        </p:spPr>
        <p:txBody>
          <a:bodyPr/>
          <a:lstStyle/>
          <a:p>
            <a:r>
              <a:rPr lang="zh-CN" altLang="en-US" dirty="0" smtClean="0"/>
              <a:t>指数形式</a:t>
            </a:r>
          </a:p>
        </p:txBody>
      </p:sp>
      <p:sp>
        <p:nvSpPr>
          <p:cNvPr id="4" name="日期占位符 3"/>
          <p:cNvSpPr>
            <a:spLocks noGrp="1"/>
          </p:cNvSpPr>
          <p:nvPr>
            <p:ph type="dt" sz="quarter" idx="10"/>
          </p:nvPr>
        </p:nvSpPr>
        <p:spPr/>
        <p:txBody>
          <a:bodyPr/>
          <a:lstStyle/>
          <a:p>
            <a:pPr>
              <a:defRPr/>
            </a:pPr>
            <a:fld id="{3F3F600E-4E28-4EB3-8232-9F75083BA3AA}" type="datetime8">
              <a:rPr lang="zh-CN" altLang="en-US" smtClean="0"/>
              <a:pPr>
                <a:defRPr/>
              </a:pPr>
              <a:t>2018年9月10日2时13分</a:t>
            </a:fld>
            <a:endParaRPr lang="zh-CN" altLang="en-US" dirty="0"/>
          </a:p>
        </p:txBody>
      </p:sp>
      <p:sp>
        <p:nvSpPr>
          <p:cNvPr id="1638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AD7879D-A6CC-4425-ABA6-1366429D488C}" type="slidenum">
              <a:rPr lang="zh-CN" altLang="en-US" sz="1800">
                <a:solidFill>
                  <a:srgbClr val="FFFFFF"/>
                </a:solidFill>
                <a:latin typeface="Georgia" panose="02040502050405020303" pitchFamily="18" charset="0"/>
              </a:rPr>
              <a:pPr>
                <a:spcBef>
                  <a:spcPct val="0"/>
                </a:spcBef>
                <a:buClrTx/>
                <a:buFontTx/>
                <a:buNone/>
              </a:pPr>
              <a:t>12</a:t>
            </a:fld>
            <a:endParaRPr lang="zh-CN" altLang="en-US" sz="1800">
              <a:solidFill>
                <a:srgbClr val="FFFFFF"/>
              </a:solidFill>
              <a:latin typeface="Georgia" panose="02040502050405020303" pitchFamily="18" charset="0"/>
            </a:endParaRPr>
          </a:p>
        </p:txBody>
      </p:sp>
      <p:sp>
        <p:nvSpPr>
          <p:cNvPr id="1639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6391" name="对象 6"/>
          <p:cNvGraphicFramePr>
            <a:graphicFrameLocks noChangeAspect="1"/>
          </p:cNvGraphicFramePr>
          <p:nvPr>
            <p:extLst>
              <p:ext uri="{D42A27DB-BD31-4B8C-83A1-F6EECF244321}">
                <p14:modId xmlns:p14="http://schemas.microsoft.com/office/powerpoint/2010/main" xmlns="" val="536169961"/>
              </p:ext>
            </p:extLst>
          </p:nvPr>
        </p:nvGraphicFramePr>
        <p:xfrm>
          <a:off x="1139825" y="1125538"/>
          <a:ext cx="6234113" cy="1120775"/>
        </p:xfrm>
        <a:graphic>
          <a:graphicData uri="http://schemas.openxmlformats.org/presentationml/2006/ole">
            <p:oleObj spid="_x0000_s114208" name="Equation" r:id="rId4" imgW="2400120" imgH="431640" progId="Equation.DSMT4">
              <p:embed/>
            </p:oleObj>
          </a:graphicData>
        </a:graphic>
      </p:graphicFrame>
      <p:graphicFrame>
        <p:nvGraphicFramePr>
          <p:cNvPr id="16392" name="对象 7"/>
          <p:cNvGraphicFramePr>
            <a:graphicFrameLocks noChangeAspect="1"/>
          </p:cNvGraphicFramePr>
          <p:nvPr>
            <p:extLst>
              <p:ext uri="{D42A27DB-BD31-4B8C-83A1-F6EECF244321}">
                <p14:modId xmlns:p14="http://schemas.microsoft.com/office/powerpoint/2010/main" xmlns="" val="4001894472"/>
              </p:ext>
            </p:extLst>
          </p:nvPr>
        </p:nvGraphicFramePr>
        <p:xfrm>
          <a:off x="1322388" y="5300663"/>
          <a:ext cx="2286000" cy="1231900"/>
        </p:xfrm>
        <a:graphic>
          <a:graphicData uri="http://schemas.openxmlformats.org/presentationml/2006/ole">
            <p:oleObj spid="_x0000_s114209" name="Equation" r:id="rId5" imgW="799920" imgH="431640" progId="Equation.DSMT4">
              <p:embed/>
            </p:oleObj>
          </a:graphicData>
        </a:graphic>
      </p:graphicFrame>
      <p:sp>
        <p:nvSpPr>
          <p:cNvPr id="1639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6398" name="对象 13"/>
          <p:cNvGraphicFramePr>
            <a:graphicFrameLocks noChangeAspect="1"/>
          </p:cNvGraphicFramePr>
          <p:nvPr>
            <p:extLst>
              <p:ext uri="{D42A27DB-BD31-4B8C-83A1-F6EECF244321}">
                <p14:modId xmlns:p14="http://schemas.microsoft.com/office/powerpoint/2010/main" xmlns="" val="713789019"/>
              </p:ext>
            </p:extLst>
          </p:nvPr>
        </p:nvGraphicFramePr>
        <p:xfrm>
          <a:off x="1524000" y="2536825"/>
          <a:ext cx="7192963" cy="1252538"/>
        </p:xfrm>
        <a:graphic>
          <a:graphicData uri="http://schemas.openxmlformats.org/presentationml/2006/ole">
            <p:oleObj spid="_x0000_s114210" name="Equation" r:id="rId6" imgW="2768400" imgH="482400" progId="Equation.DSMT4">
              <p:embed/>
            </p:oleObj>
          </a:graphicData>
        </a:graphic>
      </p:graphicFrame>
      <p:graphicFrame>
        <p:nvGraphicFramePr>
          <p:cNvPr id="16399" name="对象 14"/>
          <p:cNvGraphicFramePr>
            <a:graphicFrameLocks noChangeAspect="1"/>
          </p:cNvGraphicFramePr>
          <p:nvPr>
            <p:extLst>
              <p:ext uri="{D42A27DB-BD31-4B8C-83A1-F6EECF244321}">
                <p14:modId xmlns:p14="http://schemas.microsoft.com/office/powerpoint/2010/main" xmlns="" val="1566215503"/>
              </p:ext>
            </p:extLst>
          </p:nvPr>
        </p:nvGraphicFramePr>
        <p:xfrm>
          <a:off x="1400175" y="4076700"/>
          <a:ext cx="6567488" cy="1152525"/>
        </p:xfrm>
        <a:graphic>
          <a:graphicData uri="http://schemas.openxmlformats.org/presentationml/2006/ole">
            <p:oleObj spid="_x0000_s114211" name="Equation" r:id="rId7" imgW="2527200" imgH="444240" progId="Equation.DSMT4">
              <p:embed/>
            </p:oleObj>
          </a:graphicData>
        </a:graphic>
      </p:graphicFrame>
      <p:sp>
        <p:nvSpPr>
          <p:cNvPr id="1640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 name="文本框 1">
            <a:hlinkClick r:id="rId8" action="ppaction://hlinksldjump"/>
          </p:cNvPr>
          <p:cNvSpPr txBox="1"/>
          <p:nvPr/>
        </p:nvSpPr>
        <p:spPr>
          <a:xfrm>
            <a:off x="361027" y="2245519"/>
            <a:ext cx="1849696" cy="461665"/>
          </a:xfrm>
          <a:prstGeom prst="rect">
            <a:avLst/>
          </a:prstGeom>
          <a:noFill/>
          <a:ln w="38100">
            <a:solidFill>
              <a:schemeClr val="accent1">
                <a:shade val="50000"/>
              </a:schemeClr>
            </a:solidFill>
          </a:ln>
        </p:spPr>
        <p:txBody>
          <a:bodyPr wrap="square" rtlCol="0">
            <a:spAutoFit/>
          </a:bodyPr>
          <a:lstStyle/>
          <a:p>
            <a:pPr algn="ctr"/>
            <a:r>
              <a:rPr lang="en-US" altLang="zh-CN" sz="2400" b="1" u="sng" dirty="0" smtClean="0"/>
              <a:t>Euler</a:t>
            </a:r>
            <a:r>
              <a:rPr lang="zh-CN" altLang="en-US" sz="2400" b="1" u="sng" dirty="0" smtClean="0"/>
              <a:t>公式</a:t>
            </a:r>
            <a:endParaRPr lang="zh-CN" altLang="en-US" sz="2400" b="1" u="sng" dirty="0"/>
          </a:p>
        </p:txBody>
      </p:sp>
      <p:sp>
        <p:nvSpPr>
          <p:cNvPr id="5" name="椭圆 4"/>
          <p:cNvSpPr/>
          <p:nvPr/>
        </p:nvSpPr>
        <p:spPr>
          <a:xfrm>
            <a:off x="4734787" y="4348722"/>
            <a:ext cx="341270" cy="408595"/>
          </a:xfrm>
          <a:prstGeom prst="ellipse">
            <a:avLst/>
          </a:prstGeom>
          <a:solidFill>
            <a:schemeClr val="accent1">
              <a:alpha val="13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085071" y="4282264"/>
            <a:ext cx="548807" cy="499680"/>
          </a:xfrm>
          <a:prstGeom prst="ellipse">
            <a:avLst/>
          </a:prstGeom>
          <a:solidFill>
            <a:schemeClr val="accent1">
              <a:alpha val="13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779912" y="2636912"/>
            <a:ext cx="720080" cy="432048"/>
          </a:xfrm>
          <a:prstGeom prst="roundRect">
            <a:avLst/>
          </a:prstGeom>
          <a:solidFill>
            <a:schemeClr val="accent1">
              <a:alpha val="1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567247" y="2636912"/>
            <a:ext cx="720080" cy="432048"/>
          </a:xfrm>
          <a:prstGeom prst="roundRect">
            <a:avLst/>
          </a:prstGeom>
          <a:solidFill>
            <a:schemeClr val="accent1">
              <a:alpha val="1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775315" y="2636912"/>
            <a:ext cx="871297" cy="432048"/>
          </a:xfrm>
          <a:prstGeom prst="roundRect">
            <a:avLst/>
          </a:prstGeom>
          <a:solidFill>
            <a:srgbClr val="FFC000">
              <a:alpha val="15000"/>
            </a:srgb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562650" y="2636912"/>
            <a:ext cx="871297" cy="432048"/>
          </a:xfrm>
          <a:prstGeom prst="roundRect">
            <a:avLst/>
          </a:prstGeom>
          <a:solidFill>
            <a:srgbClr val="FFC000">
              <a:alpha val="15000"/>
            </a:srgb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9525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fade">
                                      <p:cBhvr>
                                        <p:cTn id="7" dur="500"/>
                                        <p:tgtEl>
                                          <p:spTgt spid="1639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398"/>
                                        </p:tgtEl>
                                        <p:attrNameLst>
                                          <p:attrName>style.visibility</p:attrName>
                                        </p:attrNameLst>
                                      </p:cBhvr>
                                      <p:to>
                                        <p:strVal val="visible"/>
                                      </p:to>
                                    </p:set>
                                    <p:animEffect transition="in" filter="wipe(left)">
                                      <p:cBhvr>
                                        <p:cTn id="19" dur="500"/>
                                        <p:tgtEl>
                                          <p:spTgt spid="1639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3"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3)">
                                      <p:cBhvr>
                                        <p:cTn id="24" dur="500"/>
                                        <p:tgtEl>
                                          <p:spTgt spid="3"/>
                                        </p:tgtEl>
                                      </p:cBhvr>
                                    </p:animEffect>
                                  </p:childTnLst>
                                </p:cTn>
                              </p:par>
                              <p:par>
                                <p:cTn id="25" presetID="21" presetClass="entr" presetSubtype="3"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3)">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3"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3)">
                                      <p:cBhvr>
                                        <p:cTn id="32" dur="500"/>
                                        <p:tgtEl>
                                          <p:spTgt spid="18"/>
                                        </p:tgtEl>
                                      </p:cBhvr>
                                    </p:animEffect>
                                  </p:childTnLst>
                                </p:cTn>
                              </p:par>
                              <p:par>
                                <p:cTn id="33" presetID="21" presetClass="entr" presetSubtype="3"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heel(3)">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399"/>
                                        </p:tgtEl>
                                        <p:attrNameLst>
                                          <p:attrName>style.visibility</p:attrName>
                                        </p:attrNameLst>
                                      </p:cBhvr>
                                      <p:to>
                                        <p:strVal val="visible"/>
                                      </p:to>
                                    </p:set>
                                    <p:animEffect transition="in" filter="wipe(left)">
                                      <p:cBhvr>
                                        <p:cTn id="40" dur="500"/>
                                        <p:tgtEl>
                                          <p:spTgt spid="16399"/>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3"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heel(3)">
                                      <p:cBhvr>
                                        <p:cTn id="45" dur="1000"/>
                                        <p:tgtEl>
                                          <p:spTgt spid="5"/>
                                        </p:tgtEl>
                                      </p:cBhvr>
                                    </p:animEffect>
                                  </p:childTnLst>
                                </p:cTn>
                              </p:par>
                              <p:par>
                                <p:cTn id="46" presetID="21" presetClass="entr" presetSubtype="3"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heel(3)">
                                      <p:cBhvr>
                                        <p:cTn id="48" dur="10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392"/>
                                        </p:tgtEl>
                                        <p:attrNameLst>
                                          <p:attrName>style.visibility</p:attrName>
                                        </p:attrNameLst>
                                      </p:cBhvr>
                                      <p:to>
                                        <p:strVal val="visible"/>
                                      </p:to>
                                    </p:set>
                                    <p:animEffect transition="in" filter="wipe(left)">
                                      <p:cBhvr>
                                        <p:cTn id="53"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22" grpId="0" animBg="1"/>
      <p:bldP spid="3" grpId="0" animBg="1"/>
      <p:bldP spid="17" grpId="0" animBg="1"/>
      <p:bldP spid="18" grpId="0" animBg="1"/>
      <p:bldP spid="1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457200" y="278578"/>
            <a:ext cx="8229600" cy="863600"/>
          </a:xfrm>
        </p:spPr>
        <p:txBody>
          <a:bodyPr/>
          <a:lstStyle/>
          <a:p>
            <a:r>
              <a:rPr lang="zh-CN" altLang="en-US" dirty="0" smtClean="0"/>
              <a:t>卷积的应用</a:t>
            </a:r>
          </a:p>
        </p:txBody>
      </p:sp>
      <p:sp>
        <p:nvSpPr>
          <p:cNvPr id="63491" name="内容占位符 2"/>
          <p:cNvSpPr>
            <a:spLocks noGrp="1"/>
          </p:cNvSpPr>
          <p:nvPr>
            <p:ph idx="1"/>
          </p:nvPr>
        </p:nvSpPr>
        <p:spPr>
          <a:xfrm>
            <a:off x="539428" y="1052736"/>
            <a:ext cx="8396610" cy="5472608"/>
          </a:xfrm>
        </p:spPr>
        <p:txBody>
          <a:bodyPr/>
          <a:lstStyle/>
          <a:p>
            <a:pPr>
              <a:lnSpc>
                <a:spcPct val="114000"/>
              </a:lnSpc>
            </a:pPr>
            <a:r>
              <a:rPr lang="zh-CN" altLang="en-US" dirty="0" smtClean="0"/>
              <a:t>电子工程与信号处理中，线性系统的输出可以通过输入信号与系统函数的卷积得到。</a:t>
            </a:r>
          </a:p>
          <a:p>
            <a:pPr>
              <a:lnSpc>
                <a:spcPct val="114000"/>
              </a:lnSpc>
            </a:pPr>
            <a:r>
              <a:rPr lang="zh-CN" altLang="en-US" dirty="0" smtClean="0"/>
              <a:t>概率论中，两个统计独立变量 </a:t>
            </a:r>
            <a:r>
              <a:rPr lang="en-US" altLang="zh-CN" i="1" dirty="0" smtClean="0"/>
              <a:t>X</a:t>
            </a:r>
            <a:r>
              <a:rPr lang="en-US" altLang="zh-CN" dirty="0" smtClean="0"/>
              <a:t> </a:t>
            </a:r>
            <a:r>
              <a:rPr lang="zh-CN" altLang="en-US" dirty="0" smtClean="0"/>
              <a:t>与 </a:t>
            </a:r>
            <a:r>
              <a:rPr lang="en-US" altLang="zh-CN" i="1" dirty="0" smtClean="0"/>
              <a:t>Y</a:t>
            </a:r>
            <a:r>
              <a:rPr lang="en-US" altLang="zh-CN" dirty="0" smtClean="0"/>
              <a:t> </a:t>
            </a:r>
            <a:r>
              <a:rPr lang="zh-CN" altLang="en-US" dirty="0" smtClean="0"/>
              <a:t>的和的概率密度是 </a:t>
            </a:r>
            <a:r>
              <a:rPr lang="en-US" altLang="zh-CN" i="1" dirty="0" smtClean="0"/>
              <a:t>X</a:t>
            </a:r>
            <a:r>
              <a:rPr lang="en-US" altLang="zh-CN" dirty="0" smtClean="0"/>
              <a:t> </a:t>
            </a:r>
            <a:r>
              <a:rPr lang="zh-CN" altLang="en-US" dirty="0" smtClean="0"/>
              <a:t>与 </a:t>
            </a:r>
            <a:r>
              <a:rPr lang="en-US" altLang="zh-CN" i="1" dirty="0" smtClean="0"/>
              <a:t>Y </a:t>
            </a:r>
            <a:r>
              <a:rPr lang="zh-CN" altLang="en-US" dirty="0" smtClean="0"/>
              <a:t>的概率密度的卷积。</a:t>
            </a:r>
            <a:endParaRPr lang="en-US" altLang="zh-CN" dirty="0" smtClean="0"/>
          </a:p>
          <a:p>
            <a:pPr>
              <a:lnSpc>
                <a:spcPct val="114000"/>
              </a:lnSpc>
            </a:pPr>
            <a:r>
              <a:rPr lang="zh-CN" altLang="en-US" dirty="0" smtClean="0"/>
              <a:t>声学中，回声可以用源声与一个反映各种反射效应的函数的卷积表示。</a:t>
            </a:r>
            <a:endParaRPr lang="en-US" altLang="zh-CN" dirty="0" smtClean="0"/>
          </a:p>
          <a:p>
            <a:pPr>
              <a:lnSpc>
                <a:spcPct val="114000"/>
              </a:lnSpc>
            </a:pPr>
            <a:r>
              <a:rPr lang="zh-CN" altLang="en-US" dirty="0" smtClean="0"/>
              <a:t>物理学中，任何一个线性系统都存在卷积。</a:t>
            </a:r>
            <a:endParaRPr lang="en-US" altLang="zh-CN" dirty="0" smtClean="0"/>
          </a:p>
          <a:p>
            <a:pPr>
              <a:lnSpc>
                <a:spcPct val="114000"/>
              </a:lnSpc>
            </a:pPr>
            <a:r>
              <a:rPr lang="zh-CN" altLang="en-US" dirty="0" smtClean="0"/>
              <a:t>科普：</a:t>
            </a:r>
            <a:endParaRPr lang="en-US" altLang="zh-CN" dirty="0" smtClean="0"/>
          </a:p>
          <a:p>
            <a:pPr lvl="1">
              <a:lnSpc>
                <a:spcPct val="114000"/>
              </a:lnSpc>
            </a:pPr>
            <a:r>
              <a:rPr lang="zh-CN" altLang="en-US" dirty="0" smtClean="0"/>
              <a:t>周末轻松话卷积：</a:t>
            </a:r>
            <a:r>
              <a:rPr lang="en-US" altLang="zh-CN" b="1" dirty="0" smtClean="0"/>
              <a:t> </a:t>
            </a:r>
            <a:r>
              <a:rPr lang="en-US" altLang="zh-CN" sz="1800" b="1" dirty="0" smtClean="0">
                <a:hlinkClick r:id="rId3"/>
              </a:rPr>
              <a:t>http://blog.sciencenet.cn/blog-44001-274697.html</a:t>
            </a:r>
            <a:endParaRPr lang="en-US" altLang="zh-CN" sz="1800" b="1" dirty="0" smtClean="0"/>
          </a:p>
          <a:p>
            <a:pPr lvl="1">
              <a:lnSpc>
                <a:spcPct val="114000"/>
              </a:lnSpc>
            </a:pPr>
            <a:r>
              <a:rPr lang="zh-CN" altLang="en-US" b="1" dirty="0" smtClean="0"/>
              <a:t>许志强：</a:t>
            </a:r>
            <a:r>
              <a:rPr lang="en-US" altLang="zh-CN" b="1" dirty="0" smtClean="0"/>
              <a:t> </a:t>
            </a:r>
            <a:r>
              <a:rPr lang="en-US" altLang="zh-CN" sz="1800" b="1" dirty="0" smtClean="0">
                <a:hlinkClick r:id="rId4"/>
              </a:rPr>
              <a:t>http://blog.sciencenet.cn/blog-240898-425470.html</a:t>
            </a:r>
            <a:endParaRPr lang="en-US" altLang="zh-CN" sz="1800" b="1" dirty="0" smtClean="0"/>
          </a:p>
        </p:txBody>
      </p:sp>
      <p:sp>
        <p:nvSpPr>
          <p:cNvPr id="4" name="日期占位符 3"/>
          <p:cNvSpPr>
            <a:spLocks noGrp="1"/>
          </p:cNvSpPr>
          <p:nvPr>
            <p:ph type="dt" sz="quarter" idx="10"/>
          </p:nvPr>
        </p:nvSpPr>
        <p:spPr/>
        <p:txBody>
          <a:bodyPr/>
          <a:lstStyle/>
          <a:p>
            <a:pPr>
              <a:defRPr/>
            </a:pPr>
            <a:fld id="{C6F86F2E-CC22-41C0-989C-2B697CADDC5B}" type="datetime8">
              <a:rPr lang="zh-CN" altLang="en-US" smtClean="0"/>
              <a:pPr>
                <a:defRPr/>
              </a:pPr>
              <a:t>2018年9月10日1时32分</a:t>
            </a:fld>
            <a:endParaRPr lang="zh-CN" altLang="en-US" dirty="0"/>
          </a:p>
        </p:txBody>
      </p:sp>
      <p:sp>
        <p:nvSpPr>
          <p:cNvPr id="6349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861A8DC-60DC-47D2-AB28-BC599CCF7889}" type="slidenum">
              <a:rPr lang="zh-CN" altLang="en-US" sz="1800">
                <a:solidFill>
                  <a:srgbClr val="FFFFFF"/>
                </a:solidFill>
                <a:latin typeface="Georgia" panose="02040502050405020303" pitchFamily="18" charset="0"/>
              </a:rPr>
              <a:pPr>
                <a:spcBef>
                  <a:spcPct val="0"/>
                </a:spcBef>
                <a:buClrTx/>
                <a:buFontTx/>
                <a:buNone/>
              </a:pPr>
              <a:t>120</a:t>
            </a:fld>
            <a:endParaRPr lang="zh-CN" altLang="en-US" sz="1800">
              <a:solidFill>
                <a:srgbClr val="FFFFFF"/>
              </a:solidFill>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left)">
                                      <p:cBhvr>
                                        <p:cTn id="7" dur="500"/>
                                        <p:tgtEl>
                                          <p:spTgt spid="6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wipe(left)">
                                      <p:cBhvr>
                                        <p:cTn id="12" dur="500"/>
                                        <p:tgtEl>
                                          <p:spTgt spid="63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wipe(left)">
                                      <p:cBhvr>
                                        <p:cTn id="17" dur="500"/>
                                        <p:tgtEl>
                                          <p:spTgt spid="63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wipe(left)">
                                      <p:cBhvr>
                                        <p:cTn id="22" dur="500"/>
                                        <p:tgtEl>
                                          <p:spTgt spid="63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491">
                                            <p:txEl>
                                              <p:pRg st="4" end="4"/>
                                            </p:txEl>
                                          </p:spTgt>
                                        </p:tgtEl>
                                        <p:attrNameLst>
                                          <p:attrName>style.visibility</p:attrName>
                                        </p:attrNameLst>
                                      </p:cBhvr>
                                      <p:to>
                                        <p:strVal val="visible"/>
                                      </p:to>
                                    </p:set>
                                    <p:animEffect transition="in" filter="wipe(left)">
                                      <p:cBhvr>
                                        <p:cTn id="27" dur="500"/>
                                        <p:tgtEl>
                                          <p:spTgt spid="63491">
                                            <p:txEl>
                                              <p:pRg st="4" end="4"/>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63491">
                                            <p:txEl>
                                              <p:pRg st="5" end="5"/>
                                            </p:txEl>
                                          </p:spTgt>
                                        </p:tgtEl>
                                        <p:attrNameLst>
                                          <p:attrName>style.visibility</p:attrName>
                                        </p:attrNameLst>
                                      </p:cBhvr>
                                      <p:to>
                                        <p:strVal val="visible"/>
                                      </p:to>
                                    </p:set>
                                    <p:animEffect transition="in" filter="wipe(left)">
                                      <p:cBhvr>
                                        <p:cTn id="31" dur="500"/>
                                        <p:tgtEl>
                                          <p:spTgt spid="63491">
                                            <p:txEl>
                                              <p:pRg st="5" end="5"/>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63491">
                                            <p:txEl>
                                              <p:pRg st="6" end="6"/>
                                            </p:txEl>
                                          </p:spTgt>
                                        </p:tgtEl>
                                        <p:attrNameLst>
                                          <p:attrName>style.visibility</p:attrName>
                                        </p:attrNameLst>
                                      </p:cBhvr>
                                      <p:to>
                                        <p:strVal val="visible"/>
                                      </p:to>
                                    </p:set>
                                    <p:animEffect transition="in" filter="wipe(left)">
                                      <p:cBhvr>
                                        <p:cTn id="34" dur="500"/>
                                        <p:tgtEl>
                                          <p:spTgt spid="63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65438" y="548680"/>
                <a:ext cx="8171057" cy="5976664"/>
              </a:xfrm>
            </p:spPr>
            <p:txBody>
              <a:bodyPr/>
              <a:lstStyle/>
              <a:p>
                <a:r>
                  <a:rPr lang="zh-CN" altLang="zh-CN" dirty="0" smtClean="0"/>
                  <a:t>计算</a:t>
                </a:r>
                <a:r>
                  <a:rPr lang="zh-CN" altLang="en-US" dirty="0" smtClean="0"/>
                  <a:t>如下两个函数的 </a:t>
                </a:r>
                <a:r>
                  <a:rPr lang="en-US" altLang="zh-CN" dirty="0" smtClean="0"/>
                  <a:t>Fourier </a:t>
                </a:r>
                <a:r>
                  <a:rPr lang="zh-CN" altLang="en-US" dirty="0" smtClean="0"/>
                  <a:t>卷积</a:t>
                </a:r>
                <a14:m>
                  <m:oMath xmlns:m="http://schemas.openxmlformats.org/officeDocument/2006/math">
                    <m:r>
                      <a:rPr lang="zh-CN" altLang="en-US" b="1" dirty="0">
                        <a:latin typeface="Cambria Math" panose="02040503050406030204" pitchFamily="18" charset="0"/>
                      </a:rPr>
                      <m:t>，</m:t>
                    </m:r>
                  </m:oMath>
                </a14:m>
                <a:endParaRPr lang="zh-CN" altLang="zh-CN" dirty="0"/>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𝟎</m:t>
                                </m:r>
                                <m:r>
                                  <a:rPr lang="en-US" altLang="zh-CN" b="1" i="1">
                                    <a:latin typeface="Cambria Math" panose="02040503050406030204" pitchFamily="18" charset="0"/>
                                  </a:rPr>
                                  <m:t>,</m:t>
                                </m:r>
                              </m:e>
                              <m:e>
                                <m:r>
                                  <a:rPr lang="en-US" altLang="zh-CN" b="1" i="1">
                                    <a:latin typeface="Cambria Math" panose="02040503050406030204" pitchFamily="18" charset="0"/>
                                  </a:rPr>
                                  <m:t>𝒕</m:t>
                                </m:r>
                                <m:r>
                                  <a:rPr lang="en-US" altLang="zh-CN" b="1" i="1">
                                    <a:latin typeface="Cambria Math" panose="02040503050406030204" pitchFamily="18" charset="0"/>
                                  </a:rPr>
                                  <m:t>&lt;</m:t>
                                </m:r>
                                <m:r>
                                  <a:rPr lang="en-US" altLang="zh-CN" b="1" i="1">
                                    <a:latin typeface="Cambria Math" panose="02040503050406030204" pitchFamily="18" charset="0"/>
                                  </a:rPr>
                                  <m:t>𝟎</m:t>
                                </m:r>
                              </m:e>
                            </m:mr>
                            <m:mr>
                              <m:e>
                                <m:r>
                                  <a:rPr lang="en-US" altLang="zh-CN" b="1" i="1">
                                    <a:latin typeface="Cambria Math" panose="02040503050406030204" pitchFamily="18" charset="0"/>
                                  </a:rPr>
                                  <m:t>𝟏</m:t>
                                </m:r>
                                <m:r>
                                  <a:rPr lang="en-US" altLang="zh-CN" b="1" i="1">
                                    <a:latin typeface="Cambria Math" panose="02040503050406030204" pitchFamily="18" charset="0"/>
                                  </a:rPr>
                                  <m:t>,</m:t>
                                </m:r>
                              </m:e>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e>
                            </m:mr>
                          </m:m>
                        </m:e>
                      </m:d>
                      <m:r>
                        <a:rPr lang="en-US" altLang="zh-CN" b="1" i="1" smtClean="0">
                          <a:latin typeface="Cambria Math" panose="02040503050406030204" pitchFamily="18" charset="0"/>
                        </a:rPr>
                        <m:t>,</m:t>
                      </m:r>
                      <m:r>
                        <a:rPr lang="en-US" altLang="zh-CN" b="1" i="1">
                          <a:latin typeface="Cambria Math" panose="02040503050406030204" pitchFamily="18" charset="0"/>
                        </a:rPr>
                        <m:t> </m:t>
                      </m:r>
                      <m:r>
                        <a:rPr lang="en-US" altLang="zh-CN" b="1" i="1" smtClean="0">
                          <a:latin typeface="Cambria Math" panose="02040503050406030204" pitchFamily="18" charset="0"/>
                        </a:rPr>
                        <m:t> </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𝟎</m:t>
                                </m:r>
                                <m:r>
                                  <a:rPr lang="en-US" altLang="zh-CN" b="1" i="1">
                                    <a:latin typeface="Cambria Math" panose="02040503050406030204" pitchFamily="18" charset="0"/>
                                  </a:rPr>
                                  <m:t>,</m:t>
                                </m:r>
                              </m:e>
                              <m:e>
                                <m:r>
                                  <a:rPr lang="en-US" altLang="zh-CN" b="1" i="1">
                                    <a:latin typeface="Cambria Math" panose="02040503050406030204" pitchFamily="18" charset="0"/>
                                  </a:rPr>
                                  <m:t>𝒕</m:t>
                                </m:r>
                                <m:r>
                                  <a:rPr lang="en-US" altLang="zh-CN" b="1" i="1">
                                    <a:latin typeface="Cambria Math" panose="02040503050406030204" pitchFamily="18" charset="0"/>
                                  </a:rPr>
                                  <m:t>&lt;</m:t>
                                </m:r>
                                <m:r>
                                  <a:rPr lang="en-US" altLang="zh-CN" b="1" i="1">
                                    <a:latin typeface="Cambria Math" panose="02040503050406030204" pitchFamily="18" charset="0"/>
                                  </a:rPr>
                                  <m:t>𝟎</m:t>
                                </m:r>
                              </m:e>
                            </m:mr>
                            <m:m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𝒕</m:t>
                                    </m:r>
                                  </m:sup>
                                </m:sSup>
                                <m:r>
                                  <a:rPr lang="en-US" altLang="zh-CN" b="1" i="1">
                                    <a:latin typeface="Cambria Math" panose="02040503050406030204" pitchFamily="18" charset="0"/>
                                  </a:rPr>
                                  <m:t>,</m:t>
                                </m:r>
                              </m:e>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e>
                            </m:mr>
                          </m:m>
                        </m:e>
                      </m:d>
                    </m:oMath>
                  </m:oMathPara>
                </a14:m>
                <a:endParaRPr lang="zh-CN" altLang="zh-CN" dirty="0"/>
              </a:p>
              <a:p>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oMath>
                </a14:m>
                <a:r>
                  <a:rPr lang="en-US" altLang="zh-CN" dirty="0" smtClean="0"/>
                  <a:t/>
                </a:r>
                <a:r>
                  <a:rPr lang="zh-CN" altLang="en-US" dirty="0" smtClean="0"/>
                  <a:t>第</a:t>
                </a:r>
                <a:r>
                  <a:rPr lang="zh-CN" altLang="zh-CN" dirty="0" smtClean="0"/>
                  <a:t>非</a:t>
                </a:r>
                <a:r>
                  <a:rPr lang="zh-CN" altLang="zh-CN" dirty="0"/>
                  <a:t>零</a:t>
                </a:r>
                <a:r>
                  <a:rPr lang="zh-CN" altLang="zh-CN" dirty="0" smtClean="0"/>
                  <a:t>区域为</a:t>
                </a:r>
                <a14:m>
                  <m:oMath xmlns:m="http://schemas.openxmlformats.org/officeDocument/2006/math">
                    <m:r>
                      <a:rPr lang="zh-CN" altLang="en-US" dirty="0">
                        <a:latin typeface="Cambria Math" panose="02040503050406030204" pitchFamily="18" charset="0"/>
                      </a:rPr>
                      <m:t>：</m:t>
                    </m:r>
                  </m:oMath>
                </a14:m>
                <a:r>
                  <a:rPr lang="en-US" altLang="zh-CN" dirty="0"/>
                  <a:t/>
                </a:r>
                <a14:m>
                  <m:oMath xmlns:m="http://schemas.openxmlformats.org/officeDocument/2006/math">
                    <m:r>
                      <a:rPr lang="en-US" altLang="zh-CN" i="1">
                        <a:latin typeface="Cambria Math" panose="02040503050406030204" pitchFamily="18" charset="0"/>
                      </a:rPr>
                      <m:t>𝝉</m:t>
                    </m:r>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 </m:t>
                    </m:r>
                  </m:oMath>
                </a14:m>
                <a:endParaRPr lang="en-US" altLang="zh-CN" dirty="0" smtClean="0"/>
              </a:p>
              <a:p>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𝒇</m:t>
                        </m:r>
                      </m:e>
                      <m:sub>
                        <m:r>
                          <a:rPr lang="en-US" altLang="zh-CN" i="1">
                            <a:latin typeface="Cambria Math" panose="02040503050406030204" pitchFamily="18" charset="0"/>
                          </a:rPr>
                          <m:t>𝟐</m:t>
                        </m:r>
                      </m:sub>
                    </m:sSub>
                    <m:d>
                      <m:dPr>
                        <m:ctrlPr>
                          <a:rPr lang="zh-CN" altLang="zh-CN" i="1">
                            <a:latin typeface="Cambria Math"/>
                          </a:rPr>
                        </m:ctrlPr>
                      </m:dPr>
                      <m:e>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𝝉</m:t>
                        </m:r>
                      </m:e>
                    </m:d>
                  </m:oMath>
                </a14:m>
                <a:r>
                  <a:rPr lang="en-US" altLang="zh-CN" dirty="0" smtClean="0"/>
                  <a:t/>
                </a:r>
                <a:r>
                  <a:rPr lang="zh-CN" altLang="en-US" dirty="0" smtClean="0"/>
                  <a:t>的</a:t>
                </a:r>
                <a:r>
                  <a:rPr lang="zh-CN" altLang="zh-CN" dirty="0" smtClean="0"/>
                  <a:t>非</a:t>
                </a:r>
                <a:r>
                  <a:rPr lang="zh-CN" altLang="zh-CN" dirty="0"/>
                  <a:t>零</a:t>
                </a:r>
                <a:r>
                  <a:rPr lang="zh-CN" altLang="zh-CN" dirty="0" smtClean="0"/>
                  <a:t>区域为</a:t>
                </a:r>
                <a:r>
                  <a:rPr lang="zh-CN" altLang="en-US" dirty="0" smtClean="0"/>
                  <a:t>：</a:t>
                </a:r>
                <a14:m>
                  <m:oMath xmlns:m="http://schemas.openxmlformats.org/officeDocument/2006/math">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𝝉</m:t>
                    </m:r>
                    <m:r>
                      <a:rPr lang="en-US" altLang="zh-CN" i="1">
                        <a:latin typeface="Cambria Math" panose="02040503050406030204" pitchFamily="18" charset="0"/>
                      </a:rPr>
                      <m:t>≥</m:t>
                    </m:r>
                    <m:r>
                      <a:rPr lang="en-US" altLang="zh-CN" i="1">
                        <a:latin typeface="Cambria Math" panose="02040503050406030204" pitchFamily="18" charset="0"/>
                      </a:rPr>
                      <m:t>𝟎</m:t>
                    </m:r>
                  </m:oMath>
                </a14:m>
                <a:endParaRPr lang="en-US" altLang="zh-CN" dirty="0"/>
              </a:p>
              <a:p>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oMath>
                </a14:m>
                <a:r>
                  <a:rPr lang="zh-CN" altLang="zh-CN" dirty="0"/>
                  <a:t>非零</a:t>
                </a:r>
                <a:r>
                  <a:rPr lang="zh-CN" altLang="zh-CN" dirty="0" smtClean="0"/>
                  <a:t>区域为</a:t>
                </a:r>
                <a:r>
                  <a:rPr lang="zh-CN" altLang="en-US" dirty="0"/>
                  <a:t>：</a:t>
                </a:r>
                <a14:m>
                  <m:oMath xmlns:m="http://schemas.openxmlformats.org/officeDocument/2006/math">
                    <m:r>
                      <a:rPr lang="en-US" altLang="zh-CN" b="1" i="1">
                        <a:latin typeface="Cambria Math" panose="02040503050406030204" pitchFamily="18" charset="0"/>
                      </a:rPr>
                      <m:t>𝟎</m:t>
                    </m:r>
                    <m:r>
                      <a:rPr lang="en-US" altLang="zh-CN" b="1">
                        <a:latin typeface="Cambria Math" panose="02040503050406030204" pitchFamily="18" charset="0"/>
                      </a:rPr>
                      <m:t>≤</m:t>
                    </m:r>
                    <m:r>
                      <a:rPr lang="en-US" altLang="zh-CN" b="1" i="1">
                        <a:latin typeface="Cambria Math" panose="02040503050406030204" pitchFamily="18" charset="0"/>
                      </a:rPr>
                      <m:t>𝝉</m:t>
                    </m:r>
                    <m:r>
                      <a:rPr lang="en-US" altLang="zh-CN" b="1" i="1">
                        <a:latin typeface="Cambria Math" panose="02040503050406030204" pitchFamily="18" charset="0"/>
                      </a:rPr>
                      <m:t>≤</m:t>
                    </m:r>
                    <m:r>
                      <a:rPr lang="en-US" altLang="zh-CN" b="1" i="1">
                        <a:latin typeface="Cambria Math" panose="02040503050406030204" pitchFamily="18" charset="0"/>
                      </a:rPr>
                      <m:t>𝒕</m:t>
                    </m:r>
                  </m:oMath>
                </a14:m>
                <a:endParaRPr lang="zh-CN" altLang="zh-CN" dirty="0"/>
              </a:p>
              <a:p>
                <a:r>
                  <a:rPr lang="zh-CN" altLang="zh-CN" dirty="0"/>
                  <a:t>而仅当</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zh-CN" dirty="0"/>
                  <a:t>时上述区域非空，从而</a:t>
                </a:r>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oMath>
                  </m:oMathPara>
                </a14:m>
                <a:endParaRPr lang="en-US" altLang="zh-CN" i="1" dirty="0" smtClean="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m:rPr>
                                    <m:brk m:alnAt="7"/>
                                  </m:rPr>
                                  <a:rPr lang="en-US" altLang="zh-CN" b="1" i="1" smtClean="0">
                                    <a:latin typeface="Cambria Math" panose="02040503050406030204" pitchFamily="18" charset="0"/>
                                  </a:rPr>
                                  <m:t> </m:t>
                                </m:r>
                                <m:r>
                                  <a:rPr lang="en-US" altLang="zh-CN" b="1" i="1" smtClean="0">
                                    <a:latin typeface="Cambria Math" panose="02040503050406030204" pitchFamily="18" charset="0"/>
                                  </a:rPr>
                                  <m:t> </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𝒕</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r>
                                          <a:rPr lang="en-US" altLang="zh-CN" b="1" i="1">
                                            <a:latin typeface="Cambria Math" panose="02040503050406030204" pitchFamily="18" charset="0"/>
                                          </a:rPr>
                                          <m:t>)</m:t>
                                        </m:r>
                                      </m:sup>
                                    </m:sSup>
                                    <m:r>
                                      <m:rPr>
                                        <m:nor/>
                                      </m:rPr>
                                      <a:rPr lang="en-US" altLang="zh-CN"/>
                                      <m:t>d</m:t>
                                    </m:r>
                                    <m:r>
                                      <a:rPr lang="en-US" altLang="zh-CN" b="1" i="1">
                                        <a:latin typeface="Cambria Math" panose="02040503050406030204" pitchFamily="18" charset="0"/>
                                      </a:rPr>
                                      <m:t>𝝉</m:t>
                                    </m:r>
                                  </m:e>
                                </m:nary>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𝒕</m:t>
                                    </m:r>
                                  </m:sup>
                                </m:sSup>
                                <m:r>
                                  <a:rPr lang="en-US" altLang="zh-CN" b="1" i="1" smtClean="0">
                                    <a:latin typeface="Cambria Math" panose="02040503050406030204" pitchFamily="18" charset="0"/>
                                  </a:rPr>
                                  <m:t>,  </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e>
                            </m:mr>
                            <m:mr>
                              <m:e>
                                <m:r>
                                  <a:rPr lang="en-US" altLang="zh-CN" b="1" i="1" smtClean="0">
                                    <a:latin typeface="Cambria Math" panose="02040503050406030204" pitchFamily="18" charset="0"/>
                                  </a:rPr>
                                  <m:t>  </m:t>
                                </m:r>
                                <m:r>
                                  <a:rPr lang="en-US" altLang="zh-CN" b="1" i="1">
                                    <a:latin typeface="Cambria Math" panose="02040503050406030204" pitchFamily="18" charset="0"/>
                                  </a:rPr>
                                  <m:t>𝟎</m:t>
                                </m:r>
                                <m:r>
                                  <a:rPr lang="en-US" altLang="zh-CN" b="1" i="1" smtClean="0">
                                    <a:latin typeface="Cambria Math" panose="02040503050406030204" pitchFamily="18" charset="0"/>
                                  </a:rPr>
                                  <m:t>,                                            </m:t>
                                </m:r>
                                <m:r>
                                  <a:rPr lang="en-US" altLang="zh-CN" b="1" i="1" smtClean="0">
                                    <a:latin typeface="Cambria Math" panose="02040503050406030204" pitchFamily="18" charset="0"/>
                                  </a:rPr>
                                  <m:t>𝒕</m:t>
                                </m:r>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e>
                            </m:mr>
                          </m:m>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65438" y="548680"/>
                <a:ext cx="8171057" cy="5976664"/>
              </a:xfrm>
              <a:blipFill>
                <a:blip r:embed="rId2" cstate="print"/>
                <a:stretch>
                  <a:fillRect l="-75" t="-13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121</a:t>
            </a:fld>
            <a:endParaRPr lang="zh-CN" altLang="en-US"/>
          </a:p>
        </p:txBody>
      </p:sp>
      <p:sp>
        <p:nvSpPr>
          <p:cNvPr id="6" name="矩形 5"/>
          <p:cNvSpPr/>
          <p:nvPr/>
        </p:nvSpPr>
        <p:spPr>
          <a:xfrm>
            <a:off x="1835696" y="4725144"/>
            <a:ext cx="792088" cy="165618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48264" y="4581128"/>
            <a:ext cx="936104" cy="165618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83768" y="5921896"/>
            <a:ext cx="648072" cy="31541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99792" y="4850396"/>
            <a:ext cx="1944216" cy="10268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36495" y="4895782"/>
            <a:ext cx="1663697" cy="10268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661085" y="2898049"/>
            <a:ext cx="1656184" cy="504056"/>
          </a:xfrm>
          <a:prstGeom prst="roundRect">
            <a:avLst/>
          </a:prstGeom>
          <a:solidFill>
            <a:schemeClr val="accent1">
              <a:alpha val="1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06180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 calcmode="lin" valueType="num">
                                      <p:cBhvr>
                                        <p:cTn id="1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left)">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par>
                                <p:cTn id="39" presetID="21" presetClass="entr" presetSubtype="3"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heel(3)">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500"/>
                            </p:stCondLst>
                            <p:childTnLst>
                              <p:par>
                                <p:cTn id="48" presetID="10" presetClass="exit" presetSubtype="0" fill="hold" grpId="0"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8" fill="hold" grpId="0" nodeType="clickEffect">
                                  <p:stCondLst>
                                    <p:cond delay="0"/>
                                  </p:stCondLst>
                                  <p:childTnLst>
                                    <p:animEffect transition="out" filter="wipe(left)">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0" nodeType="clickEffect">
                                  <p:stCondLst>
                                    <p:cond delay="0"/>
                                  </p:stCondLst>
                                  <p:childTnLst>
                                    <p:animEffect transition="out" filter="wipe(left)">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8" fill="hold" grpId="0" nodeType="clickEffect">
                                  <p:stCondLst>
                                    <p:cond delay="0"/>
                                  </p:stCondLst>
                                  <p:childTnLst>
                                    <p:animEffect transition="out" filter="wipe(left)">
                                      <p:cBhvr>
                                        <p:cTn id="64" dur="500"/>
                                        <p:tgtEl>
                                          <p:spTgt spid="10"/>
                                        </p:tgtEl>
                                      </p:cBhvr>
                                    </p:animEffect>
                                    <p:set>
                                      <p:cBhvr>
                                        <p:cTn id="6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457200" y="260648"/>
            <a:ext cx="8229600" cy="863600"/>
          </a:xfrm>
        </p:spPr>
        <p:txBody>
          <a:bodyPr/>
          <a:lstStyle/>
          <a:p>
            <a:r>
              <a:rPr lang="zh-CN" altLang="en-US" dirty="0" smtClean="0"/>
              <a:t>卷积的性质</a:t>
            </a:r>
          </a:p>
        </p:txBody>
      </p:sp>
      <p:sp>
        <p:nvSpPr>
          <p:cNvPr id="65539" name="内容占位符 2"/>
          <p:cNvSpPr>
            <a:spLocks noGrp="1"/>
          </p:cNvSpPr>
          <p:nvPr>
            <p:ph idx="1"/>
          </p:nvPr>
        </p:nvSpPr>
        <p:spPr>
          <a:xfrm>
            <a:off x="464096" y="1125438"/>
            <a:ext cx="7056908" cy="4895850"/>
          </a:xfrm>
        </p:spPr>
        <p:txBody>
          <a:bodyPr/>
          <a:lstStyle/>
          <a:p>
            <a:pPr marL="622300" indent="-514350">
              <a:buFont typeface="Trebuchet MS" panose="020B0603020202020204" pitchFamily="34" charset="0"/>
              <a:buAutoNum type="arabicPeriod"/>
            </a:pPr>
            <a:r>
              <a:rPr lang="zh-CN" altLang="en-US" dirty="0" smtClean="0"/>
              <a:t>分配律：</a:t>
            </a:r>
            <a:endParaRPr lang="en-US" altLang="zh-CN" dirty="0" smtClean="0"/>
          </a:p>
          <a:p>
            <a:pPr marL="622300" indent="-514350">
              <a:lnSpc>
                <a:spcPct val="150000"/>
              </a:lnSpc>
              <a:buFont typeface="Trebuchet MS" panose="020B0603020202020204" pitchFamily="34" charset="0"/>
              <a:buAutoNum type="arabicPeriod"/>
            </a:pPr>
            <a:endParaRPr lang="en-US" altLang="zh-CN" dirty="0" smtClean="0"/>
          </a:p>
          <a:p>
            <a:pPr marL="622300" indent="-514350">
              <a:buFont typeface="Trebuchet MS" panose="020B0603020202020204" pitchFamily="34" charset="0"/>
              <a:buAutoNum type="arabicPeriod"/>
            </a:pPr>
            <a:r>
              <a:rPr lang="zh-CN" altLang="en-US" dirty="0" smtClean="0"/>
              <a:t>交换律：</a:t>
            </a:r>
            <a:endParaRPr lang="en-US" altLang="zh-CN" dirty="0" smtClean="0"/>
          </a:p>
          <a:p>
            <a:pPr marL="622300" indent="-514350">
              <a:lnSpc>
                <a:spcPct val="150000"/>
              </a:lnSpc>
              <a:buFont typeface="Trebuchet MS" panose="020B0603020202020204" pitchFamily="34" charset="0"/>
              <a:buAutoNum type="arabicPeriod"/>
            </a:pPr>
            <a:endParaRPr lang="en-US" altLang="zh-CN" dirty="0" smtClean="0"/>
          </a:p>
          <a:p>
            <a:pPr lvl="1"/>
            <a:r>
              <a:rPr lang="zh-CN" altLang="en-US" dirty="0" smtClean="0"/>
              <a:t>证明：</a:t>
            </a:r>
            <a:endParaRPr lang="en-US" altLang="zh-CN" dirty="0" smtClean="0"/>
          </a:p>
        </p:txBody>
      </p:sp>
      <p:sp>
        <p:nvSpPr>
          <p:cNvPr id="4" name="日期占位符 3"/>
          <p:cNvSpPr>
            <a:spLocks noGrp="1"/>
          </p:cNvSpPr>
          <p:nvPr>
            <p:ph type="dt" sz="quarter" idx="10"/>
          </p:nvPr>
        </p:nvSpPr>
        <p:spPr/>
        <p:txBody>
          <a:bodyPr/>
          <a:lstStyle/>
          <a:p>
            <a:pPr>
              <a:defRPr/>
            </a:pPr>
            <a:fld id="{AF3A64FB-FE0E-44BE-A06F-E7165EF9822D}" type="datetime8">
              <a:rPr lang="zh-CN" altLang="en-US" smtClean="0"/>
              <a:pPr>
                <a:defRPr/>
              </a:pPr>
              <a:t>2018年9月10日1时32分</a:t>
            </a:fld>
            <a:endParaRPr lang="zh-CN" altLang="en-US" dirty="0"/>
          </a:p>
        </p:txBody>
      </p:sp>
      <p:sp>
        <p:nvSpPr>
          <p:cNvPr id="6554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BA24584-FDBD-4A39-8EB2-4ABBA03E0FAA}" type="slidenum">
              <a:rPr lang="zh-CN" altLang="en-US" sz="1800">
                <a:solidFill>
                  <a:srgbClr val="FFFFFF"/>
                </a:solidFill>
                <a:latin typeface="Georgia" panose="02040502050405020303" pitchFamily="18" charset="0"/>
              </a:rPr>
              <a:pPr>
                <a:spcBef>
                  <a:spcPct val="0"/>
                </a:spcBef>
                <a:buClrTx/>
                <a:buFontTx/>
                <a:buNone/>
              </a:pPr>
              <a:t>122</a:t>
            </a:fld>
            <a:endParaRPr lang="zh-CN" altLang="en-US" sz="1800">
              <a:solidFill>
                <a:srgbClr val="FFFFFF"/>
              </a:solidFill>
              <a:latin typeface="Georgia" panose="02040502050405020303" pitchFamily="18" charset="0"/>
            </a:endParaRPr>
          </a:p>
        </p:txBody>
      </p:sp>
      <p:sp>
        <p:nvSpPr>
          <p:cNvPr id="6554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5543" name="对象 6"/>
          <p:cNvGraphicFramePr>
            <a:graphicFrameLocks noChangeAspect="1"/>
          </p:cNvGraphicFramePr>
          <p:nvPr>
            <p:extLst>
              <p:ext uri="{D42A27DB-BD31-4B8C-83A1-F6EECF244321}">
                <p14:modId xmlns:p14="http://schemas.microsoft.com/office/powerpoint/2010/main" xmlns="" val="3015244002"/>
              </p:ext>
            </p:extLst>
          </p:nvPr>
        </p:nvGraphicFramePr>
        <p:xfrm>
          <a:off x="1254937" y="1682590"/>
          <a:ext cx="7151417" cy="543608"/>
        </p:xfrm>
        <a:graphic>
          <a:graphicData uri="http://schemas.openxmlformats.org/presentationml/2006/ole">
            <p:oleObj spid="_x0000_s165193" name="Equation" r:id="rId4" imgW="2755800" imgH="203040" progId="Equation.DSMT4">
              <p:embed/>
            </p:oleObj>
          </a:graphicData>
        </a:graphic>
      </p:graphicFrame>
      <p:sp>
        <p:nvSpPr>
          <p:cNvPr id="6554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5545" name="对象 8"/>
          <p:cNvGraphicFramePr>
            <a:graphicFrameLocks noChangeAspect="1"/>
          </p:cNvGraphicFramePr>
          <p:nvPr>
            <p:extLst>
              <p:ext uri="{D42A27DB-BD31-4B8C-83A1-F6EECF244321}">
                <p14:modId xmlns:p14="http://schemas.microsoft.com/office/powerpoint/2010/main" xmlns="" val="50737339"/>
              </p:ext>
            </p:extLst>
          </p:nvPr>
        </p:nvGraphicFramePr>
        <p:xfrm>
          <a:off x="2194883" y="2866047"/>
          <a:ext cx="3901297" cy="543607"/>
        </p:xfrm>
        <a:graphic>
          <a:graphicData uri="http://schemas.openxmlformats.org/presentationml/2006/ole">
            <p:oleObj spid="_x0000_s165194" name="Equation" r:id="rId5" imgW="1498320" imgH="203040" progId="Equation.DSMT4">
              <p:embed/>
            </p:oleObj>
          </a:graphicData>
        </a:graphic>
      </p:graphicFrame>
      <p:sp>
        <p:nvSpPr>
          <p:cNvPr id="6554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5547" name="对象 10"/>
          <p:cNvGraphicFramePr>
            <a:graphicFrameLocks noChangeAspect="1"/>
          </p:cNvGraphicFramePr>
          <p:nvPr>
            <p:extLst>
              <p:ext uri="{D42A27DB-BD31-4B8C-83A1-F6EECF244321}">
                <p14:modId xmlns:p14="http://schemas.microsoft.com/office/powerpoint/2010/main" xmlns="" val="1205308539"/>
              </p:ext>
            </p:extLst>
          </p:nvPr>
        </p:nvGraphicFramePr>
        <p:xfrm>
          <a:off x="1519382" y="3645024"/>
          <a:ext cx="5217097" cy="849027"/>
        </p:xfrm>
        <a:graphic>
          <a:graphicData uri="http://schemas.openxmlformats.org/presentationml/2006/ole">
            <p:oleObj spid="_x0000_s165195" name="Equation" r:id="rId6" imgW="2006280" imgH="330120" progId="Equation.DSMT4">
              <p:embed/>
            </p:oleObj>
          </a:graphicData>
        </a:graphic>
      </p:graphicFrame>
      <p:graphicFrame>
        <p:nvGraphicFramePr>
          <p:cNvPr id="65548" name="对象 11"/>
          <p:cNvGraphicFramePr>
            <a:graphicFrameLocks noChangeAspect="1"/>
          </p:cNvGraphicFramePr>
          <p:nvPr>
            <p:extLst>
              <p:ext uri="{D42A27DB-BD31-4B8C-83A1-F6EECF244321}">
                <p14:modId xmlns:p14="http://schemas.microsoft.com/office/powerpoint/2010/main" xmlns="" val="534092023"/>
              </p:ext>
            </p:extLst>
          </p:nvPr>
        </p:nvGraphicFramePr>
        <p:xfrm>
          <a:off x="3319582" y="5596774"/>
          <a:ext cx="3467179" cy="849027"/>
        </p:xfrm>
        <a:graphic>
          <a:graphicData uri="http://schemas.openxmlformats.org/presentationml/2006/ole">
            <p:oleObj spid="_x0000_s165196" name="Equation" r:id="rId7" imgW="1333440" imgH="330120" progId="Equation.DSMT4">
              <p:embed/>
            </p:oleObj>
          </a:graphicData>
        </a:graphic>
      </p:graphicFrame>
      <p:graphicFrame>
        <p:nvGraphicFramePr>
          <p:cNvPr id="65549" name="对象 12"/>
          <p:cNvGraphicFramePr>
            <a:graphicFrameLocks noChangeAspect="1"/>
          </p:cNvGraphicFramePr>
          <p:nvPr>
            <p:extLst>
              <p:ext uri="{D42A27DB-BD31-4B8C-83A1-F6EECF244321}">
                <p14:modId xmlns:p14="http://schemas.microsoft.com/office/powerpoint/2010/main" xmlns="" val="370265278"/>
              </p:ext>
            </p:extLst>
          </p:nvPr>
        </p:nvGraphicFramePr>
        <p:xfrm>
          <a:off x="3319582" y="4587570"/>
          <a:ext cx="4060730" cy="849027"/>
        </p:xfrm>
        <a:graphic>
          <a:graphicData uri="http://schemas.openxmlformats.org/presentationml/2006/ole">
            <p:oleObj spid="_x0000_s165197" name="Equation" r:id="rId8" imgW="1562040" imgH="330120" progId="Equation.DSMT4">
              <p:embed/>
            </p:oleObj>
          </a:graphicData>
        </a:graphic>
      </p:graphicFrame>
      <p:graphicFrame>
        <p:nvGraphicFramePr>
          <p:cNvPr id="65550" name="对象 13"/>
          <p:cNvGraphicFramePr>
            <a:graphicFrameLocks noChangeAspect="1"/>
          </p:cNvGraphicFramePr>
          <p:nvPr>
            <p:extLst>
              <p:ext uri="{D42A27DB-BD31-4B8C-83A1-F6EECF244321}">
                <p14:modId xmlns:p14="http://schemas.microsoft.com/office/powerpoint/2010/main" xmlns="" val="3374664859"/>
              </p:ext>
            </p:extLst>
          </p:nvPr>
        </p:nvGraphicFramePr>
        <p:xfrm>
          <a:off x="6804248" y="5777978"/>
          <a:ext cx="2143697" cy="522478"/>
        </p:xfrm>
        <a:graphic>
          <a:graphicData uri="http://schemas.openxmlformats.org/presentationml/2006/ole">
            <p:oleObj spid="_x0000_s165198" name="Equation" r:id="rId9" imgW="825480" imgH="203040" progId="Equation.DSMT4">
              <p:embed/>
            </p:oleObj>
          </a:graphicData>
        </a:graphic>
      </p:graphicFrame>
      <mc:AlternateContent xmlns:mc="http://schemas.openxmlformats.org/markup-compatibility/2006">
        <mc:Choice xmlns:a14="http://schemas.microsoft.com/office/drawing/2010/main" xmlns="" Requires="a14">
          <p:sp>
            <p:nvSpPr>
              <p:cNvPr id="3" name="文本框 2"/>
              <p:cNvSpPr txBox="1"/>
              <p:nvPr/>
            </p:nvSpPr>
            <p:spPr>
              <a:xfrm>
                <a:off x="1005652" y="4587570"/>
                <a:ext cx="2173238" cy="523220"/>
              </a:xfrm>
              <a:prstGeom prst="rect">
                <a:avLst/>
              </a:prstGeom>
              <a:noFill/>
              <a:ln w="38100">
                <a:solidFill>
                  <a:schemeClr val="accent1">
                    <a:shade val="50000"/>
                  </a:schemeClr>
                </a:solidFill>
              </a:ln>
            </p:spPr>
            <p:txBody>
              <a:bodyPr wrap="square" rtlCol="0">
                <a:spAutoFit/>
              </a:bodyPr>
              <a:lstStyle/>
              <a:p>
                <a:r>
                  <a:rPr lang="zh-CN" altLang="en-US" sz="2800" b="1" dirty="0" smtClean="0"/>
                  <a:t>令 </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𝝉</m:t>
                    </m:r>
                  </m:oMath>
                </a14:m>
                <a:endParaRPr lang="zh-CN" altLang="en-US" sz="2800" b="1" dirty="0"/>
              </a:p>
            </p:txBody>
          </p:sp>
        </mc:Choice>
        <mc:Fallback>
          <p:sp>
            <p:nvSpPr>
              <p:cNvPr id="3" name="文本框 2"/>
              <p:cNvSpPr txBox="1">
                <a:spLocks noRot="1" noChangeAspect="1" noMove="1" noResize="1" noEditPoints="1" noAdjustHandles="1" noChangeArrowheads="1" noChangeShapeType="1" noTextEdit="1"/>
              </p:cNvSpPr>
              <p:nvPr/>
            </p:nvSpPr>
            <p:spPr>
              <a:xfrm>
                <a:off x="1005652" y="4587570"/>
                <a:ext cx="2173238" cy="523220"/>
              </a:xfrm>
              <a:prstGeom prst="rect">
                <a:avLst/>
              </a:prstGeom>
              <a:blipFill>
                <a:blip r:embed="rId10" cstate="print"/>
                <a:stretch>
                  <a:fillRect l="-4972" t="-12088" b="-24176"/>
                </a:stretch>
              </a:blipFill>
              <a:ln w="38100">
                <a:solidFill>
                  <a:schemeClr val="accent1">
                    <a:shade val="50000"/>
                  </a:schemeClr>
                </a:solidFill>
              </a:ln>
            </p:spPr>
            <p:txBody>
              <a:bodyPr/>
              <a:lstStyle/>
              <a:p>
                <a:r>
                  <a:rPr lang="zh-CN" altLang="en-US">
                    <a:noFill/>
                  </a:rPr>
                  <a:t> </a:t>
                </a:r>
              </a:p>
            </p:txBody>
          </p:sp>
        </mc:Fallback>
      </mc:AlternateContent>
      <p:sp>
        <p:nvSpPr>
          <p:cNvPr id="17" name="棱台 1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wipe(left)">
                                      <p:cBhvr>
                                        <p:cTn id="7" dur="500"/>
                                        <p:tgtEl>
                                          <p:spTgt spid="65539">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5543"/>
                                        </p:tgtEl>
                                        <p:attrNameLst>
                                          <p:attrName>style.visibility</p:attrName>
                                        </p:attrNameLst>
                                      </p:cBhvr>
                                      <p:to>
                                        <p:strVal val="visible"/>
                                      </p:to>
                                    </p:set>
                                    <p:anim calcmode="lin" valueType="num">
                                      <p:cBhvr>
                                        <p:cTn id="11" dur="500" fill="hold"/>
                                        <p:tgtEl>
                                          <p:spTgt spid="65543"/>
                                        </p:tgtEl>
                                        <p:attrNameLst>
                                          <p:attrName>ppt_w</p:attrName>
                                        </p:attrNameLst>
                                      </p:cBhvr>
                                      <p:tavLst>
                                        <p:tav tm="0">
                                          <p:val>
                                            <p:fltVal val="0"/>
                                          </p:val>
                                        </p:tav>
                                        <p:tav tm="100000">
                                          <p:val>
                                            <p:strVal val="#ppt_w"/>
                                          </p:val>
                                        </p:tav>
                                      </p:tavLst>
                                    </p:anim>
                                    <p:anim calcmode="lin" valueType="num">
                                      <p:cBhvr>
                                        <p:cTn id="12" dur="500" fill="hold"/>
                                        <p:tgtEl>
                                          <p:spTgt spid="65543"/>
                                        </p:tgtEl>
                                        <p:attrNameLst>
                                          <p:attrName>ppt_h</p:attrName>
                                        </p:attrNameLst>
                                      </p:cBhvr>
                                      <p:tavLst>
                                        <p:tav tm="0">
                                          <p:val>
                                            <p:fltVal val="0"/>
                                          </p:val>
                                        </p:tav>
                                        <p:tav tm="100000">
                                          <p:val>
                                            <p:strVal val="#ppt_h"/>
                                          </p:val>
                                        </p:tav>
                                      </p:tavLst>
                                    </p:anim>
                                    <p:animEffect transition="in" filter="fade">
                                      <p:cBhvr>
                                        <p:cTn id="13" dur="500"/>
                                        <p:tgtEl>
                                          <p:spTgt spid="655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5539">
                                            <p:txEl>
                                              <p:pRg st="2" end="2"/>
                                            </p:txEl>
                                          </p:spTgt>
                                        </p:tgtEl>
                                        <p:attrNameLst>
                                          <p:attrName>style.visibility</p:attrName>
                                        </p:attrNameLst>
                                      </p:cBhvr>
                                      <p:to>
                                        <p:strVal val="visible"/>
                                      </p:to>
                                    </p:set>
                                    <p:animEffect transition="in" filter="wipe(left)">
                                      <p:cBhvr>
                                        <p:cTn id="18" dur="500"/>
                                        <p:tgtEl>
                                          <p:spTgt spid="65539">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65545"/>
                                        </p:tgtEl>
                                        <p:attrNameLst>
                                          <p:attrName>style.visibility</p:attrName>
                                        </p:attrNameLst>
                                      </p:cBhvr>
                                      <p:to>
                                        <p:strVal val="visible"/>
                                      </p:to>
                                    </p:set>
                                    <p:anim calcmode="lin" valueType="num">
                                      <p:cBhvr>
                                        <p:cTn id="22" dur="500" fill="hold"/>
                                        <p:tgtEl>
                                          <p:spTgt spid="65545"/>
                                        </p:tgtEl>
                                        <p:attrNameLst>
                                          <p:attrName>ppt_w</p:attrName>
                                        </p:attrNameLst>
                                      </p:cBhvr>
                                      <p:tavLst>
                                        <p:tav tm="0">
                                          <p:val>
                                            <p:fltVal val="0"/>
                                          </p:val>
                                        </p:tav>
                                        <p:tav tm="100000">
                                          <p:val>
                                            <p:strVal val="#ppt_w"/>
                                          </p:val>
                                        </p:tav>
                                      </p:tavLst>
                                    </p:anim>
                                    <p:anim calcmode="lin" valueType="num">
                                      <p:cBhvr>
                                        <p:cTn id="23" dur="500" fill="hold"/>
                                        <p:tgtEl>
                                          <p:spTgt spid="65545"/>
                                        </p:tgtEl>
                                        <p:attrNameLst>
                                          <p:attrName>ppt_h</p:attrName>
                                        </p:attrNameLst>
                                      </p:cBhvr>
                                      <p:tavLst>
                                        <p:tav tm="0">
                                          <p:val>
                                            <p:fltVal val="0"/>
                                          </p:val>
                                        </p:tav>
                                        <p:tav tm="100000">
                                          <p:val>
                                            <p:strVal val="#ppt_h"/>
                                          </p:val>
                                        </p:tav>
                                      </p:tavLst>
                                    </p:anim>
                                    <p:animEffect transition="in" filter="fade">
                                      <p:cBhvr>
                                        <p:cTn id="24" dur="500"/>
                                        <p:tgtEl>
                                          <p:spTgt spid="6554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5539">
                                            <p:txEl>
                                              <p:pRg st="4" end="4"/>
                                            </p:txEl>
                                          </p:spTgt>
                                        </p:tgtEl>
                                        <p:attrNameLst>
                                          <p:attrName>style.visibility</p:attrName>
                                        </p:attrNameLst>
                                      </p:cBhvr>
                                      <p:to>
                                        <p:strVal val="visible"/>
                                      </p:to>
                                    </p:set>
                                    <p:animEffect transition="in" filter="wipe(left)">
                                      <p:cBhvr>
                                        <p:cTn id="29" dur="500"/>
                                        <p:tgtEl>
                                          <p:spTgt spid="65539">
                                            <p:txEl>
                                              <p:pRg st="4" end="4"/>
                                            </p:txEl>
                                          </p:spTgt>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65547"/>
                                        </p:tgtEl>
                                        <p:attrNameLst>
                                          <p:attrName>style.visibility</p:attrName>
                                        </p:attrNameLst>
                                      </p:cBhvr>
                                      <p:to>
                                        <p:strVal val="visible"/>
                                      </p:to>
                                    </p:set>
                                    <p:anim calcmode="lin" valueType="num">
                                      <p:cBhvr>
                                        <p:cTn id="33" dur="500" fill="hold"/>
                                        <p:tgtEl>
                                          <p:spTgt spid="65547"/>
                                        </p:tgtEl>
                                        <p:attrNameLst>
                                          <p:attrName>ppt_w</p:attrName>
                                        </p:attrNameLst>
                                      </p:cBhvr>
                                      <p:tavLst>
                                        <p:tav tm="0">
                                          <p:val>
                                            <p:fltVal val="0"/>
                                          </p:val>
                                        </p:tav>
                                        <p:tav tm="100000">
                                          <p:val>
                                            <p:strVal val="#ppt_w"/>
                                          </p:val>
                                        </p:tav>
                                      </p:tavLst>
                                    </p:anim>
                                    <p:anim calcmode="lin" valueType="num">
                                      <p:cBhvr>
                                        <p:cTn id="34" dur="500" fill="hold"/>
                                        <p:tgtEl>
                                          <p:spTgt spid="65547"/>
                                        </p:tgtEl>
                                        <p:attrNameLst>
                                          <p:attrName>ppt_h</p:attrName>
                                        </p:attrNameLst>
                                      </p:cBhvr>
                                      <p:tavLst>
                                        <p:tav tm="0">
                                          <p:val>
                                            <p:fltVal val="0"/>
                                          </p:val>
                                        </p:tav>
                                        <p:tav tm="100000">
                                          <p:val>
                                            <p:strVal val="#ppt_h"/>
                                          </p:val>
                                        </p:tav>
                                      </p:tavLst>
                                    </p:anim>
                                    <p:animEffect transition="in" filter="fade">
                                      <p:cBhvr>
                                        <p:cTn id="35" dur="500"/>
                                        <p:tgtEl>
                                          <p:spTgt spid="6554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5549"/>
                                        </p:tgtEl>
                                        <p:attrNameLst>
                                          <p:attrName>style.visibility</p:attrName>
                                        </p:attrNameLst>
                                      </p:cBhvr>
                                      <p:to>
                                        <p:strVal val="visible"/>
                                      </p:to>
                                    </p:set>
                                    <p:animEffect transition="in" filter="wipe(left)">
                                      <p:cBhvr>
                                        <p:cTn id="47" dur="500"/>
                                        <p:tgtEl>
                                          <p:spTgt spid="655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5548"/>
                                        </p:tgtEl>
                                        <p:attrNameLst>
                                          <p:attrName>style.visibility</p:attrName>
                                        </p:attrNameLst>
                                      </p:cBhvr>
                                      <p:to>
                                        <p:strVal val="visible"/>
                                      </p:to>
                                    </p:set>
                                    <p:animEffect transition="in" filter="wipe(left)">
                                      <p:cBhvr>
                                        <p:cTn id="52" dur="500"/>
                                        <p:tgtEl>
                                          <p:spTgt spid="655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5550"/>
                                        </p:tgtEl>
                                        <p:attrNameLst>
                                          <p:attrName>style.visibility</p:attrName>
                                        </p:attrNameLst>
                                      </p:cBhvr>
                                      <p:to>
                                        <p:strVal val="visible"/>
                                      </p:to>
                                    </p:set>
                                    <p:animEffect transition="in" filter="wipe(left)">
                                      <p:cBhvr>
                                        <p:cTn id="57" dur="500"/>
                                        <p:tgtEl>
                                          <p:spTgt spid="65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655043" y="3614998"/>
            <a:ext cx="2876974" cy="1597459"/>
          </a:xfrm>
          <a:prstGeom prst="rect">
            <a:avLst/>
          </a:prstGeom>
          <a:solidFill>
            <a:schemeClr val="accent1">
              <a:alpha val="21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0436" y="1521320"/>
            <a:ext cx="2400925" cy="1725305"/>
          </a:xfrm>
          <a:prstGeom prst="rect">
            <a:avLst/>
          </a:prstGeom>
          <a:solidFill>
            <a:schemeClr val="accent1">
              <a:alpha val="21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12615" y="602895"/>
            <a:ext cx="2479675" cy="628288"/>
          </a:xfrm>
        </p:spPr>
        <p:txBody>
          <a:bodyPr/>
          <a:lstStyle/>
          <a:p>
            <a:pPr marL="623887" indent="-514350">
              <a:buFont typeface="+mj-lt"/>
              <a:buAutoNum type="arabicPeriod" startAt="3"/>
              <a:defRPr/>
            </a:pPr>
            <a:r>
              <a:rPr lang="zh-CN" altLang="en-US" dirty="0"/>
              <a:t>结合</a:t>
            </a:r>
            <a:r>
              <a:rPr lang="zh-CN" altLang="en-US" dirty="0" smtClean="0"/>
              <a:t>律：</a:t>
            </a:r>
            <a:endParaRPr lang="en-US" altLang="zh-CN" dirty="0" smtClean="0"/>
          </a:p>
        </p:txBody>
      </p:sp>
      <p:sp>
        <p:nvSpPr>
          <p:cNvPr id="4" name="日期占位符 3"/>
          <p:cNvSpPr>
            <a:spLocks noGrp="1"/>
          </p:cNvSpPr>
          <p:nvPr>
            <p:ph type="dt" sz="quarter" idx="10"/>
          </p:nvPr>
        </p:nvSpPr>
        <p:spPr/>
        <p:txBody>
          <a:bodyPr/>
          <a:lstStyle/>
          <a:p>
            <a:pPr>
              <a:defRPr/>
            </a:pPr>
            <a:fld id="{6CA324C2-E11E-4BDD-97F3-7A1673026293}" type="datetime8">
              <a:rPr lang="zh-CN" altLang="en-US" smtClean="0"/>
              <a:pPr>
                <a:defRPr/>
              </a:pPr>
              <a:t>2018年9月10日1时32分</a:t>
            </a:fld>
            <a:endParaRPr lang="zh-CN" altLang="en-US" dirty="0"/>
          </a:p>
        </p:txBody>
      </p:sp>
      <p:sp>
        <p:nvSpPr>
          <p:cNvPr id="67588"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D1B2DB32-47B9-484A-9537-1D8DE54E7EC3}" type="slidenum">
              <a:rPr lang="zh-CN" altLang="en-US" sz="1800">
                <a:solidFill>
                  <a:srgbClr val="FFFFFF"/>
                </a:solidFill>
                <a:latin typeface="Georgia" panose="02040502050405020303" pitchFamily="18" charset="0"/>
              </a:rPr>
              <a:pPr>
                <a:spcBef>
                  <a:spcPct val="0"/>
                </a:spcBef>
                <a:buClrTx/>
                <a:buFontTx/>
                <a:buNone/>
              </a:pPr>
              <a:t>123</a:t>
            </a:fld>
            <a:endParaRPr lang="zh-CN" altLang="en-US" sz="1800">
              <a:solidFill>
                <a:srgbClr val="FFFFFF"/>
              </a:solidFill>
              <a:latin typeface="Georgia" panose="02040502050405020303" pitchFamily="18" charset="0"/>
            </a:endParaRPr>
          </a:p>
        </p:txBody>
      </p:sp>
      <p:sp>
        <p:nvSpPr>
          <p:cNvPr id="6758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7590" name="对象 6"/>
          <p:cNvGraphicFramePr>
            <a:graphicFrameLocks noChangeAspect="1"/>
          </p:cNvGraphicFramePr>
          <p:nvPr>
            <p:extLst>
              <p:ext uri="{D42A27DB-BD31-4B8C-83A1-F6EECF244321}">
                <p14:modId xmlns:p14="http://schemas.microsoft.com/office/powerpoint/2010/main" xmlns="" val="3113699058"/>
              </p:ext>
            </p:extLst>
          </p:nvPr>
        </p:nvGraphicFramePr>
        <p:xfrm>
          <a:off x="2393980" y="669945"/>
          <a:ext cx="5685790" cy="494189"/>
        </p:xfrm>
        <a:graphic>
          <a:graphicData uri="http://schemas.openxmlformats.org/presentationml/2006/ole">
            <p:oleObj spid="_x0000_s171700" name="Equation" r:id="rId4" imgW="2400120" imgH="203040" progId="Equation.DSMT4">
              <p:embed/>
            </p:oleObj>
          </a:graphicData>
        </a:graphic>
      </p:graphicFrame>
      <p:graphicFrame>
        <p:nvGraphicFramePr>
          <p:cNvPr id="67591" name="对象 7"/>
          <p:cNvGraphicFramePr>
            <a:graphicFrameLocks noChangeAspect="1"/>
          </p:cNvGraphicFramePr>
          <p:nvPr>
            <p:extLst>
              <p:ext uri="{D42A27DB-BD31-4B8C-83A1-F6EECF244321}">
                <p14:modId xmlns:p14="http://schemas.microsoft.com/office/powerpoint/2010/main" xmlns="" val="2955648088"/>
              </p:ext>
            </p:extLst>
          </p:nvPr>
        </p:nvGraphicFramePr>
        <p:xfrm>
          <a:off x="6804248" y="1409423"/>
          <a:ext cx="1317721" cy="411068"/>
        </p:xfrm>
        <a:graphic>
          <a:graphicData uri="http://schemas.openxmlformats.org/presentationml/2006/ole">
            <p:oleObj spid="_x0000_s171701" name="Equation" r:id="rId5" imgW="672840" imgH="203040" progId="Equation.DSMT4">
              <p:embed/>
            </p:oleObj>
          </a:graphicData>
        </a:graphic>
      </p:graphicFrame>
      <p:graphicFrame>
        <p:nvGraphicFramePr>
          <p:cNvPr id="67592" name="对象 8"/>
          <p:cNvGraphicFramePr>
            <a:graphicFrameLocks noChangeAspect="1"/>
          </p:cNvGraphicFramePr>
          <p:nvPr>
            <p:extLst>
              <p:ext uri="{D42A27DB-BD31-4B8C-83A1-F6EECF244321}">
                <p14:modId xmlns:p14="http://schemas.microsoft.com/office/powerpoint/2010/main" xmlns="" val="1715393400"/>
              </p:ext>
            </p:extLst>
          </p:nvPr>
        </p:nvGraphicFramePr>
        <p:xfrm>
          <a:off x="3996138" y="1288997"/>
          <a:ext cx="2314864" cy="662420"/>
        </p:xfrm>
        <a:graphic>
          <a:graphicData uri="http://schemas.openxmlformats.org/presentationml/2006/ole">
            <p:oleObj spid="_x0000_s171702" name="Equation" r:id="rId6" imgW="1180800" imgH="330120" progId="Equation.DSMT4">
              <p:embed/>
            </p:oleObj>
          </a:graphicData>
        </a:graphic>
      </p:graphicFrame>
      <p:graphicFrame>
        <p:nvGraphicFramePr>
          <p:cNvPr id="67593" name="对象 9">
            <a:hlinkClick r:id="rId7" action="ppaction://hlinksldjump"/>
          </p:cNvPr>
          <p:cNvGraphicFramePr>
            <a:graphicFrameLocks noChangeAspect="1"/>
          </p:cNvGraphicFramePr>
          <p:nvPr>
            <p:extLst>
              <p:ext uri="{D42A27DB-BD31-4B8C-83A1-F6EECF244321}">
                <p14:modId xmlns:p14="http://schemas.microsoft.com/office/powerpoint/2010/main" xmlns="" val="1158872219"/>
              </p:ext>
            </p:extLst>
          </p:nvPr>
        </p:nvGraphicFramePr>
        <p:xfrm>
          <a:off x="995033" y="2043749"/>
          <a:ext cx="1988705" cy="370897"/>
        </p:xfrm>
        <a:graphic>
          <a:graphicData uri="http://schemas.openxmlformats.org/presentationml/2006/ole">
            <p:oleObj spid="_x0000_s171703" name="Equation" r:id="rId8" imgW="1117440" imgH="203040" progId="Equation.DSMT4">
              <p:embed/>
            </p:oleObj>
          </a:graphicData>
        </a:graphic>
      </p:graphicFrame>
      <p:graphicFrame>
        <p:nvGraphicFramePr>
          <p:cNvPr id="67594" name="对象 10"/>
          <p:cNvGraphicFramePr>
            <a:graphicFrameLocks noChangeAspect="1"/>
          </p:cNvGraphicFramePr>
          <p:nvPr>
            <p:extLst>
              <p:ext uri="{D42A27DB-BD31-4B8C-83A1-F6EECF244321}">
                <p14:modId xmlns:p14="http://schemas.microsoft.com/office/powerpoint/2010/main" xmlns="" val="2460323529"/>
              </p:ext>
            </p:extLst>
          </p:nvPr>
        </p:nvGraphicFramePr>
        <p:xfrm>
          <a:off x="884197" y="2547491"/>
          <a:ext cx="2375477" cy="603250"/>
        </p:xfrm>
        <a:graphic>
          <a:graphicData uri="http://schemas.openxmlformats.org/presentationml/2006/ole">
            <p:oleObj spid="_x0000_s171704" name="Equation" r:id="rId9" imgW="1333440" imgH="330120" progId="Equation.DSMT4">
              <p:embed/>
            </p:oleObj>
          </a:graphicData>
        </a:graphic>
      </p:graphicFrame>
      <p:graphicFrame>
        <p:nvGraphicFramePr>
          <p:cNvPr id="67595" name="对象 11"/>
          <p:cNvGraphicFramePr>
            <a:graphicFrameLocks noChangeAspect="1"/>
          </p:cNvGraphicFramePr>
          <p:nvPr>
            <p:extLst>
              <p:ext uri="{D42A27DB-BD31-4B8C-83A1-F6EECF244321}">
                <p14:modId xmlns:p14="http://schemas.microsoft.com/office/powerpoint/2010/main" xmlns="" val="2404326564"/>
              </p:ext>
            </p:extLst>
          </p:nvPr>
        </p:nvGraphicFramePr>
        <p:xfrm>
          <a:off x="3969591" y="2096439"/>
          <a:ext cx="4303713" cy="765175"/>
        </p:xfrm>
        <a:graphic>
          <a:graphicData uri="http://schemas.openxmlformats.org/presentationml/2006/ole">
            <p:oleObj spid="_x0000_s171705" name="Equation" r:id="rId10" imgW="2197080" imgH="380880" progId="Equation.DSMT4">
              <p:embed/>
            </p:oleObj>
          </a:graphicData>
        </a:graphic>
      </p:graphicFrame>
      <p:graphicFrame>
        <p:nvGraphicFramePr>
          <p:cNvPr id="67596" name="对象 12"/>
          <p:cNvGraphicFramePr>
            <a:graphicFrameLocks noChangeAspect="1"/>
          </p:cNvGraphicFramePr>
          <p:nvPr>
            <p:extLst>
              <p:ext uri="{D42A27DB-BD31-4B8C-83A1-F6EECF244321}">
                <p14:modId xmlns:p14="http://schemas.microsoft.com/office/powerpoint/2010/main" xmlns="" val="3793512482"/>
              </p:ext>
            </p:extLst>
          </p:nvPr>
        </p:nvGraphicFramePr>
        <p:xfrm>
          <a:off x="3987960" y="3147364"/>
          <a:ext cx="4760504" cy="838846"/>
        </p:xfrm>
        <a:graphic>
          <a:graphicData uri="http://schemas.openxmlformats.org/presentationml/2006/ole">
            <p:oleObj spid="_x0000_s171706" name="Equation" r:id="rId11" imgW="2209680" imgH="380880" progId="Equation.DSMT4">
              <p:embed/>
            </p:oleObj>
          </a:graphicData>
        </a:graphic>
      </p:graphicFrame>
      <p:graphicFrame>
        <p:nvGraphicFramePr>
          <p:cNvPr id="67597" name="对象 13"/>
          <p:cNvGraphicFramePr>
            <a:graphicFrameLocks noChangeAspect="1"/>
          </p:cNvGraphicFramePr>
          <p:nvPr>
            <p:extLst>
              <p:ext uri="{D42A27DB-BD31-4B8C-83A1-F6EECF244321}">
                <p14:modId xmlns:p14="http://schemas.microsoft.com/office/powerpoint/2010/main" xmlns="" val="3774815068"/>
              </p:ext>
            </p:extLst>
          </p:nvPr>
        </p:nvGraphicFramePr>
        <p:xfrm>
          <a:off x="2946429" y="5626776"/>
          <a:ext cx="1622333" cy="495067"/>
        </p:xfrm>
        <a:graphic>
          <a:graphicData uri="http://schemas.openxmlformats.org/presentationml/2006/ole">
            <p:oleObj spid="_x0000_s171707" name="Equation" r:id="rId12" imgW="685800" imgH="203040" progId="Equation.DSMT4">
              <p:embed/>
            </p:oleObj>
          </a:graphicData>
        </a:graphic>
      </p:graphicFrame>
      <p:graphicFrame>
        <p:nvGraphicFramePr>
          <p:cNvPr id="67598" name="对象 14"/>
          <p:cNvGraphicFramePr>
            <a:graphicFrameLocks noChangeAspect="1"/>
          </p:cNvGraphicFramePr>
          <p:nvPr>
            <p:extLst>
              <p:ext uri="{D42A27DB-BD31-4B8C-83A1-F6EECF244321}">
                <p14:modId xmlns:p14="http://schemas.microsoft.com/office/powerpoint/2010/main" xmlns="" val="385953613"/>
              </p:ext>
            </p:extLst>
          </p:nvPr>
        </p:nvGraphicFramePr>
        <p:xfrm>
          <a:off x="5213596" y="5445226"/>
          <a:ext cx="2770516" cy="801870"/>
        </p:xfrm>
        <a:graphic>
          <a:graphicData uri="http://schemas.openxmlformats.org/presentationml/2006/ole">
            <p:oleObj spid="_x0000_s171708" name="Equation" r:id="rId13" imgW="1168200" imgH="330120" progId="Equation.DSMT4">
              <p:embed/>
            </p:oleObj>
          </a:graphicData>
        </a:graphic>
      </p:graphicFrame>
      <p:graphicFrame>
        <p:nvGraphicFramePr>
          <p:cNvPr id="67599" name="对象 15">
            <a:hlinkClick r:id="rId7" action="ppaction://hlinksldjump"/>
          </p:cNvPr>
          <p:cNvGraphicFramePr>
            <a:graphicFrameLocks noChangeAspect="1"/>
          </p:cNvGraphicFramePr>
          <p:nvPr>
            <p:extLst>
              <p:ext uri="{D42A27DB-BD31-4B8C-83A1-F6EECF244321}">
                <p14:modId xmlns:p14="http://schemas.microsoft.com/office/powerpoint/2010/main" xmlns="" val="4093523605"/>
              </p:ext>
            </p:extLst>
          </p:nvPr>
        </p:nvGraphicFramePr>
        <p:xfrm>
          <a:off x="813133" y="4061035"/>
          <a:ext cx="2530316" cy="370205"/>
        </p:xfrm>
        <a:graphic>
          <a:graphicData uri="http://schemas.openxmlformats.org/presentationml/2006/ole">
            <p:oleObj spid="_x0000_s171709" name="Equation" r:id="rId14" imgW="1422360" imgH="203040" progId="Equation.DSMT4">
              <p:embed/>
            </p:oleObj>
          </a:graphicData>
        </a:graphic>
      </p:graphicFrame>
      <p:graphicFrame>
        <p:nvGraphicFramePr>
          <p:cNvPr id="67600" name="对象 16"/>
          <p:cNvGraphicFramePr>
            <a:graphicFrameLocks noChangeAspect="1"/>
          </p:cNvGraphicFramePr>
          <p:nvPr>
            <p:extLst>
              <p:ext uri="{D42A27DB-BD31-4B8C-83A1-F6EECF244321}">
                <p14:modId xmlns:p14="http://schemas.microsoft.com/office/powerpoint/2010/main" xmlns="" val="2229255181"/>
              </p:ext>
            </p:extLst>
          </p:nvPr>
        </p:nvGraphicFramePr>
        <p:xfrm>
          <a:off x="664701" y="4455468"/>
          <a:ext cx="2827179" cy="600710"/>
        </p:xfrm>
        <a:graphic>
          <a:graphicData uri="http://schemas.openxmlformats.org/presentationml/2006/ole">
            <p:oleObj spid="_x0000_s171710" name="Equation" r:id="rId15" imgW="1587240" imgH="330120" progId="Equation.DSMT4">
              <p:embed/>
            </p:oleObj>
          </a:graphicData>
        </a:graphic>
      </p:graphicFrame>
      <p:graphicFrame>
        <p:nvGraphicFramePr>
          <p:cNvPr id="67601" name="对象 17"/>
          <p:cNvGraphicFramePr>
            <a:graphicFrameLocks noChangeAspect="1"/>
          </p:cNvGraphicFramePr>
          <p:nvPr>
            <p:extLst>
              <p:ext uri="{D42A27DB-BD31-4B8C-83A1-F6EECF244321}">
                <p14:modId xmlns:p14="http://schemas.microsoft.com/office/powerpoint/2010/main" xmlns="" val="1262918392"/>
              </p:ext>
            </p:extLst>
          </p:nvPr>
        </p:nvGraphicFramePr>
        <p:xfrm>
          <a:off x="3969591" y="4514442"/>
          <a:ext cx="4929541" cy="840960"/>
        </p:xfrm>
        <a:graphic>
          <a:graphicData uri="http://schemas.openxmlformats.org/presentationml/2006/ole">
            <p:oleObj spid="_x0000_s171711" name="Equation" r:id="rId16" imgW="2286000" imgH="380880" progId="Equation.DSMT4">
              <p:embed/>
            </p:oleObj>
          </a:graphicData>
        </a:graphic>
      </p:graphicFrame>
      <p:graphicFrame>
        <p:nvGraphicFramePr>
          <p:cNvPr id="67602" name="对象 18"/>
          <p:cNvGraphicFramePr>
            <a:graphicFrameLocks noChangeAspect="1"/>
          </p:cNvGraphicFramePr>
          <p:nvPr>
            <p:extLst>
              <p:ext uri="{D42A27DB-BD31-4B8C-83A1-F6EECF244321}">
                <p14:modId xmlns:p14="http://schemas.microsoft.com/office/powerpoint/2010/main" xmlns="" val="3054301382"/>
              </p:ext>
            </p:extLst>
          </p:nvPr>
        </p:nvGraphicFramePr>
        <p:xfrm>
          <a:off x="5273960" y="4080978"/>
          <a:ext cx="1314264" cy="308493"/>
        </p:xfrm>
        <a:graphic>
          <a:graphicData uri="http://schemas.openxmlformats.org/presentationml/2006/ole">
            <p:oleObj spid="_x0000_s171712" name="Equation" r:id="rId17" imgW="609480" imgH="139680" progId="Equation.DSMT4">
              <p:embed/>
            </p:oleObj>
          </a:graphicData>
        </a:graphic>
      </p:graphicFrame>
      <p:graphicFrame>
        <p:nvGraphicFramePr>
          <p:cNvPr id="67603" name="对象 19"/>
          <p:cNvGraphicFramePr>
            <a:graphicFrameLocks noChangeAspect="1"/>
          </p:cNvGraphicFramePr>
          <p:nvPr>
            <p:extLst>
              <p:ext uri="{D42A27DB-BD31-4B8C-83A1-F6EECF244321}">
                <p14:modId xmlns:p14="http://schemas.microsoft.com/office/powerpoint/2010/main" xmlns="" val="2634544954"/>
              </p:ext>
            </p:extLst>
          </p:nvPr>
        </p:nvGraphicFramePr>
        <p:xfrm>
          <a:off x="6991736" y="3964066"/>
          <a:ext cx="1786413" cy="302102"/>
        </p:xfrm>
        <a:graphic>
          <a:graphicData uri="http://schemas.openxmlformats.org/presentationml/2006/ole">
            <p:oleObj spid="_x0000_s171713" name="Equation" r:id="rId18" imgW="1002960" imgH="164880" progId="Equation.DSMT4">
              <p:embed/>
            </p:oleObj>
          </a:graphicData>
        </a:graphic>
      </p:graphicFrame>
      <p:graphicFrame>
        <p:nvGraphicFramePr>
          <p:cNvPr id="67604" name="对象 20"/>
          <p:cNvGraphicFramePr>
            <a:graphicFrameLocks noChangeAspect="1"/>
          </p:cNvGraphicFramePr>
          <p:nvPr>
            <p:extLst>
              <p:ext uri="{D42A27DB-BD31-4B8C-83A1-F6EECF244321}">
                <p14:modId xmlns:p14="http://schemas.microsoft.com/office/powerpoint/2010/main" xmlns="" val="452860813"/>
              </p:ext>
            </p:extLst>
          </p:nvPr>
        </p:nvGraphicFramePr>
        <p:xfrm>
          <a:off x="6991736" y="4284663"/>
          <a:ext cx="995363" cy="324803"/>
        </p:xfrm>
        <a:graphic>
          <a:graphicData uri="http://schemas.openxmlformats.org/presentationml/2006/ole">
            <p:oleObj spid="_x0000_s171714" name="Equation" r:id="rId19" imgW="558720" imgH="177480" progId="Equation.DSMT4">
              <p:embed/>
            </p:oleObj>
          </a:graphicData>
        </a:graphic>
      </p:graphicFrame>
      <p:sp>
        <p:nvSpPr>
          <p:cNvPr id="22" name="等于号 21"/>
          <p:cNvSpPr/>
          <p:nvPr/>
        </p:nvSpPr>
        <p:spPr>
          <a:xfrm rot="5400000">
            <a:off x="4581364" y="4124275"/>
            <a:ext cx="906463" cy="295275"/>
          </a:xfrm>
          <a:prstGeom prst="mathEqual">
            <a:avLst>
              <a:gd name="adj1" fmla="val 23520"/>
              <a:gd name="adj2" fmla="val 2997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mc:AlternateContent xmlns:mc="http://schemas.openxmlformats.org/markup-compatibility/2006">
        <mc:Choice xmlns:a14="http://schemas.microsoft.com/office/drawing/2010/main" xmlns="" Requires="a14">
          <p:sp>
            <p:nvSpPr>
              <p:cNvPr id="2" name="文本框 1"/>
              <p:cNvSpPr txBox="1"/>
              <p:nvPr/>
            </p:nvSpPr>
            <p:spPr>
              <a:xfrm>
                <a:off x="1095364" y="1527607"/>
                <a:ext cx="1672282" cy="400110"/>
              </a:xfrm>
              <a:prstGeom prst="rect">
                <a:avLst/>
              </a:prstGeom>
              <a:noFill/>
              <a:ln w="25400">
                <a:noFill/>
              </a:ln>
            </p:spPr>
            <p:txBody>
              <a:bodyPr wrap="square" rtlCol="0">
                <a:spAutoFit/>
              </a:bodyPr>
              <a:lstStyle/>
              <a:p>
                <a:r>
                  <a:rPr lang="zh-CN" altLang="en-US" sz="2000" b="1" dirty="0" smtClean="0"/>
                  <a:t>令 </a:t>
                </a:r>
                <a14:m>
                  <m:oMath xmlns:m="http://schemas.openxmlformats.org/officeDocument/2006/math">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rPr>
                      <m:t>𝒈</m:t>
                    </m:r>
                  </m:oMath>
                </a14:m>
                <a:endParaRPr lang="zh-CN" altLang="en-US" sz="2000" b="1" dirty="0"/>
              </a:p>
            </p:txBody>
          </p:sp>
        </mc:Choice>
        <mc:Fallback>
          <p:sp>
            <p:nvSpPr>
              <p:cNvPr id="2" name="文本框 1"/>
              <p:cNvSpPr txBox="1">
                <a:spLocks noRot="1" noChangeAspect="1" noMove="1" noResize="1" noEditPoints="1" noAdjustHandles="1" noChangeArrowheads="1" noChangeShapeType="1" noTextEdit="1"/>
              </p:cNvSpPr>
              <p:nvPr/>
            </p:nvSpPr>
            <p:spPr>
              <a:xfrm>
                <a:off x="1095364" y="1527607"/>
                <a:ext cx="1672282" cy="400110"/>
              </a:xfrm>
              <a:prstGeom prst="rect">
                <a:avLst/>
              </a:prstGeom>
              <a:blipFill>
                <a:blip r:embed="rId20" cstate="print"/>
                <a:stretch>
                  <a:fillRect l="-4015" t="-12308" b="-24615"/>
                </a:stretch>
              </a:blipFill>
              <a:ln w="25400">
                <a:noFill/>
              </a:ln>
            </p:spPr>
            <p:txBody>
              <a:bodyPr/>
              <a:lstStyle/>
              <a:p>
                <a:r>
                  <a:rPr lang="zh-CN" altLang="en-US">
                    <a:noFill/>
                  </a:rPr>
                  <a:t> </a:t>
                </a:r>
              </a:p>
            </p:txBody>
          </p:sp>
        </mc:Fallback>
      </mc:AlternateContent>
      <p:sp>
        <p:nvSpPr>
          <p:cNvPr id="5" name="等号 4"/>
          <p:cNvSpPr/>
          <p:nvPr/>
        </p:nvSpPr>
        <p:spPr>
          <a:xfrm rot="5400000">
            <a:off x="7248123" y="1157743"/>
            <a:ext cx="307085" cy="186722"/>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等号 23"/>
          <p:cNvSpPr/>
          <p:nvPr/>
        </p:nvSpPr>
        <p:spPr>
          <a:xfrm>
            <a:off x="6372200" y="1520032"/>
            <a:ext cx="337794" cy="205394"/>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等号 24"/>
          <p:cNvSpPr/>
          <p:nvPr/>
        </p:nvSpPr>
        <p:spPr>
          <a:xfrm rot="5400000">
            <a:off x="5353367" y="1917644"/>
            <a:ext cx="371573" cy="225933"/>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等号 26"/>
          <p:cNvSpPr/>
          <p:nvPr/>
        </p:nvSpPr>
        <p:spPr>
          <a:xfrm rot="5400000">
            <a:off x="5345058" y="2939251"/>
            <a:ext cx="408730" cy="205394"/>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5827372" y="2873472"/>
            <a:ext cx="1662046" cy="369332"/>
          </a:xfrm>
          <a:prstGeom prst="rect">
            <a:avLst/>
          </a:prstGeom>
          <a:noFill/>
          <a:ln w="25400">
            <a:solidFill>
              <a:schemeClr val="accent1">
                <a:shade val="50000"/>
              </a:schemeClr>
            </a:solidFill>
          </a:ln>
        </p:spPr>
        <p:txBody>
          <a:bodyPr wrap="square" rtlCol="0">
            <a:spAutoFit/>
          </a:bodyPr>
          <a:lstStyle/>
          <a:p>
            <a:pPr algn="ctr"/>
            <a:r>
              <a:rPr lang="zh-CN" altLang="en-US" b="1" dirty="0" smtClean="0"/>
              <a:t>积分变换换序</a:t>
            </a:r>
            <a:endParaRPr lang="zh-CN" altLang="en-US" b="1" dirty="0"/>
          </a:p>
        </p:txBody>
      </p:sp>
      <mc:AlternateContent xmlns:mc="http://schemas.openxmlformats.org/markup-compatibility/2006">
        <mc:Choice xmlns:a14="http://schemas.microsoft.com/office/drawing/2010/main" xmlns="" Requires="a14">
          <p:sp>
            <p:nvSpPr>
              <p:cNvPr id="29" name="文本框 28"/>
              <p:cNvSpPr txBox="1"/>
              <p:nvPr/>
            </p:nvSpPr>
            <p:spPr>
              <a:xfrm>
                <a:off x="1125751" y="3589085"/>
                <a:ext cx="1672282" cy="400110"/>
              </a:xfrm>
              <a:prstGeom prst="rect">
                <a:avLst/>
              </a:prstGeom>
              <a:noFill/>
              <a:ln w="25400">
                <a:noFill/>
              </a:ln>
            </p:spPr>
            <p:txBody>
              <a:bodyPr wrap="square" rtlCol="0">
                <a:spAutoFit/>
              </a:bodyPr>
              <a:lstStyle/>
              <a:p>
                <a:r>
                  <a:rPr lang="zh-CN" altLang="en-US" sz="2000" b="1" dirty="0" smtClean="0"/>
                  <a:t>令 </a:t>
                </a:r>
                <a14:m>
                  <m:oMath xmlns:m="http://schemas.openxmlformats.org/officeDocument/2006/math">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rPr>
                      <m:t>𝒉</m:t>
                    </m:r>
                  </m:oMath>
                </a14:m>
                <a:endParaRPr lang="zh-CN" altLang="en-US" sz="2000" b="1" dirty="0"/>
              </a:p>
            </p:txBody>
          </p:sp>
        </mc:Choice>
        <mc:Fallback>
          <p:sp>
            <p:nvSpPr>
              <p:cNvPr id="29" name="文本框 28"/>
              <p:cNvSpPr txBox="1">
                <a:spLocks noRot="1" noChangeAspect="1" noMove="1" noResize="1" noEditPoints="1" noAdjustHandles="1" noChangeArrowheads="1" noChangeShapeType="1" noTextEdit="1"/>
              </p:cNvSpPr>
              <p:nvPr/>
            </p:nvSpPr>
            <p:spPr>
              <a:xfrm>
                <a:off x="1125751" y="3589085"/>
                <a:ext cx="1672282" cy="400110"/>
              </a:xfrm>
              <a:prstGeom prst="rect">
                <a:avLst/>
              </a:prstGeom>
              <a:blipFill>
                <a:blip r:embed="rId21" cstate="print"/>
                <a:stretch>
                  <a:fillRect l="-4015" t="-12308" b="-24615"/>
                </a:stretch>
              </a:blipFill>
              <a:ln w="25400">
                <a:noFill/>
              </a:ln>
            </p:spPr>
            <p:txBody>
              <a:bodyPr/>
              <a:lstStyle/>
              <a:p>
                <a:r>
                  <a:rPr lang="zh-CN" altLang="en-US">
                    <a:noFill/>
                  </a:rPr>
                  <a:t> </a:t>
                </a:r>
              </a:p>
            </p:txBody>
          </p:sp>
        </mc:Fallback>
      </mc:AlternateContent>
      <p:sp>
        <p:nvSpPr>
          <p:cNvPr id="30" name="等号 29"/>
          <p:cNvSpPr/>
          <p:nvPr/>
        </p:nvSpPr>
        <p:spPr>
          <a:xfrm>
            <a:off x="4697459" y="5753377"/>
            <a:ext cx="408730" cy="205394"/>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等号 30"/>
          <p:cNvSpPr/>
          <p:nvPr/>
        </p:nvSpPr>
        <p:spPr>
          <a:xfrm rot="5400000">
            <a:off x="6291792" y="5288212"/>
            <a:ext cx="408730" cy="205394"/>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等号 31"/>
          <p:cNvSpPr/>
          <p:nvPr/>
        </p:nvSpPr>
        <p:spPr>
          <a:xfrm rot="5400000" flipV="1">
            <a:off x="720931" y="3267397"/>
            <a:ext cx="6074788" cy="276595"/>
          </a:xfrm>
          <a:prstGeom prst="mathEqual">
            <a:avLst>
              <a:gd name="adj1" fmla="val 12275"/>
              <a:gd name="adj2" fmla="val 26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连接符 7"/>
          <p:cNvCxnSpPr/>
          <p:nvPr/>
        </p:nvCxnSpPr>
        <p:spPr>
          <a:xfrm>
            <a:off x="971600" y="2420888"/>
            <a:ext cx="19748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8217" y="4413728"/>
            <a:ext cx="2505232" cy="1751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5539153" y="2257354"/>
            <a:ext cx="957004" cy="406420"/>
          </a:xfrm>
          <a:prstGeom prst="roundRect">
            <a:avLst/>
          </a:prstGeom>
          <a:solidFill>
            <a:srgbClr val="FFC000">
              <a:alpha val="1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6940640" y="2272287"/>
            <a:ext cx="957004" cy="406420"/>
          </a:xfrm>
          <a:prstGeom prst="roundRect">
            <a:avLst/>
          </a:prstGeom>
          <a:solidFill>
            <a:srgbClr val="FFC000">
              <a:alpha val="1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941145" y="2257354"/>
            <a:ext cx="544902" cy="406420"/>
          </a:xfrm>
          <a:prstGeom prst="roundRect">
            <a:avLst/>
          </a:prstGeom>
          <a:solidFill>
            <a:schemeClr val="accent2">
              <a:lumMod val="60000"/>
              <a:lumOff val="40000"/>
              <a:alpha val="1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棱台 40">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03808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7590"/>
                                        </p:tgtEl>
                                        <p:attrNameLst>
                                          <p:attrName>style.visibility</p:attrName>
                                        </p:attrNameLst>
                                      </p:cBhvr>
                                      <p:to>
                                        <p:strVal val="visible"/>
                                      </p:to>
                                    </p:set>
                                    <p:anim calcmode="lin" valueType="num">
                                      <p:cBhvr>
                                        <p:cTn id="11" dur="500" fill="hold"/>
                                        <p:tgtEl>
                                          <p:spTgt spid="67590"/>
                                        </p:tgtEl>
                                        <p:attrNameLst>
                                          <p:attrName>ppt_w</p:attrName>
                                        </p:attrNameLst>
                                      </p:cBhvr>
                                      <p:tavLst>
                                        <p:tav tm="0">
                                          <p:val>
                                            <p:fltVal val="0"/>
                                          </p:val>
                                        </p:tav>
                                        <p:tav tm="100000">
                                          <p:val>
                                            <p:strVal val="#ppt_w"/>
                                          </p:val>
                                        </p:tav>
                                      </p:tavLst>
                                    </p:anim>
                                    <p:anim calcmode="lin" valueType="num">
                                      <p:cBhvr>
                                        <p:cTn id="12" dur="500" fill="hold"/>
                                        <p:tgtEl>
                                          <p:spTgt spid="67590"/>
                                        </p:tgtEl>
                                        <p:attrNameLst>
                                          <p:attrName>ppt_h</p:attrName>
                                        </p:attrNameLst>
                                      </p:cBhvr>
                                      <p:tavLst>
                                        <p:tav tm="0">
                                          <p:val>
                                            <p:fltVal val="0"/>
                                          </p:val>
                                        </p:tav>
                                        <p:tav tm="100000">
                                          <p:val>
                                            <p:strVal val="#ppt_h"/>
                                          </p:val>
                                        </p:tav>
                                      </p:tavLst>
                                    </p:anim>
                                    <p:animEffect transition="in" filter="fade">
                                      <p:cBhvr>
                                        <p:cTn id="13" dur="500"/>
                                        <p:tgtEl>
                                          <p:spTgt spid="675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67591"/>
                                        </p:tgtEl>
                                        <p:attrNameLst>
                                          <p:attrName>style.visibility</p:attrName>
                                        </p:attrNameLst>
                                      </p:cBhvr>
                                      <p:to>
                                        <p:strVal val="visible"/>
                                      </p:to>
                                    </p:set>
                                    <p:anim calcmode="lin" valueType="num">
                                      <p:cBhvr>
                                        <p:cTn id="30" dur="500" fill="hold"/>
                                        <p:tgtEl>
                                          <p:spTgt spid="67591"/>
                                        </p:tgtEl>
                                        <p:attrNameLst>
                                          <p:attrName>ppt_w</p:attrName>
                                        </p:attrNameLst>
                                      </p:cBhvr>
                                      <p:tavLst>
                                        <p:tav tm="0">
                                          <p:val>
                                            <p:fltVal val="0"/>
                                          </p:val>
                                        </p:tav>
                                        <p:tav tm="100000">
                                          <p:val>
                                            <p:strVal val="#ppt_w"/>
                                          </p:val>
                                        </p:tav>
                                      </p:tavLst>
                                    </p:anim>
                                    <p:anim calcmode="lin" valueType="num">
                                      <p:cBhvr>
                                        <p:cTn id="31" dur="500" fill="hold"/>
                                        <p:tgtEl>
                                          <p:spTgt spid="67591"/>
                                        </p:tgtEl>
                                        <p:attrNameLst>
                                          <p:attrName>ppt_h</p:attrName>
                                        </p:attrNameLst>
                                      </p:cBhvr>
                                      <p:tavLst>
                                        <p:tav tm="0">
                                          <p:val>
                                            <p:fltVal val="0"/>
                                          </p:val>
                                        </p:tav>
                                        <p:tav tm="100000">
                                          <p:val>
                                            <p:strVal val="#ppt_h"/>
                                          </p:val>
                                        </p:tav>
                                      </p:tavLst>
                                    </p:anim>
                                    <p:animEffect transition="in" filter="fade">
                                      <p:cBhvr>
                                        <p:cTn id="32" dur="500"/>
                                        <p:tgtEl>
                                          <p:spTgt spid="675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67592"/>
                                        </p:tgtEl>
                                        <p:attrNameLst>
                                          <p:attrName>style.visibility</p:attrName>
                                        </p:attrNameLst>
                                      </p:cBhvr>
                                      <p:to>
                                        <p:strVal val="visible"/>
                                      </p:to>
                                    </p:set>
                                    <p:animEffect transition="in" filter="wipe(right)">
                                      <p:cBhvr>
                                        <p:cTn id="41" dur="500"/>
                                        <p:tgtEl>
                                          <p:spTgt spid="67592"/>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67593"/>
                                        </p:tgtEl>
                                        <p:attrNameLst>
                                          <p:attrName>style.visibility</p:attrName>
                                        </p:attrNameLst>
                                      </p:cBhvr>
                                      <p:to>
                                        <p:strVal val="visible"/>
                                      </p:to>
                                    </p:set>
                                    <p:anim calcmode="lin" valueType="num">
                                      <p:cBhvr>
                                        <p:cTn id="46" dur="500" fill="hold"/>
                                        <p:tgtEl>
                                          <p:spTgt spid="67593"/>
                                        </p:tgtEl>
                                        <p:attrNameLst>
                                          <p:attrName>ppt_w</p:attrName>
                                        </p:attrNameLst>
                                      </p:cBhvr>
                                      <p:tavLst>
                                        <p:tav tm="0">
                                          <p:val>
                                            <p:fltVal val="0"/>
                                          </p:val>
                                        </p:tav>
                                        <p:tav tm="100000">
                                          <p:val>
                                            <p:strVal val="#ppt_w"/>
                                          </p:val>
                                        </p:tav>
                                      </p:tavLst>
                                    </p:anim>
                                    <p:anim calcmode="lin" valueType="num">
                                      <p:cBhvr>
                                        <p:cTn id="47" dur="500" fill="hold"/>
                                        <p:tgtEl>
                                          <p:spTgt spid="67593"/>
                                        </p:tgtEl>
                                        <p:attrNameLst>
                                          <p:attrName>ppt_h</p:attrName>
                                        </p:attrNameLst>
                                      </p:cBhvr>
                                      <p:tavLst>
                                        <p:tav tm="0">
                                          <p:val>
                                            <p:fltVal val="0"/>
                                          </p:val>
                                        </p:tav>
                                        <p:tav tm="100000">
                                          <p:val>
                                            <p:strVal val="#ppt_h"/>
                                          </p:val>
                                        </p:tav>
                                      </p:tavLst>
                                    </p:anim>
                                    <p:animEffect transition="in" filter="fade">
                                      <p:cBhvr>
                                        <p:cTn id="48" dur="500"/>
                                        <p:tgtEl>
                                          <p:spTgt spid="67593"/>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7594"/>
                                        </p:tgtEl>
                                        <p:attrNameLst>
                                          <p:attrName>style.visibility</p:attrName>
                                        </p:attrNameLst>
                                      </p:cBhvr>
                                      <p:to>
                                        <p:strVal val="visible"/>
                                      </p:to>
                                    </p:set>
                                    <p:animEffect transition="in" filter="wipe(left)">
                                      <p:cBhvr>
                                        <p:cTn id="56" dur="500"/>
                                        <p:tgtEl>
                                          <p:spTgt spid="6759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up)">
                                      <p:cBhvr>
                                        <p:cTn id="61" dur="500"/>
                                        <p:tgtEl>
                                          <p:spTgt spid="2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67595"/>
                                        </p:tgtEl>
                                        <p:attrNameLst>
                                          <p:attrName>style.visibility</p:attrName>
                                        </p:attrNameLst>
                                      </p:cBhvr>
                                      <p:to>
                                        <p:strVal val="visible"/>
                                      </p:to>
                                    </p:set>
                                    <p:animEffect transition="in" filter="wipe(left)">
                                      <p:cBhvr>
                                        <p:cTn id="65" dur="500"/>
                                        <p:tgtEl>
                                          <p:spTgt spid="6759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par>
                          <p:cTn id="81" fill="hold">
                            <p:stCondLst>
                              <p:cond delay="500"/>
                            </p:stCondLst>
                            <p:childTnLst>
                              <p:par>
                                <p:cTn id="82" presetID="53" presetClass="entr" presetSubtype="16" fill="hold" nodeType="afterEffect">
                                  <p:stCondLst>
                                    <p:cond delay="0"/>
                                  </p:stCondLst>
                                  <p:childTnLst>
                                    <p:set>
                                      <p:cBhvr>
                                        <p:cTn id="83" dur="1" fill="hold">
                                          <p:stCondLst>
                                            <p:cond delay="0"/>
                                          </p:stCondLst>
                                        </p:cTn>
                                        <p:tgtEl>
                                          <p:spTgt spid="67597"/>
                                        </p:tgtEl>
                                        <p:attrNameLst>
                                          <p:attrName>style.visibility</p:attrName>
                                        </p:attrNameLst>
                                      </p:cBhvr>
                                      <p:to>
                                        <p:strVal val="visible"/>
                                      </p:to>
                                    </p:set>
                                    <p:anim calcmode="lin" valueType="num">
                                      <p:cBhvr>
                                        <p:cTn id="84" dur="500" fill="hold"/>
                                        <p:tgtEl>
                                          <p:spTgt spid="67597"/>
                                        </p:tgtEl>
                                        <p:attrNameLst>
                                          <p:attrName>ppt_w</p:attrName>
                                        </p:attrNameLst>
                                      </p:cBhvr>
                                      <p:tavLst>
                                        <p:tav tm="0">
                                          <p:val>
                                            <p:fltVal val="0"/>
                                          </p:val>
                                        </p:tav>
                                        <p:tav tm="100000">
                                          <p:val>
                                            <p:strVal val="#ppt_w"/>
                                          </p:val>
                                        </p:tav>
                                      </p:tavLst>
                                    </p:anim>
                                    <p:anim calcmode="lin" valueType="num">
                                      <p:cBhvr>
                                        <p:cTn id="85" dur="500" fill="hold"/>
                                        <p:tgtEl>
                                          <p:spTgt spid="67597"/>
                                        </p:tgtEl>
                                        <p:attrNameLst>
                                          <p:attrName>ppt_h</p:attrName>
                                        </p:attrNameLst>
                                      </p:cBhvr>
                                      <p:tavLst>
                                        <p:tav tm="0">
                                          <p:val>
                                            <p:fltVal val="0"/>
                                          </p:val>
                                        </p:tav>
                                        <p:tav tm="100000">
                                          <p:val>
                                            <p:strVal val="#ppt_h"/>
                                          </p:val>
                                        </p:tav>
                                      </p:tavLst>
                                    </p:anim>
                                    <p:animEffect transition="in" filter="fade">
                                      <p:cBhvr>
                                        <p:cTn id="86" dur="500"/>
                                        <p:tgtEl>
                                          <p:spTgt spid="6759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67598"/>
                                        </p:tgtEl>
                                        <p:attrNameLst>
                                          <p:attrName>style.visibility</p:attrName>
                                        </p:attrNameLst>
                                      </p:cBhvr>
                                      <p:to>
                                        <p:strVal val="visible"/>
                                      </p:to>
                                    </p:set>
                                    <p:animEffect transition="in" filter="wipe(left)">
                                      <p:cBhvr>
                                        <p:cTn id="95" dur="500"/>
                                        <p:tgtEl>
                                          <p:spTgt spid="67598"/>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67599"/>
                                        </p:tgtEl>
                                        <p:attrNameLst>
                                          <p:attrName>style.visibility</p:attrName>
                                        </p:attrNameLst>
                                      </p:cBhvr>
                                      <p:to>
                                        <p:strVal val="visible"/>
                                      </p:to>
                                    </p:set>
                                    <p:anim calcmode="lin" valueType="num">
                                      <p:cBhvr>
                                        <p:cTn id="100" dur="500" fill="hold"/>
                                        <p:tgtEl>
                                          <p:spTgt spid="67599"/>
                                        </p:tgtEl>
                                        <p:attrNameLst>
                                          <p:attrName>ppt_w</p:attrName>
                                        </p:attrNameLst>
                                      </p:cBhvr>
                                      <p:tavLst>
                                        <p:tav tm="0">
                                          <p:val>
                                            <p:fltVal val="0"/>
                                          </p:val>
                                        </p:tav>
                                        <p:tav tm="100000">
                                          <p:val>
                                            <p:strVal val="#ppt_w"/>
                                          </p:val>
                                        </p:tav>
                                      </p:tavLst>
                                    </p:anim>
                                    <p:anim calcmode="lin" valueType="num">
                                      <p:cBhvr>
                                        <p:cTn id="101" dur="500" fill="hold"/>
                                        <p:tgtEl>
                                          <p:spTgt spid="67599"/>
                                        </p:tgtEl>
                                        <p:attrNameLst>
                                          <p:attrName>ppt_h</p:attrName>
                                        </p:attrNameLst>
                                      </p:cBhvr>
                                      <p:tavLst>
                                        <p:tav tm="0">
                                          <p:val>
                                            <p:fltVal val="0"/>
                                          </p:val>
                                        </p:tav>
                                        <p:tav tm="100000">
                                          <p:val>
                                            <p:strVal val="#ppt_h"/>
                                          </p:val>
                                        </p:tav>
                                      </p:tavLst>
                                    </p:anim>
                                    <p:animEffect transition="in" filter="fade">
                                      <p:cBhvr>
                                        <p:cTn id="102" dur="500"/>
                                        <p:tgtEl>
                                          <p:spTgt spid="67599"/>
                                        </p:tgtEl>
                                      </p:cBhvr>
                                    </p:animEffect>
                                  </p:childTnLst>
                                </p:cTn>
                              </p:par>
                              <p:par>
                                <p:cTn id="103" presetID="10"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67600"/>
                                        </p:tgtEl>
                                        <p:attrNameLst>
                                          <p:attrName>style.visibility</p:attrName>
                                        </p:attrNameLst>
                                      </p:cBhvr>
                                      <p:to>
                                        <p:strVal val="visible"/>
                                      </p:to>
                                    </p:set>
                                    <p:animEffect transition="in" filter="wipe(left)">
                                      <p:cBhvr>
                                        <p:cTn id="110" dur="500"/>
                                        <p:tgtEl>
                                          <p:spTgt spid="6760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ipe(down)">
                                      <p:cBhvr>
                                        <p:cTn id="115" dur="500"/>
                                        <p:tgtEl>
                                          <p:spTgt spid="31"/>
                                        </p:tgtEl>
                                      </p:cBhvr>
                                    </p:animEffec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67601"/>
                                        </p:tgtEl>
                                        <p:attrNameLst>
                                          <p:attrName>style.visibility</p:attrName>
                                        </p:attrNameLst>
                                      </p:cBhvr>
                                      <p:to>
                                        <p:strVal val="visible"/>
                                      </p:to>
                                    </p:set>
                                    <p:animEffect transition="in" filter="wipe(left)">
                                      <p:cBhvr>
                                        <p:cTn id="119" dur="500"/>
                                        <p:tgtEl>
                                          <p:spTgt spid="6760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 calcmode="lin" valueType="num">
                                      <p:cBhvr>
                                        <p:cTn id="124" dur="500" fill="hold"/>
                                        <p:tgtEl>
                                          <p:spTgt spid="28"/>
                                        </p:tgtEl>
                                        <p:attrNameLst>
                                          <p:attrName>ppt_w</p:attrName>
                                        </p:attrNameLst>
                                      </p:cBhvr>
                                      <p:tavLst>
                                        <p:tav tm="0">
                                          <p:val>
                                            <p:fltVal val="0"/>
                                          </p:val>
                                        </p:tav>
                                        <p:tav tm="100000">
                                          <p:val>
                                            <p:strVal val="#ppt_w"/>
                                          </p:val>
                                        </p:tav>
                                      </p:tavLst>
                                    </p:anim>
                                    <p:anim calcmode="lin" valueType="num">
                                      <p:cBhvr>
                                        <p:cTn id="125" dur="500" fill="hold"/>
                                        <p:tgtEl>
                                          <p:spTgt spid="28"/>
                                        </p:tgtEl>
                                        <p:attrNameLst>
                                          <p:attrName>ppt_h</p:attrName>
                                        </p:attrNameLst>
                                      </p:cBhvr>
                                      <p:tavLst>
                                        <p:tav tm="0">
                                          <p:val>
                                            <p:fltVal val="0"/>
                                          </p:val>
                                        </p:tav>
                                        <p:tav tm="100000">
                                          <p:val>
                                            <p:strVal val="#ppt_h"/>
                                          </p:val>
                                        </p:tav>
                                      </p:tavLst>
                                    </p:anim>
                                    <p:animEffect transition="in" filter="fade">
                                      <p:cBhvr>
                                        <p:cTn id="126" dur="500"/>
                                        <p:tgtEl>
                                          <p:spTgt spid="28"/>
                                        </p:tgtEl>
                                      </p:cBhvr>
                                    </p:animEffect>
                                  </p:childTnLst>
                                </p:cTn>
                              </p:par>
                            </p:childTnLst>
                          </p:cTn>
                        </p:par>
                      </p:childTnLst>
                    </p:cTn>
                  </p:par>
                  <p:par>
                    <p:cTn id="127" fill="hold">
                      <p:stCondLst>
                        <p:cond delay="indefinite"/>
                      </p:stCondLst>
                      <p:childTnLst>
                        <p:par>
                          <p:cTn id="128" fill="hold">
                            <p:stCondLst>
                              <p:cond delay="0"/>
                            </p:stCondLst>
                            <p:childTnLst>
                              <p:par>
                                <p:cTn id="129" presetID="21" presetClass="entr" presetSubtype="3" fill="hold" grpId="0" nodeType="clickEffect">
                                  <p:stCondLst>
                                    <p:cond delay="0"/>
                                  </p:stCondLst>
                                  <p:childTnLst>
                                    <p:set>
                                      <p:cBhvr>
                                        <p:cTn id="130" dur="1" fill="hold">
                                          <p:stCondLst>
                                            <p:cond delay="0"/>
                                          </p:stCondLst>
                                        </p:cTn>
                                        <p:tgtEl>
                                          <p:spTgt spid="10"/>
                                        </p:tgtEl>
                                        <p:attrNameLst>
                                          <p:attrName>style.visibility</p:attrName>
                                        </p:attrNameLst>
                                      </p:cBhvr>
                                      <p:to>
                                        <p:strVal val="visible"/>
                                      </p:to>
                                    </p:set>
                                    <p:animEffect transition="in" filter="wheel(3)">
                                      <p:cBhvr>
                                        <p:cTn id="131" dur="500"/>
                                        <p:tgtEl>
                                          <p:spTgt spid="10"/>
                                        </p:tgtEl>
                                      </p:cBhvr>
                                    </p:animEffect>
                                  </p:childTnLst>
                                </p:cTn>
                              </p:par>
                              <p:par>
                                <p:cTn id="132" presetID="21" presetClass="entr" presetSubtype="3" fill="hold" grpId="0"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wheel(3)">
                                      <p:cBhvr>
                                        <p:cTn id="134" dur="500"/>
                                        <p:tgtEl>
                                          <p:spTgt spid="39"/>
                                        </p:tgtEl>
                                      </p:cBhvr>
                                    </p:animEffect>
                                  </p:childTnLst>
                                </p:cTn>
                              </p:par>
                            </p:childTnLst>
                          </p:cTn>
                        </p:par>
                      </p:childTnLst>
                    </p:cTn>
                  </p:par>
                  <p:par>
                    <p:cTn id="135" fill="hold">
                      <p:stCondLst>
                        <p:cond delay="indefinite"/>
                      </p:stCondLst>
                      <p:childTnLst>
                        <p:par>
                          <p:cTn id="136" fill="hold">
                            <p:stCondLst>
                              <p:cond delay="0"/>
                            </p:stCondLst>
                            <p:childTnLst>
                              <p:par>
                                <p:cTn id="137" presetID="21" presetClass="entr" presetSubtype="3" fill="hold" grpId="0" nodeType="click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heel(3)">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up)">
                                      <p:cBhvr>
                                        <p:cTn id="144" dur="500"/>
                                        <p:tgtEl>
                                          <p:spTgt spid="27"/>
                                        </p:tgtEl>
                                      </p:cBhvr>
                                    </p:animEffect>
                                  </p:childTnLst>
                                </p:cTn>
                              </p:par>
                            </p:childTnLst>
                          </p:cTn>
                        </p:par>
                        <p:par>
                          <p:cTn id="145" fill="hold">
                            <p:stCondLst>
                              <p:cond delay="500"/>
                            </p:stCondLst>
                            <p:childTnLst>
                              <p:par>
                                <p:cTn id="146" presetID="22" presetClass="entr" presetSubtype="8" fill="hold" nodeType="afterEffect">
                                  <p:stCondLst>
                                    <p:cond delay="0"/>
                                  </p:stCondLst>
                                  <p:childTnLst>
                                    <p:set>
                                      <p:cBhvr>
                                        <p:cTn id="147" dur="1" fill="hold">
                                          <p:stCondLst>
                                            <p:cond delay="0"/>
                                          </p:stCondLst>
                                        </p:cTn>
                                        <p:tgtEl>
                                          <p:spTgt spid="67596"/>
                                        </p:tgtEl>
                                        <p:attrNameLst>
                                          <p:attrName>style.visibility</p:attrName>
                                        </p:attrNameLst>
                                      </p:cBhvr>
                                      <p:to>
                                        <p:strVal val="visible"/>
                                      </p:to>
                                    </p:set>
                                    <p:animEffect transition="in" filter="wipe(left)">
                                      <p:cBhvr>
                                        <p:cTn id="148" dur="500"/>
                                        <p:tgtEl>
                                          <p:spTgt spid="67596"/>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nodeType="clickEffect">
                                  <p:stCondLst>
                                    <p:cond delay="0"/>
                                  </p:stCondLst>
                                  <p:childTnLst>
                                    <p:set>
                                      <p:cBhvr>
                                        <p:cTn id="152" dur="1" fill="hold">
                                          <p:stCondLst>
                                            <p:cond delay="0"/>
                                          </p:stCondLst>
                                        </p:cTn>
                                        <p:tgtEl>
                                          <p:spTgt spid="67602"/>
                                        </p:tgtEl>
                                        <p:attrNameLst>
                                          <p:attrName>style.visibility</p:attrName>
                                        </p:attrNameLst>
                                      </p:cBhvr>
                                      <p:to>
                                        <p:strVal val="visible"/>
                                      </p:to>
                                    </p:set>
                                    <p:anim calcmode="lin" valueType="num">
                                      <p:cBhvr>
                                        <p:cTn id="153" dur="500" fill="hold"/>
                                        <p:tgtEl>
                                          <p:spTgt spid="67602"/>
                                        </p:tgtEl>
                                        <p:attrNameLst>
                                          <p:attrName>ppt_w</p:attrName>
                                        </p:attrNameLst>
                                      </p:cBhvr>
                                      <p:tavLst>
                                        <p:tav tm="0">
                                          <p:val>
                                            <p:fltVal val="0"/>
                                          </p:val>
                                        </p:tav>
                                        <p:tav tm="100000">
                                          <p:val>
                                            <p:strVal val="#ppt_w"/>
                                          </p:val>
                                        </p:tav>
                                      </p:tavLst>
                                    </p:anim>
                                    <p:anim calcmode="lin" valueType="num">
                                      <p:cBhvr>
                                        <p:cTn id="154" dur="500" fill="hold"/>
                                        <p:tgtEl>
                                          <p:spTgt spid="67602"/>
                                        </p:tgtEl>
                                        <p:attrNameLst>
                                          <p:attrName>ppt_h</p:attrName>
                                        </p:attrNameLst>
                                      </p:cBhvr>
                                      <p:tavLst>
                                        <p:tav tm="0">
                                          <p:val>
                                            <p:fltVal val="0"/>
                                          </p:val>
                                        </p:tav>
                                        <p:tav tm="100000">
                                          <p:val>
                                            <p:strVal val="#ppt_h"/>
                                          </p:val>
                                        </p:tav>
                                      </p:tavLst>
                                    </p:anim>
                                    <p:animEffect transition="in" filter="fade">
                                      <p:cBhvr>
                                        <p:cTn id="155" dur="500"/>
                                        <p:tgtEl>
                                          <p:spTgt spid="67602"/>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67603"/>
                                        </p:tgtEl>
                                        <p:attrNameLst>
                                          <p:attrName>style.visibility</p:attrName>
                                        </p:attrNameLst>
                                      </p:cBhvr>
                                      <p:to>
                                        <p:strVal val="visible"/>
                                      </p:to>
                                    </p:set>
                                    <p:animEffect transition="in" filter="wipe(left)">
                                      <p:cBhvr>
                                        <p:cTn id="160" dur="500"/>
                                        <p:tgtEl>
                                          <p:spTgt spid="67603"/>
                                        </p:tgtEl>
                                      </p:cBhvr>
                                    </p:animEffect>
                                  </p:childTnLst>
                                </p:cTn>
                              </p:par>
                              <p:par>
                                <p:cTn id="161" presetID="22" presetClass="entr" presetSubtype="8" fill="hold" nodeType="withEffect">
                                  <p:stCondLst>
                                    <p:cond delay="0"/>
                                  </p:stCondLst>
                                  <p:childTnLst>
                                    <p:set>
                                      <p:cBhvr>
                                        <p:cTn id="162" dur="1" fill="hold">
                                          <p:stCondLst>
                                            <p:cond delay="0"/>
                                          </p:stCondLst>
                                        </p:cTn>
                                        <p:tgtEl>
                                          <p:spTgt spid="67604"/>
                                        </p:tgtEl>
                                        <p:attrNameLst>
                                          <p:attrName>style.visibility</p:attrName>
                                        </p:attrNameLst>
                                      </p:cBhvr>
                                      <p:to>
                                        <p:strVal val="visible"/>
                                      </p:to>
                                    </p:set>
                                    <p:animEffect transition="in" filter="wipe(left)">
                                      <p:cBhvr>
                                        <p:cTn id="163" dur="500"/>
                                        <p:tgtEl>
                                          <p:spTgt spid="67604"/>
                                        </p:tgtEl>
                                      </p:cBhvr>
                                    </p:animEffect>
                                  </p:childTnLst>
                                </p:cTn>
                              </p:par>
                            </p:childTnLst>
                          </p:cTn>
                        </p:par>
                      </p:childTnLst>
                    </p:cTn>
                  </p:par>
                  <p:par>
                    <p:cTn id="164" fill="hold">
                      <p:stCondLst>
                        <p:cond delay="indefinite"/>
                      </p:stCondLst>
                      <p:childTnLst>
                        <p:par>
                          <p:cTn id="165" fill="hold">
                            <p:stCondLst>
                              <p:cond delay="0"/>
                            </p:stCondLst>
                            <p:childTnLst>
                              <p:par>
                                <p:cTn id="166" presetID="16" presetClass="entr" presetSubtype="42" fill="hold" grpId="0" nodeType="clickEffect">
                                  <p:stCondLst>
                                    <p:cond delay="0"/>
                                  </p:stCondLst>
                                  <p:childTnLst>
                                    <p:set>
                                      <p:cBhvr>
                                        <p:cTn id="167" dur="1" fill="hold">
                                          <p:stCondLst>
                                            <p:cond delay="0"/>
                                          </p:stCondLst>
                                        </p:cTn>
                                        <p:tgtEl>
                                          <p:spTgt spid="22"/>
                                        </p:tgtEl>
                                        <p:attrNameLst>
                                          <p:attrName>style.visibility</p:attrName>
                                        </p:attrNameLst>
                                      </p:cBhvr>
                                      <p:to>
                                        <p:strVal val="visible"/>
                                      </p:to>
                                    </p:set>
                                    <p:animEffect transition="in" filter="barn(outHorizontal)">
                                      <p:cBhvr>
                                        <p:cTn id="1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 grpId="0" animBg="1"/>
      <p:bldP spid="22" grpId="0" animBg="1"/>
      <p:bldP spid="2" grpId="0" animBg="1"/>
      <p:bldP spid="5" grpId="0" animBg="1"/>
      <p:bldP spid="24" grpId="0" animBg="1"/>
      <p:bldP spid="25" grpId="0" animBg="1"/>
      <p:bldP spid="27" grpId="0" animBg="1"/>
      <p:bldP spid="28" grpId="0" animBg="1"/>
      <p:bldP spid="29" grpId="0" animBg="1"/>
      <p:bldP spid="30" grpId="0" animBg="1"/>
      <p:bldP spid="31" grpId="0" animBg="1"/>
      <p:bldP spid="32" grpId="0" animBg="1"/>
      <p:bldP spid="10" grpId="0" animBg="1"/>
      <p:bldP spid="39" grpId="0" animBg="1"/>
      <p:bldP spid="4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76608" y="764704"/>
                <a:ext cx="7272808" cy="4824536"/>
              </a:xfrm>
            </p:spPr>
            <p:txBody>
              <a:bodyPr/>
              <a:lstStyle/>
              <a:p>
                <a:pPr marL="623887" lvl="0" indent="-514350">
                  <a:lnSpc>
                    <a:spcPct val="125000"/>
                  </a:lnSpc>
                  <a:buFont typeface="+mj-lt"/>
                  <a:buAutoNum type="arabicPeriod" startAt="4"/>
                </a:pPr>
                <a:r>
                  <a:rPr lang="zh-CN" altLang="zh-CN" dirty="0"/>
                  <a:t>不等式：</a:t>
                </a:r>
              </a:p>
              <a:p>
                <a:pPr marL="109537" indent="0">
                  <a:lnSpc>
                    <a:spcPct val="125000"/>
                  </a:lnSpc>
                  <a:buNone/>
                </a:pPr>
                <a14:m>
                  <m:oMathPara xmlns:m="http://schemas.openxmlformats.org/officeDocument/2006/math">
                    <m:oMathParaPr>
                      <m:jc m:val="centerGroup"/>
                    </m:oMathParaPr>
                    <m:oMath xmlns:m="http://schemas.openxmlformats.org/officeDocument/2006/math">
                      <m:d>
                        <m:dPr>
                          <m:begChr m:val="|"/>
                          <m:endChr m:val="|"/>
                          <m:ctrlPr>
                            <a:rPr lang="zh-CN" altLang="zh-CN" i="1" smtClean="0">
                              <a:solidFill>
                                <a:srgbClr val="FF0000"/>
                              </a:solidFill>
                              <a:latin typeface="Cambria Math"/>
                            </a:rPr>
                          </m:ctrlPr>
                        </m:dPr>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𝟏</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𝟐</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d>
                      <m:r>
                        <a:rPr lang="en-US" altLang="zh-CN" b="1" i="1">
                          <a:solidFill>
                            <a:srgbClr val="FF0000"/>
                          </a:solidFill>
                          <a:latin typeface="Cambria Math" panose="02040503050406030204" pitchFamily="18" charset="0"/>
                        </a:rPr>
                        <m:t>≤</m:t>
                      </m:r>
                      <m:d>
                        <m:dPr>
                          <m:begChr m:val="|"/>
                          <m:endChr m:val="|"/>
                          <m:ctrlPr>
                            <a:rPr lang="zh-CN" altLang="zh-CN" i="1">
                              <a:solidFill>
                                <a:srgbClr val="FF0000"/>
                              </a:solidFill>
                              <a:latin typeface="Cambria Math"/>
                            </a:rPr>
                          </m:ctrlPr>
                        </m:dPr>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𝟏</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d>
                      <m:r>
                        <a:rPr lang="en-US" altLang="zh-CN" b="1" i="1">
                          <a:solidFill>
                            <a:srgbClr val="FF0000"/>
                          </a:solidFill>
                          <a:latin typeface="Cambria Math" panose="02040503050406030204" pitchFamily="18" charset="0"/>
                        </a:rPr>
                        <m:t>∗</m:t>
                      </m:r>
                      <m:d>
                        <m:dPr>
                          <m:begChr m:val="|"/>
                          <m:endChr m:val="|"/>
                          <m:ctrlPr>
                            <a:rPr lang="zh-CN" altLang="zh-CN" i="1">
                              <a:solidFill>
                                <a:srgbClr val="FF0000"/>
                              </a:solidFill>
                              <a:latin typeface="Cambria Math"/>
                            </a:rPr>
                          </m:ctrlPr>
                        </m:dPr>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𝟐</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d>
                    </m:oMath>
                  </m:oMathPara>
                </a14:m>
                <a:endParaRPr lang="zh-CN" altLang="zh-CN" dirty="0"/>
              </a:p>
              <a:p>
                <a:pPr>
                  <a:lnSpc>
                    <a:spcPct val="150000"/>
                  </a:lnSpc>
                </a:pPr>
                <a:r>
                  <a:rPr lang="zh-CN" altLang="zh-CN" dirty="0"/>
                  <a:t>证明：</a:t>
                </a:r>
              </a:p>
              <a:p>
                <a:pPr marL="109537"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d>
                        <m:dPr>
                          <m:begChr m:val="|"/>
                          <m:endChr m:val="|"/>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e>
                      </m:d>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e>
                          </m:d>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e>
                          </m:d>
                          <m:r>
                            <m:rPr>
                              <m:nor/>
                            </m:rPr>
                            <a:rPr lang="en-US" altLang="zh-CN"/>
                            <m:t>d</m:t>
                          </m:r>
                          <m:r>
                            <a:rPr lang="en-US" altLang="zh-CN" b="1" i="1">
                              <a:latin typeface="Cambria Math" panose="02040503050406030204" pitchFamily="18" charset="0"/>
                            </a:rPr>
                            <m:t>𝝉</m:t>
                          </m:r>
                        </m:e>
                      </m:nary>
                    </m:oMath>
                  </m:oMathPara>
                </a14:m>
                <a:endParaRPr lang="zh-CN" altLang="zh-CN" dirty="0"/>
              </a:p>
              <a:p>
                <a:pPr marL="109537" indent="0">
                  <a:lnSpc>
                    <a:spcPct val="20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76608" y="764704"/>
                <a:ext cx="7272808" cy="4824536"/>
              </a:xfrm>
              <a:blipFill>
                <a:blip r:embed="rId2" cstate="print"/>
                <a:stretch>
                  <a:fillRect l="-84" t="-50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124</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24219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115616" y="548680"/>
                <a:ext cx="7395045" cy="5472608"/>
              </a:xfrm>
            </p:spPr>
            <p:txBody>
              <a:bodyPr/>
              <a:lstStyle/>
              <a:p>
                <a:pPr marL="623887" lvl="0" indent="-514350">
                  <a:lnSpc>
                    <a:spcPct val="125000"/>
                  </a:lnSpc>
                  <a:buFont typeface="+mj-lt"/>
                  <a:buAutoNum type="arabicPeriod" startAt="5"/>
                </a:pPr>
                <a14:m>
                  <m:oMath xmlns:m="http://schemas.openxmlformats.org/officeDocument/2006/math">
                    <m:r>
                      <a:rPr lang="en-US" altLang="zh-CN" b="1" i="1" smtClean="0">
                        <a:latin typeface="Cambria Math" panose="02040503050406030204" pitchFamily="18" charset="0"/>
                      </a:rPr>
                      <m:t>𝜹</m:t>
                    </m:r>
                    <m:r>
                      <a:rPr lang="en-US" altLang="zh-CN" b="1" i="0" smtClean="0">
                        <a:latin typeface="Cambria Math" panose="02040503050406030204" pitchFamily="18" charset="0"/>
                      </a:rPr>
                      <m:t> </m:t>
                    </m:r>
                  </m:oMath>
                </a14:m>
                <a:r>
                  <a:rPr lang="zh-CN" altLang="zh-CN" dirty="0"/>
                  <a:t>函数的卷积不变性：</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oMath>
                  </m:oMathPara>
                </a14:m>
                <a:endParaRPr lang="zh-CN" altLang="zh-CN" dirty="0">
                  <a:solidFill>
                    <a:srgbClr val="FF0000"/>
                  </a:solidFill>
                </a:endParaRPr>
              </a:p>
              <a:p>
                <a:pPr>
                  <a:lnSpc>
                    <a:spcPct val="125000"/>
                  </a:lnSpc>
                </a:pPr>
                <a:r>
                  <a:rPr lang="zh-CN" altLang="zh-CN" dirty="0"/>
                  <a:t>证明</a:t>
                </a:r>
                <a:r>
                  <a:rPr lang="zh-CN" altLang="zh-CN" dirty="0" smtClean="0"/>
                  <a:t>：</a:t>
                </a:r>
                <a:r>
                  <a:rPr lang="zh-CN" altLang="en-US" dirty="0" smtClean="0"/>
                  <a:t>由</a:t>
                </a:r>
                <a:r>
                  <a:rPr lang="zh-CN" altLang="en-US" u="sng" dirty="0" smtClean="0">
                    <a:solidFill>
                      <a:srgbClr val="FF0000"/>
                    </a:solidFill>
                    <a:latin typeface="华文楷体" panose="02010600040101010101" pitchFamily="2" charset="-122"/>
                    <a:ea typeface="华文楷体" panose="02010600040101010101" pitchFamily="2" charset="-122"/>
                  </a:rPr>
                  <a:t>筛选性质</a:t>
                </a:r>
                <a:r>
                  <a:rPr lang="zh-CN" altLang="en-US" dirty="0" smtClean="0"/>
                  <a:t>可知</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oMath>
                  </m:oMathPara>
                </a14:m>
                <a:endParaRPr lang="zh-CN" altLang="zh-CN" dirty="0"/>
              </a:p>
              <a:p>
                <a:pPr>
                  <a:lnSpc>
                    <a:spcPct val="125000"/>
                  </a:lnSpc>
                </a:pPr>
                <a:r>
                  <a:rPr lang="zh-CN" altLang="zh-CN" dirty="0"/>
                  <a:t>一般地，</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𝒕</m:t>
                              </m:r>
                            </m:e>
                            <m:sub>
                              <m:r>
                                <a:rPr lang="en-US" altLang="zh-CN" b="1" i="1">
                                  <a:solidFill>
                                    <a:srgbClr val="FF0000"/>
                                  </a:solidFill>
                                  <a:latin typeface="Cambria Math" panose="02040503050406030204" pitchFamily="18" charset="0"/>
                                </a:rPr>
                                <m:t>𝟎</m:t>
                              </m:r>
                            </m:sub>
                          </m:sSub>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𝒕</m:t>
                              </m:r>
                            </m:e>
                            <m:sub>
                              <m:r>
                                <a:rPr lang="en-US" altLang="zh-CN" b="1" i="1">
                                  <a:solidFill>
                                    <a:srgbClr val="FF0000"/>
                                  </a:solidFill>
                                  <a:latin typeface="Cambria Math" panose="02040503050406030204" pitchFamily="18" charset="0"/>
                                </a:rPr>
                                <m:t>𝟎</m:t>
                              </m:r>
                            </m:sub>
                          </m:sSub>
                        </m:e>
                      </m:d>
                    </m:oMath>
                  </m:oMathPara>
                </a14:m>
                <a:endParaRPr lang="zh-CN" altLang="zh-CN" dirty="0">
                  <a:solidFill>
                    <a:srgbClr val="FF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115616" y="548680"/>
                <a:ext cx="7395045" cy="5472608"/>
              </a:xfrm>
              <a:blipFill>
                <a:blip r:embed="rId2" cstate="print"/>
                <a:stretch>
                  <a:fillRect t="-44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125</a:t>
            </a:fld>
            <a:endParaRPr lang="zh-CN" altLang="en-US"/>
          </a:p>
        </p:txBody>
      </p:sp>
      <p:sp>
        <p:nvSpPr>
          <p:cNvPr id="6" name="矩形 5">
            <a:hlinkClick r:id="rId3" action="ppaction://hlinksldjump"/>
          </p:cNvPr>
          <p:cNvSpPr/>
          <p:nvPr/>
        </p:nvSpPr>
        <p:spPr>
          <a:xfrm>
            <a:off x="2987824" y="1772816"/>
            <a:ext cx="136815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76967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548680"/>
                <a:ext cx="7704856" cy="5112568"/>
              </a:xfrm>
            </p:spPr>
            <p:txBody>
              <a:bodyPr/>
              <a:lstStyle/>
              <a:p>
                <a:pPr marL="623887" lvl="0" indent="-514350">
                  <a:lnSpc>
                    <a:spcPct val="125000"/>
                  </a:lnSpc>
                  <a:buFont typeface="+mj-lt"/>
                  <a:buAutoNum type="arabicPeriod" startAt="6"/>
                </a:pPr>
                <a:r>
                  <a:rPr lang="zh-CN" altLang="zh-CN" dirty="0" smtClean="0"/>
                  <a:t>与单位跃阶函数卷积：</a:t>
                </a:r>
              </a:p>
              <a:p>
                <a:pPr marL="109537" indent="0">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𝑯</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nary>
                        <m:naryPr>
                          <m:limLoc m:val="subSup"/>
                          <m:ctrlPr>
                            <a:rPr lang="zh-CN" altLang="zh-CN" i="1">
                              <a:solidFill>
                                <a:srgbClr val="FF0000"/>
                              </a:solidFill>
                              <a:latin typeface="Cambria Math"/>
                            </a:rPr>
                          </m:ctrlPr>
                        </m:naryPr>
                        <m:sub>
                          <m:r>
                            <a:rPr lang="en-US" altLang="zh-CN" b="1" i="1">
                              <a:solidFill>
                                <a:srgbClr val="FF0000"/>
                              </a:solidFill>
                              <a:latin typeface="Cambria Math" panose="02040503050406030204" pitchFamily="18" charset="0"/>
                            </a:rPr>
                            <m:t>−∞</m:t>
                          </m:r>
                        </m:sub>
                        <m:sup>
                          <m:r>
                            <a:rPr lang="en-US" altLang="zh-CN" b="1" i="1">
                              <a:solidFill>
                                <a:srgbClr val="FF0000"/>
                              </a:solidFill>
                              <a:latin typeface="Cambria Math" panose="02040503050406030204" pitchFamily="18" charset="0"/>
                            </a:rPr>
                            <m:t>𝒕</m:t>
                          </m:r>
                        </m:sup>
                        <m:e>
                          <m:r>
                            <a:rPr lang="en-US" altLang="zh-CN" b="1"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𝝉</m:t>
                              </m:r>
                            </m:e>
                          </m:d>
                          <m:r>
                            <m:rPr>
                              <m:nor/>
                            </m:rPr>
                            <a:rPr lang="en-US" altLang="zh-CN">
                              <a:solidFill>
                                <a:srgbClr val="FF0000"/>
                              </a:solidFill>
                            </a:rPr>
                            <m:t>d</m:t>
                          </m:r>
                          <m:r>
                            <a:rPr lang="en-US" altLang="zh-CN" b="1" i="1">
                              <a:solidFill>
                                <a:srgbClr val="FF0000"/>
                              </a:solidFill>
                              <a:latin typeface="Cambria Math" panose="02040503050406030204" pitchFamily="18" charset="0"/>
                            </a:rPr>
                            <m:t>𝝉</m:t>
                          </m:r>
                        </m:e>
                      </m:nary>
                    </m:oMath>
                  </m:oMathPara>
                </a14:m>
                <a:endParaRPr lang="zh-CN" altLang="zh-CN" dirty="0">
                  <a:solidFill>
                    <a:srgbClr val="FF0000"/>
                  </a:solidFill>
                </a:endParaRPr>
              </a:p>
              <a:p>
                <a:pPr>
                  <a:lnSpc>
                    <a:spcPct val="125000"/>
                  </a:lnSpc>
                </a:pPr>
                <a:r>
                  <a:rPr lang="zh-CN" altLang="zh-CN" dirty="0"/>
                  <a:t>证明：</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r>
                        <a:rPr lang="en-US" altLang="zh-CN" b="1" i="1" smtClean="0">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oMath>
                  </m:oMathPara>
                </a14:m>
                <a:endParaRPr lang="en-US" altLang="zh-CN" dirty="0" smtClean="0"/>
              </a:p>
              <a:p>
                <a:pPr>
                  <a:lnSpc>
                    <a:spcPct val="125000"/>
                  </a:lnSpc>
                </a:pPr>
                <a:r>
                  <a:rPr lang="zh-CN" altLang="en-US" dirty="0" smtClean="0"/>
                  <a:t>注意：</a:t>
                </a:r>
                <a:endParaRPr lang="en-US" altLang="zh-CN" dirty="0" smtClean="0"/>
              </a:p>
              <a:p>
                <a:pPr lvl="1">
                  <a:lnSpc>
                    <a:spcPct val="125000"/>
                  </a:lnSpc>
                </a:pPr>
                <a14:m>
                  <m:oMath xmlns:m="http://schemas.openxmlformats.org/officeDocument/2006/math">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𝝉</m:t>
                    </m:r>
                    <m:r>
                      <a:rPr lang="en-US" altLang="zh-CN" i="1">
                        <a:latin typeface="Cambria Math" panose="02040503050406030204" pitchFamily="18" charset="0"/>
                      </a:rPr>
                      <m:t>&gt;</m:t>
                    </m:r>
                    <m:r>
                      <a:rPr lang="en-US" altLang="zh-CN" i="1">
                        <a:latin typeface="Cambria Math" panose="02040503050406030204" pitchFamily="18" charset="0"/>
                      </a:rPr>
                      <m:t>𝟎</m:t>
                    </m:r>
                  </m:oMath>
                </a14:m>
                <a:r>
                  <a:rPr lang="zh-CN" altLang="en-US" dirty="0" smtClean="0"/>
                  <a:t> 即 </a:t>
                </a:r>
                <a14:m>
                  <m:oMath xmlns:m="http://schemas.openxmlformats.org/officeDocument/2006/math">
                    <m:r>
                      <a:rPr lang="en-US" altLang="zh-CN" i="1">
                        <a:latin typeface="Cambria Math" panose="02040503050406030204" pitchFamily="18" charset="0"/>
                      </a:rPr>
                      <m:t>𝝉</m:t>
                    </m:r>
                    <m:r>
                      <a:rPr lang="en-US" altLang="zh-CN" i="1">
                        <a:latin typeface="Cambria Math" panose="02040503050406030204" pitchFamily="18" charset="0"/>
                      </a:rPr>
                      <m:t>&lt;</m:t>
                    </m:r>
                    <m:r>
                      <a:rPr lang="en-US" altLang="zh-CN" i="1">
                        <a:latin typeface="Cambria Math" panose="02040503050406030204" pitchFamily="18" charset="0"/>
                      </a:rPr>
                      <m:t>𝒕</m:t>
                    </m:r>
                  </m:oMath>
                </a14:m>
                <a:r>
                  <a:rPr lang="zh-CN" altLang="en-US" dirty="0" smtClean="0"/>
                  <a:t> 时 </a:t>
                </a:r>
                <a14:m>
                  <m:oMath xmlns:m="http://schemas.openxmlformats.org/officeDocument/2006/math">
                    <m:r>
                      <a:rPr lang="en-US" altLang="zh-CN" b="1" i="1" smtClean="0">
                        <a:latin typeface="Cambria Math" panose="02040503050406030204" pitchFamily="18" charset="0"/>
                      </a:rPr>
                      <m:t>𝑯</m:t>
                    </m:r>
                    <m:r>
                      <a:rPr lang="en-US" altLang="zh-CN" i="1">
                        <a:latin typeface="Cambria Math" panose="02040503050406030204" pitchFamily="18" charset="0"/>
                      </a:rPr>
                      <m:t>=</m:t>
                    </m:r>
                    <m:r>
                      <a:rPr lang="en-US" altLang="zh-CN" i="1">
                        <a:latin typeface="Cambria Math" panose="02040503050406030204" pitchFamily="18" charset="0"/>
                      </a:rPr>
                      <m:t>𝟏</m:t>
                    </m:r>
                  </m:oMath>
                </a14:m>
                <a:endParaRPr lang="en-US" altLang="zh-CN" dirty="0" smtClean="0"/>
              </a:p>
              <a:p>
                <a:pPr lvl="1">
                  <a:lnSpc>
                    <a:spcPct val="125000"/>
                  </a:lnSpc>
                </a:pPr>
                <a14:m>
                  <m:oMath xmlns:m="http://schemas.openxmlformats.org/officeDocument/2006/math">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𝝉</m:t>
                    </m:r>
                    <m:r>
                      <a:rPr lang="en-US" altLang="zh-CN" b="1" i="1" smtClean="0">
                        <a:latin typeface="Cambria Math" panose="02040503050406030204" pitchFamily="18" charset="0"/>
                      </a:rPr>
                      <m:t>&lt;</m:t>
                    </m:r>
                    <m:r>
                      <a:rPr lang="en-US" altLang="zh-CN" i="1">
                        <a:latin typeface="Cambria Math" panose="02040503050406030204" pitchFamily="18" charset="0"/>
                      </a:rPr>
                      <m:t>𝟎</m:t>
                    </m:r>
                  </m:oMath>
                </a14:m>
                <a:r>
                  <a:rPr lang="zh-CN" altLang="en-US" dirty="0" smtClean="0"/>
                  <a:t/>
                </a:r>
                <a:r>
                  <a:rPr lang="zh-CN" altLang="en-US" dirty="0"/>
                  <a:t>即</a:t>
                </a:r>
                <a:r>
                  <a:rPr lang="zh-CN" altLang="en-US" dirty="0" smtClean="0"/>
                  <a:t/>
                </a:r>
                <a14:m>
                  <m:oMath xmlns:m="http://schemas.openxmlformats.org/officeDocument/2006/math">
                    <m:r>
                      <a:rPr lang="en-US" altLang="zh-CN" i="1">
                        <a:latin typeface="Cambria Math" panose="02040503050406030204" pitchFamily="18" charset="0"/>
                      </a:rPr>
                      <m:t>𝝉</m:t>
                    </m:r>
                    <m:r>
                      <a:rPr lang="en-US" altLang="zh-CN" b="1" i="1" smtClean="0">
                        <a:latin typeface="Cambria Math" panose="02040503050406030204" pitchFamily="18" charset="0"/>
                      </a:rPr>
                      <m:t>&gt;</m:t>
                    </m:r>
                    <m:r>
                      <a:rPr lang="en-US" altLang="zh-CN" i="1">
                        <a:latin typeface="Cambria Math" panose="02040503050406030204" pitchFamily="18" charset="0"/>
                      </a:rPr>
                      <m:t>𝒕</m:t>
                    </m:r>
                  </m:oMath>
                </a14:m>
                <a:r>
                  <a:rPr lang="zh-CN" altLang="en-US" dirty="0" smtClean="0"/>
                  <a:t/>
                </a:r>
                <a:r>
                  <a:rPr lang="zh-CN" altLang="en-US" dirty="0"/>
                  <a:t>时</a:t>
                </a:r>
                <a:r>
                  <a:rPr lang="zh-CN" altLang="en-US" dirty="0" smtClean="0"/>
                  <a:t/>
                </a:r>
                <a14:m>
                  <m:oMath xmlns:m="http://schemas.openxmlformats.org/officeDocument/2006/math">
                    <m:r>
                      <a:rPr lang="en-US" altLang="zh-CN" b="1" i="1" smtClean="0">
                        <a:latin typeface="Cambria Math" panose="02040503050406030204" pitchFamily="18" charset="0"/>
                      </a:rPr>
                      <m:t>𝑯</m:t>
                    </m:r>
                    <m:r>
                      <a:rPr lang="en-US" altLang="zh-CN" i="1">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548680"/>
                <a:ext cx="7704856" cy="5112568"/>
              </a:xfrm>
              <a:blipFill>
                <a:blip r:embed="rId2" cstate="print"/>
                <a:stretch>
                  <a:fillRect l="-79" t="-47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126</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7" name="矩形 6"/>
          <p:cNvSpPr/>
          <p:nvPr/>
        </p:nvSpPr>
        <p:spPr>
          <a:xfrm>
            <a:off x="6084168" y="2564904"/>
            <a:ext cx="208823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4963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grpId="0" nodeType="clickEffect">
                                  <p:stCondLst>
                                    <p:cond delay="0"/>
                                  </p:stCondLst>
                                  <p:childTnLst>
                                    <p:animEffect transition="out" filter="wipe(left)">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404664"/>
                <a:ext cx="7992888" cy="5760640"/>
              </a:xfrm>
            </p:spPr>
            <p:txBody>
              <a:bodyPr/>
              <a:lstStyle/>
              <a:p>
                <a:pPr marL="623887" lvl="0" indent="-514350">
                  <a:lnSpc>
                    <a:spcPct val="125000"/>
                  </a:lnSpc>
                  <a:buFont typeface="+mj-lt"/>
                  <a:buAutoNum type="arabicPeriod" startAt="7"/>
                </a:pPr>
                <a:r>
                  <a:rPr lang="zh-CN" altLang="zh-CN" dirty="0"/>
                  <a:t>求导：</a:t>
                </a:r>
              </a:p>
              <a:p>
                <a:pPr marL="109537" indent="0">
                  <a:buNone/>
                </a:pPr>
                <a14:m>
                  <m:oMathPara xmlns:m="http://schemas.openxmlformats.org/officeDocument/2006/math">
                    <m:oMathParaPr>
                      <m:jc m:val="centerGroup"/>
                    </m:oMathParaPr>
                    <m:oMath xmlns:m="http://schemas.openxmlformats.org/officeDocument/2006/math">
                      <m:f>
                        <m:fPr>
                          <m:ctrlPr>
                            <a:rPr lang="zh-CN" altLang="zh-CN" sz="2400" i="1" smtClean="0">
                              <a:solidFill>
                                <a:srgbClr val="FF0000"/>
                              </a:solidFill>
                              <a:latin typeface="Cambria Math"/>
                            </a:rPr>
                          </m:ctrlPr>
                        </m:fPr>
                        <m:num>
                          <m:r>
                            <a:rPr lang="en-US" altLang="zh-CN" sz="2400" b="1" i="1">
                              <a:solidFill>
                                <a:srgbClr val="FF0000"/>
                              </a:solidFill>
                              <a:latin typeface="Cambria Math" panose="02040503050406030204" pitchFamily="18" charset="0"/>
                            </a:rPr>
                            <m:t>𝐝</m:t>
                          </m:r>
                        </m:num>
                        <m:den>
                          <m:r>
                            <a:rPr lang="en-US" altLang="zh-CN" sz="2400" b="1" i="1">
                              <a:solidFill>
                                <a:srgbClr val="FF0000"/>
                              </a:solidFill>
                              <a:latin typeface="Cambria Math" panose="02040503050406030204" pitchFamily="18" charset="0"/>
                            </a:rPr>
                            <m:t>𝐝</m:t>
                          </m:r>
                          <m:r>
                            <a:rPr lang="en-US" altLang="zh-CN" sz="2400" b="1" i="1">
                              <a:solidFill>
                                <a:srgbClr val="FF0000"/>
                              </a:solidFill>
                              <a:latin typeface="Cambria Math" panose="02040503050406030204" pitchFamily="18" charset="0"/>
                            </a:rPr>
                            <m:t>𝒕</m:t>
                          </m:r>
                        </m:den>
                      </m:f>
                      <m:d>
                        <m:dPr>
                          <m:begChr m:val="["/>
                          <m:endChr m:val="]"/>
                          <m:ctrlPr>
                            <a:rPr lang="zh-CN" altLang="zh-CN" sz="2400" i="1">
                              <a:solidFill>
                                <a:srgbClr val="FF0000"/>
                              </a:solidFill>
                              <a:latin typeface="Cambria Math"/>
                            </a:rPr>
                          </m:ctrlPr>
                        </m:dPr>
                        <m:e>
                          <m:sSub>
                            <m:sSubPr>
                              <m:ctrlPr>
                                <a:rPr lang="zh-CN" altLang="zh-CN" sz="2400" i="1">
                                  <a:solidFill>
                                    <a:srgbClr val="FF0000"/>
                                  </a:solidFill>
                                  <a:latin typeface="Cambria Math"/>
                                </a:rPr>
                              </m:ctrlPr>
                            </m:sSubPr>
                            <m:e>
                              <m:r>
                                <a:rPr lang="en-US" altLang="zh-CN" sz="2400" b="1" i="1">
                                  <a:solidFill>
                                    <a:srgbClr val="FF0000"/>
                                  </a:solidFill>
                                  <a:latin typeface="Cambria Math" panose="02040503050406030204" pitchFamily="18" charset="0"/>
                                </a:rPr>
                                <m:t>𝒇</m:t>
                              </m:r>
                            </m:e>
                            <m:sub>
                              <m:r>
                                <a:rPr lang="en-US" altLang="zh-CN" sz="2400" b="1" i="1">
                                  <a:solidFill>
                                    <a:srgbClr val="FF0000"/>
                                  </a:solidFill>
                                  <a:latin typeface="Cambria Math" panose="02040503050406030204" pitchFamily="18" charset="0"/>
                                </a:rPr>
                                <m:t>𝟏</m:t>
                              </m:r>
                            </m:sub>
                          </m:sSub>
                          <m:d>
                            <m:dPr>
                              <m:ctrlPr>
                                <a:rPr lang="zh-CN" altLang="zh-CN" sz="2400" i="1">
                                  <a:solidFill>
                                    <a:srgbClr val="FF0000"/>
                                  </a:solidFill>
                                  <a:latin typeface="Cambria Math"/>
                                </a:rPr>
                              </m:ctrlPr>
                            </m:dPr>
                            <m:e>
                              <m:r>
                                <a:rPr lang="en-US" altLang="zh-CN" sz="2400" b="1" i="1">
                                  <a:solidFill>
                                    <a:srgbClr val="FF0000"/>
                                  </a:solidFill>
                                  <a:latin typeface="Cambria Math" panose="02040503050406030204" pitchFamily="18" charset="0"/>
                                </a:rPr>
                                <m:t>𝒕</m:t>
                              </m:r>
                            </m:e>
                          </m:d>
                          <m:r>
                            <a:rPr lang="en-US" altLang="zh-CN" sz="2400" b="1" i="1">
                              <a:solidFill>
                                <a:srgbClr val="FF0000"/>
                              </a:solidFill>
                              <a:latin typeface="Cambria Math" panose="02040503050406030204" pitchFamily="18" charset="0"/>
                            </a:rPr>
                            <m:t>∗</m:t>
                          </m:r>
                          <m:sSub>
                            <m:sSubPr>
                              <m:ctrlPr>
                                <a:rPr lang="zh-CN" altLang="zh-CN" sz="2400" i="1">
                                  <a:solidFill>
                                    <a:srgbClr val="FF0000"/>
                                  </a:solidFill>
                                  <a:latin typeface="Cambria Math"/>
                                </a:rPr>
                              </m:ctrlPr>
                            </m:sSubPr>
                            <m:e>
                              <m:r>
                                <a:rPr lang="en-US" altLang="zh-CN" sz="2400" b="1" i="1">
                                  <a:solidFill>
                                    <a:srgbClr val="FF0000"/>
                                  </a:solidFill>
                                  <a:latin typeface="Cambria Math" panose="02040503050406030204" pitchFamily="18" charset="0"/>
                                </a:rPr>
                                <m:t>𝒇</m:t>
                              </m:r>
                            </m:e>
                            <m:sub>
                              <m:r>
                                <a:rPr lang="en-US" altLang="zh-CN" sz="2400" b="1" i="1">
                                  <a:solidFill>
                                    <a:srgbClr val="FF0000"/>
                                  </a:solidFill>
                                  <a:latin typeface="Cambria Math" panose="02040503050406030204" pitchFamily="18" charset="0"/>
                                </a:rPr>
                                <m:t>𝟐</m:t>
                              </m:r>
                            </m:sub>
                          </m:sSub>
                          <m:d>
                            <m:dPr>
                              <m:ctrlPr>
                                <a:rPr lang="zh-CN" altLang="zh-CN" sz="2400" i="1">
                                  <a:solidFill>
                                    <a:srgbClr val="FF0000"/>
                                  </a:solidFill>
                                  <a:latin typeface="Cambria Math"/>
                                </a:rPr>
                              </m:ctrlPr>
                            </m:dPr>
                            <m:e>
                              <m:r>
                                <a:rPr lang="en-US" altLang="zh-CN" sz="2400" b="1" i="1">
                                  <a:solidFill>
                                    <a:srgbClr val="FF0000"/>
                                  </a:solidFill>
                                  <a:latin typeface="Cambria Math" panose="02040503050406030204" pitchFamily="18" charset="0"/>
                                </a:rPr>
                                <m:t>𝒕</m:t>
                              </m:r>
                            </m:e>
                          </m:d>
                        </m:e>
                      </m:d>
                      <m:r>
                        <a:rPr lang="en-US" altLang="zh-CN" sz="2400" b="1" i="1">
                          <a:solidFill>
                            <a:srgbClr val="FF0000"/>
                          </a:solidFill>
                          <a:latin typeface="Cambria Math" panose="02040503050406030204" pitchFamily="18" charset="0"/>
                        </a:rPr>
                        <m:t>=</m:t>
                      </m:r>
                      <m:d>
                        <m:dPr>
                          <m:begChr m:val="["/>
                          <m:endChr m:val="]"/>
                          <m:ctrlPr>
                            <a:rPr lang="zh-CN" altLang="zh-CN" sz="2400" i="1">
                              <a:solidFill>
                                <a:srgbClr val="FF0000"/>
                              </a:solidFill>
                              <a:latin typeface="Cambria Math"/>
                            </a:rPr>
                          </m:ctrlPr>
                        </m:dPr>
                        <m:e>
                          <m:f>
                            <m:fPr>
                              <m:ctrlPr>
                                <a:rPr lang="zh-CN" altLang="zh-CN" sz="2400" i="1">
                                  <a:solidFill>
                                    <a:srgbClr val="FF0000"/>
                                  </a:solidFill>
                                  <a:latin typeface="Cambria Math"/>
                                </a:rPr>
                              </m:ctrlPr>
                            </m:fPr>
                            <m:num>
                              <m:r>
                                <a:rPr lang="en-US" altLang="zh-CN" sz="2400" b="1" i="1">
                                  <a:solidFill>
                                    <a:srgbClr val="FF0000"/>
                                  </a:solidFill>
                                  <a:latin typeface="Cambria Math" panose="02040503050406030204" pitchFamily="18" charset="0"/>
                                </a:rPr>
                                <m:t>𝐝</m:t>
                              </m:r>
                            </m:num>
                            <m:den>
                              <m:r>
                                <a:rPr lang="en-US" altLang="zh-CN" sz="2400" b="1" i="1">
                                  <a:solidFill>
                                    <a:srgbClr val="FF0000"/>
                                  </a:solidFill>
                                  <a:latin typeface="Cambria Math" panose="02040503050406030204" pitchFamily="18" charset="0"/>
                                </a:rPr>
                                <m:t>𝐝</m:t>
                              </m:r>
                              <m:r>
                                <a:rPr lang="en-US" altLang="zh-CN" sz="2400" b="1" i="1">
                                  <a:solidFill>
                                    <a:srgbClr val="FF0000"/>
                                  </a:solidFill>
                                  <a:latin typeface="Cambria Math" panose="02040503050406030204" pitchFamily="18" charset="0"/>
                                </a:rPr>
                                <m:t>𝒕</m:t>
                              </m:r>
                            </m:den>
                          </m:f>
                          <m:sSub>
                            <m:sSubPr>
                              <m:ctrlPr>
                                <a:rPr lang="zh-CN" altLang="zh-CN" sz="2400" i="1">
                                  <a:solidFill>
                                    <a:srgbClr val="FF0000"/>
                                  </a:solidFill>
                                  <a:latin typeface="Cambria Math"/>
                                </a:rPr>
                              </m:ctrlPr>
                            </m:sSubPr>
                            <m:e>
                              <m:r>
                                <a:rPr lang="en-US" altLang="zh-CN" sz="2400" b="1" i="1">
                                  <a:solidFill>
                                    <a:srgbClr val="FF0000"/>
                                  </a:solidFill>
                                  <a:latin typeface="Cambria Math" panose="02040503050406030204" pitchFamily="18" charset="0"/>
                                </a:rPr>
                                <m:t>𝒇</m:t>
                              </m:r>
                            </m:e>
                            <m:sub>
                              <m:r>
                                <a:rPr lang="en-US" altLang="zh-CN" sz="2400" b="1" i="1">
                                  <a:solidFill>
                                    <a:srgbClr val="FF0000"/>
                                  </a:solidFill>
                                  <a:latin typeface="Cambria Math" panose="02040503050406030204" pitchFamily="18" charset="0"/>
                                </a:rPr>
                                <m:t>𝟏</m:t>
                              </m:r>
                            </m:sub>
                          </m:sSub>
                          <m:d>
                            <m:dPr>
                              <m:ctrlPr>
                                <a:rPr lang="zh-CN" altLang="zh-CN" sz="2400" i="1">
                                  <a:solidFill>
                                    <a:srgbClr val="FF0000"/>
                                  </a:solidFill>
                                  <a:latin typeface="Cambria Math"/>
                                </a:rPr>
                              </m:ctrlPr>
                            </m:dPr>
                            <m:e>
                              <m:r>
                                <a:rPr lang="en-US" altLang="zh-CN" sz="2400" b="1" i="1">
                                  <a:solidFill>
                                    <a:srgbClr val="FF0000"/>
                                  </a:solidFill>
                                  <a:latin typeface="Cambria Math" panose="02040503050406030204" pitchFamily="18" charset="0"/>
                                </a:rPr>
                                <m:t>𝒕</m:t>
                              </m:r>
                            </m:e>
                          </m:d>
                        </m:e>
                      </m:d>
                      <m:r>
                        <a:rPr lang="en-US" altLang="zh-CN" sz="2400" b="1" i="1">
                          <a:solidFill>
                            <a:srgbClr val="FF0000"/>
                          </a:solidFill>
                          <a:latin typeface="Cambria Math" panose="02040503050406030204" pitchFamily="18" charset="0"/>
                        </a:rPr>
                        <m:t>∗</m:t>
                      </m:r>
                      <m:sSub>
                        <m:sSubPr>
                          <m:ctrlPr>
                            <a:rPr lang="zh-CN" altLang="zh-CN" sz="2400" i="1">
                              <a:solidFill>
                                <a:srgbClr val="FF0000"/>
                              </a:solidFill>
                              <a:latin typeface="Cambria Math"/>
                            </a:rPr>
                          </m:ctrlPr>
                        </m:sSubPr>
                        <m:e>
                          <m:r>
                            <a:rPr lang="en-US" altLang="zh-CN" sz="2400" b="1" i="1">
                              <a:solidFill>
                                <a:srgbClr val="FF0000"/>
                              </a:solidFill>
                              <a:latin typeface="Cambria Math" panose="02040503050406030204" pitchFamily="18" charset="0"/>
                            </a:rPr>
                            <m:t>𝒇</m:t>
                          </m:r>
                        </m:e>
                        <m:sub>
                          <m:r>
                            <a:rPr lang="en-US" altLang="zh-CN" sz="2400" b="1" i="1">
                              <a:solidFill>
                                <a:srgbClr val="FF0000"/>
                              </a:solidFill>
                              <a:latin typeface="Cambria Math" panose="02040503050406030204" pitchFamily="18" charset="0"/>
                            </a:rPr>
                            <m:t>𝟐</m:t>
                          </m:r>
                        </m:sub>
                      </m:sSub>
                      <m:d>
                        <m:dPr>
                          <m:ctrlPr>
                            <a:rPr lang="zh-CN" altLang="zh-CN" sz="2400" i="1">
                              <a:solidFill>
                                <a:srgbClr val="FF0000"/>
                              </a:solidFill>
                              <a:latin typeface="Cambria Math"/>
                            </a:rPr>
                          </m:ctrlPr>
                        </m:dPr>
                        <m:e>
                          <m:r>
                            <a:rPr lang="en-US" altLang="zh-CN" sz="2400" b="1" i="1">
                              <a:solidFill>
                                <a:srgbClr val="FF0000"/>
                              </a:solidFill>
                              <a:latin typeface="Cambria Math" panose="02040503050406030204" pitchFamily="18" charset="0"/>
                            </a:rPr>
                            <m:t>𝒕</m:t>
                          </m:r>
                        </m:e>
                      </m:d>
                      <m:r>
                        <a:rPr lang="en-US" altLang="zh-CN" sz="2400" b="1" i="1">
                          <a:solidFill>
                            <a:srgbClr val="FF0000"/>
                          </a:solidFill>
                          <a:latin typeface="Cambria Math" panose="02040503050406030204" pitchFamily="18" charset="0"/>
                        </a:rPr>
                        <m:t>=</m:t>
                      </m:r>
                      <m:sSub>
                        <m:sSubPr>
                          <m:ctrlPr>
                            <a:rPr lang="zh-CN" altLang="zh-CN" sz="2400" i="1">
                              <a:solidFill>
                                <a:srgbClr val="FF0000"/>
                              </a:solidFill>
                              <a:latin typeface="Cambria Math"/>
                            </a:rPr>
                          </m:ctrlPr>
                        </m:sSubPr>
                        <m:e>
                          <m:r>
                            <a:rPr lang="en-US" altLang="zh-CN" sz="2400" b="1" i="1">
                              <a:solidFill>
                                <a:srgbClr val="FF0000"/>
                              </a:solidFill>
                              <a:latin typeface="Cambria Math" panose="02040503050406030204" pitchFamily="18" charset="0"/>
                            </a:rPr>
                            <m:t>𝒇</m:t>
                          </m:r>
                        </m:e>
                        <m:sub>
                          <m:r>
                            <a:rPr lang="en-US" altLang="zh-CN" sz="2400" b="1" i="1">
                              <a:solidFill>
                                <a:srgbClr val="FF0000"/>
                              </a:solidFill>
                              <a:latin typeface="Cambria Math" panose="02040503050406030204" pitchFamily="18" charset="0"/>
                            </a:rPr>
                            <m:t>𝟏</m:t>
                          </m:r>
                        </m:sub>
                      </m:sSub>
                      <m:d>
                        <m:dPr>
                          <m:ctrlPr>
                            <a:rPr lang="zh-CN" altLang="zh-CN" sz="2400" i="1">
                              <a:solidFill>
                                <a:srgbClr val="FF0000"/>
                              </a:solidFill>
                              <a:latin typeface="Cambria Math"/>
                            </a:rPr>
                          </m:ctrlPr>
                        </m:dPr>
                        <m:e>
                          <m:r>
                            <a:rPr lang="en-US" altLang="zh-CN" sz="2400" b="1" i="1">
                              <a:solidFill>
                                <a:srgbClr val="FF0000"/>
                              </a:solidFill>
                              <a:latin typeface="Cambria Math" panose="02040503050406030204" pitchFamily="18" charset="0"/>
                            </a:rPr>
                            <m:t>𝒕</m:t>
                          </m:r>
                        </m:e>
                      </m:d>
                      <m:r>
                        <a:rPr lang="en-US" altLang="zh-CN" sz="2400" b="1" i="1">
                          <a:solidFill>
                            <a:srgbClr val="FF0000"/>
                          </a:solidFill>
                          <a:latin typeface="Cambria Math" panose="02040503050406030204" pitchFamily="18" charset="0"/>
                        </a:rPr>
                        <m:t>∗</m:t>
                      </m:r>
                      <m:d>
                        <m:dPr>
                          <m:begChr m:val="["/>
                          <m:endChr m:val="]"/>
                          <m:ctrlPr>
                            <a:rPr lang="zh-CN" altLang="zh-CN" sz="2400" i="1">
                              <a:solidFill>
                                <a:srgbClr val="FF0000"/>
                              </a:solidFill>
                              <a:latin typeface="Cambria Math"/>
                            </a:rPr>
                          </m:ctrlPr>
                        </m:dPr>
                        <m:e>
                          <m:f>
                            <m:fPr>
                              <m:ctrlPr>
                                <a:rPr lang="zh-CN" altLang="zh-CN" sz="2400" i="1">
                                  <a:solidFill>
                                    <a:srgbClr val="FF0000"/>
                                  </a:solidFill>
                                  <a:latin typeface="Cambria Math"/>
                                </a:rPr>
                              </m:ctrlPr>
                            </m:fPr>
                            <m:num>
                              <m:r>
                                <a:rPr lang="en-US" altLang="zh-CN" sz="2400" b="1" i="1">
                                  <a:solidFill>
                                    <a:srgbClr val="FF0000"/>
                                  </a:solidFill>
                                  <a:latin typeface="Cambria Math" panose="02040503050406030204" pitchFamily="18" charset="0"/>
                                </a:rPr>
                                <m:t>𝐝</m:t>
                              </m:r>
                            </m:num>
                            <m:den>
                              <m:r>
                                <a:rPr lang="en-US" altLang="zh-CN" sz="2400" b="1" i="1">
                                  <a:solidFill>
                                    <a:srgbClr val="FF0000"/>
                                  </a:solidFill>
                                  <a:latin typeface="Cambria Math" panose="02040503050406030204" pitchFamily="18" charset="0"/>
                                </a:rPr>
                                <m:t>𝐝</m:t>
                              </m:r>
                              <m:r>
                                <a:rPr lang="en-US" altLang="zh-CN" sz="2400" b="1" i="1">
                                  <a:solidFill>
                                    <a:srgbClr val="FF0000"/>
                                  </a:solidFill>
                                  <a:latin typeface="Cambria Math" panose="02040503050406030204" pitchFamily="18" charset="0"/>
                                </a:rPr>
                                <m:t>𝒕</m:t>
                              </m:r>
                            </m:den>
                          </m:f>
                          <m:sSub>
                            <m:sSubPr>
                              <m:ctrlPr>
                                <a:rPr lang="zh-CN" altLang="zh-CN" sz="2400" i="1">
                                  <a:solidFill>
                                    <a:srgbClr val="FF0000"/>
                                  </a:solidFill>
                                  <a:latin typeface="Cambria Math"/>
                                </a:rPr>
                              </m:ctrlPr>
                            </m:sSubPr>
                            <m:e>
                              <m:r>
                                <a:rPr lang="en-US" altLang="zh-CN" sz="2400" b="1" i="1">
                                  <a:solidFill>
                                    <a:srgbClr val="FF0000"/>
                                  </a:solidFill>
                                  <a:latin typeface="Cambria Math" panose="02040503050406030204" pitchFamily="18" charset="0"/>
                                </a:rPr>
                                <m:t>𝒇</m:t>
                              </m:r>
                            </m:e>
                            <m:sub>
                              <m:r>
                                <a:rPr lang="en-US" altLang="zh-CN" sz="2400" b="1" i="1">
                                  <a:solidFill>
                                    <a:srgbClr val="FF0000"/>
                                  </a:solidFill>
                                  <a:latin typeface="Cambria Math" panose="02040503050406030204" pitchFamily="18" charset="0"/>
                                </a:rPr>
                                <m:t>𝟐</m:t>
                              </m:r>
                            </m:sub>
                          </m:sSub>
                          <m:d>
                            <m:dPr>
                              <m:ctrlPr>
                                <a:rPr lang="zh-CN" altLang="zh-CN" sz="2400" i="1">
                                  <a:solidFill>
                                    <a:srgbClr val="FF0000"/>
                                  </a:solidFill>
                                  <a:latin typeface="Cambria Math"/>
                                </a:rPr>
                              </m:ctrlPr>
                            </m:dPr>
                            <m:e>
                              <m:r>
                                <a:rPr lang="en-US" altLang="zh-CN" sz="2400" b="1" i="1">
                                  <a:solidFill>
                                    <a:srgbClr val="FF0000"/>
                                  </a:solidFill>
                                  <a:latin typeface="Cambria Math" panose="02040503050406030204" pitchFamily="18" charset="0"/>
                                </a:rPr>
                                <m:t>𝒕</m:t>
                              </m:r>
                            </m:e>
                          </m:d>
                        </m:e>
                      </m:d>
                    </m:oMath>
                  </m:oMathPara>
                </a14:m>
                <a:endParaRPr lang="zh-CN" altLang="zh-CN" dirty="0"/>
              </a:p>
              <a:p>
                <a:pPr>
                  <a:lnSpc>
                    <a:spcPct val="150000"/>
                  </a:lnSpc>
                </a:pPr>
                <a:r>
                  <a:rPr lang="zh-CN" altLang="zh-CN" dirty="0"/>
                  <a:t>证明：</a:t>
                </a:r>
              </a:p>
              <a:p>
                <a:pPr marL="109537" indent="0">
                  <a:buNone/>
                </a:pPr>
                <a14:m>
                  <m:oMathPara xmlns:m="http://schemas.openxmlformats.org/officeDocument/2006/math">
                    <m:oMathParaPr>
                      <m:jc m:val="centerGroup"/>
                    </m:oMathParaPr>
                    <m:oMath xmlns:m="http://schemas.openxmlformats.org/officeDocument/2006/math">
                      <m:f>
                        <m:fPr>
                          <m:ctrlPr>
                            <a:rPr lang="zh-CN" altLang="zh-CN" i="1">
                              <a:latin typeface="Cambria Math"/>
                            </a:rPr>
                          </m:ctrlPr>
                        </m:fPr>
                        <m:num>
                          <m:r>
                            <a:rPr lang="en-US" altLang="zh-CN" b="1" i="1">
                              <a:latin typeface="Cambria Math" panose="02040503050406030204" pitchFamily="18" charset="0"/>
                            </a:rPr>
                            <m:t>𝐝</m:t>
                          </m:r>
                        </m:num>
                        <m:den>
                          <m:r>
                            <a:rPr lang="en-US" altLang="zh-CN" b="1" i="1">
                              <a:latin typeface="Cambria Math" panose="02040503050406030204" pitchFamily="18" charset="0"/>
                            </a:rPr>
                            <m:t>𝐝</m:t>
                          </m:r>
                          <m:r>
                            <a:rPr lang="en-US" altLang="zh-CN" b="1" i="1">
                              <a:latin typeface="Cambria Math" panose="02040503050406030204" pitchFamily="18" charset="0"/>
                            </a:rPr>
                            <m:t>𝒕</m:t>
                          </m:r>
                        </m:den>
                      </m:f>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𝐝</m:t>
                          </m:r>
                        </m:num>
                        <m:den>
                          <m:r>
                            <a:rPr lang="en-US" altLang="zh-CN" b="1" i="1">
                              <a:latin typeface="Cambria Math" panose="02040503050406030204" pitchFamily="18" charset="0"/>
                            </a:rPr>
                            <m:t>𝐝</m:t>
                          </m:r>
                          <m:r>
                            <a:rPr lang="en-US" altLang="zh-CN" b="1" i="1">
                              <a:latin typeface="Cambria Math" panose="02040503050406030204" pitchFamily="18" charset="0"/>
                            </a:rPr>
                            <m:t>𝒕</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𝝉</m:t>
                              </m:r>
                            </m:e>
                          </m:d>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𝐝</m:t>
                                  </m:r>
                                </m:num>
                                <m:den>
                                  <m:r>
                                    <a:rPr lang="en-US" altLang="zh-CN" b="1" i="1">
                                      <a:latin typeface="Cambria Math" panose="02040503050406030204" pitchFamily="18" charset="0"/>
                                    </a:rPr>
                                    <m:t>𝐝</m:t>
                                  </m:r>
                                  <m:r>
                                    <a:rPr lang="en-US" altLang="zh-CN" b="1" i="1">
                                      <a:latin typeface="Cambria Math" panose="02040503050406030204" pitchFamily="18" charset="0"/>
                                    </a:rPr>
                                    <m:t>𝒕</m:t>
                                  </m:r>
                                </m:den>
                              </m:f>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e>
                          </m:d>
                          <m:r>
                            <m:rPr>
                              <m:nor/>
                            </m:rPr>
                            <a:rPr lang="en-US" altLang="zh-CN"/>
                            <m:t>d</m:t>
                          </m:r>
                          <m:r>
                            <a:rPr lang="en-US" altLang="zh-CN" b="1" i="1">
                              <a:latin typeface="Cambria Math" panose="02040503050406030204" pitchFamily="18" charset="0"/>
                            </a:rPr>
                            <m:t>𝝉</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𝐝</m:t>
                              </m:r>
                            </m:num>
                            <m:den>
                              <m:r>
                                <a:rPr lang="en-US" altLang="zh-CN" b="1" i="1">
                                  <a:latin typeface="Cambria Math" panose="02040503050406030204" pitchFamily="18" charset="0"/>
                                </a:rPr>
                                <m:t>𝐝</m:t>
                              </m:r>
                              <m:r>
                                <a:rPr lang="en-US" altLang="zh-CN" b="1" i="1">
                                  <a:latin typeface="Cambria Math" panose="02040503050406030204" pitchFamily="18" charset="0"/>
                                </a:rPr>
                                <m:t>𝒕</m:t>
                              </m:r>
                            </m:den>
                          </m:f>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404664"/>
                <a:ext cx="7992888" cy="5760640"/>
              </a:xfrm>
              <a:blipFill>
                <a:blip r:embed="rId2" cstate="print"/>
                <a:stretch>
                  <a:fillRect l="-76" t="-42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127</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23261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457200" y="404813"/>
            <a:ext cx="8229600" cy="863600"/>
          </a:xfrm>
        </p:spPr>
        <p:txBody>
          <a:bodyPr/>
          <a:lstStyle/>
          <a:p>
            <a:r>
              <a:rPr lang="zh-CN" altLang="en-US" dirty="0" smtClean="0"/>
              <a:t>卷积定理</a:t>
            </a:r>
          </a:p>
        </p:txBody>
      </p:sp>
      <p:sp>
        <p:nvSpPr>
          <p:cNvPr id="69635" name="内容占位符 2"/>
          <p:cNvSpPr>
            <a:spLocks noGrp="1"/>
          </p:cNvSpPr>
          <p:nvPr>
            <p:ph idx="1"/>
          </p:nvPr>
        </p:nvSpPr>
        <p:spPr>
          <a:xfrm>
            <a:off x="551514" y="1193038"/>
            <a:ext cx="8137028" cy="5256212"/>
          </a:xfrm>
        </p:spPr>
        <p:txBody>
          <a:bodyPr/>
          <a:lstStyle/>
          <a:p>
            <a:pPr>
              <a:lnSpc>
                <a:spcPct val="150000"/>
              </a:lnSpc>
            </a:pPr>
            <a:r>
              <a:rPr lang="zh-CN" altLang="zh-CN" dirty="0" smtClean="0"/>
              <a:t>设函数</a:t>
            </a:r>
            <a:r>
              <a:rPr lang="en-US" altLang="zh-CN" dirty="0" smtClean="0"/>
              <a:t> </a:t>
            </a:r>
            <a:r>
              <a:rPr lang="en-US" altLang="zh-CN" i="1" dirty="0" smtClean="0"/>
              <a:t>f</a:t>
            </a:r>
            <a:r>
              <a:rPr lang="en-US" altLang="zh-CN" dirty="0" smtClean="0"/>
              <a:t>(</a:t>
            </a:r>
            <a:r>
              <a:rPr lang="en-US" altLang="zh-CN" i="1" dirty="0" smtClean="0"/>
              <a:t>t</a:t>
            </a:r>
            <a:r>
              <a:rPr lang="en-US" altLang="zh-CN" dirty="0" smtClean="0"/>
              <a:t>),</a:t>
            </a:r>
            <a:r>
              <a:rPr lang="en-US" altLang="zh-CN" i="1" dirty="0" smtClean="0"/>
              <a:t> g</a:t>
            </a:r>
            <a:r>
              <a:rPr lang="en-US" altLang="zh-CN" dirty="0" smtClean="0"/>
              <a:t>(</a:t>
            </a:r>
            <a:r>
              <a:rPr lang="en-US" altLang="zh-CN" i="1" dirty="0" smtClean="0"/>
              <a:t>t</a:t>
            </a:r>
            <a:r>
              <a:rPr lang="en-US" altLang="zh-CN" dirty="0" smtClean="0"/>
              <a:t>) </a:t>
            </a:r>
            <a:r>
              <a:rPr lang="zh-CN" altLang="zh-CN" dirty="0" smtClean="0"/>
              <a:t>都满足</a:t>
            </a:r>
            <a:r>
              <a:rPr lang="en-US" altLang="zh-CN" dirty="0" smtClean="0"/>
              <a:t> Fourier </a:t>
            </a:r>
            <a:r>
              <a:rPr lang="zh-CN" altLang="zh-CN" dirty="0" smtClean="0"/>
              <a:t>积分定理中的条件，并且</a:t>
            </a:r>
            <a:r>
              <a:rPr lang="en-US" altLang="zh-CN" dirty="0" smtClean="0"/>
              <a:t> </a:t>
            </a:r>
            <a:r>
              <a:rPr lang="en-US" altLang="zh-CN" i="1" dirty="0" smtClean="0"/>
              <a:t>F</a:t>
            </a:r>
            <a:r>
              <a:rPr lang="en-US" altLang="zh-CN" dirty="0" smtClean="0"/>
              <a:t>(</a:t>
            </a:r>
            <a:r>
              <a:rPr lang="en-US" altLang="zh-CN" i="1" dirty="0" smtClean="0">
                <a:sym typeface="Symbol" panose="05050102010706020507" pitchFamily="18" charset="2"/>
              </a:rPr>
              <a:t></a:t>
            </a:r>
            <a:r>
              <a:rPr lang="en-US" altLang="zh-CN" dirty="0" smtClean="0"/>
              <a:t>) = </a:t>
            </a:r>
            <a:r>
              <a:rPr lang="en-US" altLang="zh-CN" dirty="0" smtClean="0">
                <a:latin typeface="Kunstler Script" panose="030304020206070D0D06" pitchFamily="66" charset="0"/>
              </a:rPr>
              <a:t>F   </a:t>
            </a:r>
            <a:r>
              <a:rPr lang="en-US" altLang="zh-CN" dirty="0" smtClean="0"/>
              <a:t>[</a:t>
            </a:r>
            <a:r>
              <a:rPr lang="en-US" altLang="zh-CN" i="1" dirty="0" smtClean="0"/>
              <a:t>f</a:t>
            </a:r>
            <a:r>
              <a:rPr lang="en-US" altLang="zh-CN" dirty="0" smtClean="0"/>
              <a:t>(</a:t>
            </a:r>
            <a:r>
              <a:rPr lang="en-US" altLang="zh-CN" i="1" dirty="0" smtClean="0"/>
              <a:t>t</a:t>
            </a:r>
            <a:r>
              <a:rPr lang="en-US" altLang="zh-CN" dirty="0" smtClean="0"/>
              <a:t>)]</a:t>
            </a:r>
            <a:r>
              <a:rPr lang="zh-CN" altLang="en-US" dirty="0" smtClean="0"/>
              <a:t>，</a:t>
            </a:r>
            <a:r>
              <a:rPr lang="en-US" altLang="zh-CN" i="1" dirty="0" smtClean="0"/>
              <a:t>G</a:t>
            </a:r>
            <a:r>
              <a:rPr lang="en-US" altLang="zh-CN" dirty="0" smtClean="0"/>
              <a:t>(</a:t>
            </a:r>
            <a:r>
              <a:rPr lang="en-US" altLang="zh-CN" i="1" dirty="0">
                <a:sym typeface="Symbol" panose="05050102010706020507" pitchFamily="18" charset="2"/>
              </a:rPr>
              <a:t></a:t>
            </a:r>
            <a:r>
              <a:rPr lang="en-US" altLang="zh-CN" dirty="0" smtClean="0"/>
              <a:t>) = </a:t>
            </a:r>
            <a:r>
              <a:rPr lang="en-US" altLang="zh-CN" dirty="0" smtClean="0">
                <a:latin typeface="Kunstler Script" panose="030304020206070D0D06" pitchFamily="66" charset="0"/>
              </a:rPr>
              <a:t>F   </a:t>
            </a:r>
            <a:r>
              <a:rPr lang="en-US" altLang="zh-CN" dirty="0" smtClean="0"/>
              <a:t>[</a:t>
            </a:r>
            <a:r>
              <a:rPr lang="en-US" altLang="zh-CN" i="1" dirty="0" smtClean="0"/>
              <a:t>g</a:t>
            </a:r>
            <a:r>
              <a:rPr lang="en-US" altLang="zh-CN" dirty="0" smtClean="0"/>
              <a:t>(</a:t>
            </a:r>
            <a:r>
              <a:rPr lang="en-US" altLang="zh-CN" i="1" dirty="0" smtClean="0"/>
              <a:t>t</a:t>
            </a:r>
            <a:r>
              <a:rPr lang="en-US" altLang="zh-CN" dirty="0" smtClean="0"/>
              <a:t>)]</a:t>
            </a:r>
            <a:r>
              <a:rPr lang="zh-CN" altLang="zh-CN" dirty="0" smtClean="0"/>
              <a:t>，则有</a:t>
            </a:r>
            <a:endParaRPr lang="en-US" altLang="zh-CN" dirty="0" smtClean="0"/>
          </a:p>
          <a:p>
            <a:pPr>
              <a:lnSpc>
                <a:spcPct val="150000"/>
              </a:lnSpc>
            </a:pPr>
            <a:endParaRPr lang="en-US" altLang="zh-CN" dirty="0" smtClean="0"/>
          </a:p>
          <a:p>
            <a:pPr>
              <a:lnSpc>
                <a:spcPct val="150000"/>
              </a:lnSpc>
            </a:pPr>
            <a:endParaRPr lang="en-US" altLang="zh-CN" dirty="0"/>
          </a:p>
          <a:p>
            <a:pPr>
              <a:lnSpc>
                <a:spcPct val="150000"/>
              </a:lnSpc>
            </a:pPr>
            <a:r>
              <a:rPr lang="zh-CN" altLang="en-US" dirty="0"/>
              <a:t>或等价的</a:t>
            </a:r>
            <a:endParaRPr lang="en-US" altLang="zh-CN" dirty="0" smtClean="0"/>
          </a:p>
          <a:p>
            <a:pPr>
              <a:lnSpc>
                <a:spcPct val="150000"/>
              </a:lnSpc>
            </a:pPr>
            <a:endParaRPr lang="en-US" altLang="zh-CN" dirty="0" smtClean="0"/>
          </a:p>
        </p:txBody>
      </p:sp>
      <p:sp>
        <p:nvSpPr>
          <p:cNvPr id="4" name="日期占位符 3"/>
          <p:cNvSpPr>
            <a:spLocks noGrp="1"/>
          </p:cNvSpPr>
          <p:nvPr>
            <p:ph type="dt" sz="quarter" idx="10"/>
          </p:nvPr>
        </p:nvSpPr>
        <p:spPr/>
        <p:txBody>
          <a:bodyPr/>
          <a:lstStyle/>
          <a:p>
            <a:pPr>
              <a:defRPr/>
            </a:pPr>
            <a:fld id="{995F02AA-3351-4C42-A1BA-F1E0F4F3F4F7}" type="datetime8">
              <a:rPr lang="zh-CN" altLang="en-US" smtClean="0"/>
              <a:pPr>
                <a:defRPr/>
              </a:pPr>
              <a:t>2018年9月10日1时32分</a:t>
            </a:fld>
            <a:endParaRPr lang="zh-CN" altLang="en-US" dirty="0"/>
          </a:p>
        </p:txBody>
      </p:sp>
      <p:sp>
        <p:nvSpPr>
          <p:cNvPr id="6963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34EC0848-23CF-4FFA-AD4B-015B668DD809}" type="slidenum">
              <a:rPr lang="zh-CN" altLang="en-US" sz="1800">
                <a:solidFill>
                  <a:srgbClr val="FFFFFF"/>
                </a:solidFill>
                <a:latin typeface="Georgia" panose="02040502050405020303" pitchFamily="18" charset="0"/>
              </a:rPr>
              <a:pPr>
                <a:spcBef>
                  <a:spcPct val="0"/>
                </a:spcBef>
                <a:buClrTx/>
                <a:buFontTx/>
                <a:buNone/>
              </a:pPr>
              <a:t>128</a:t>
            </a:fld>
            <a:endParaRPr lang="zh-CN" altLang="en-US" sz="1800">
              <a:solidFill>
                <a:srgbClr val="FFFFFF"/>
              </a:solidFill>
              <a:latin typeface="Georgia" panose="02040502050405020303" pitchFamily="18" charset="0"/>
            </a:endParaRPr>
          </a:p>
        </p:txBody>
      </p:sp>
      <p:sp>
        <p:nvSpPr>
          <p:cNvPr id="6963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9639" name="对象 6"/>
          <p:cNvGraphicFramePr>
            <a:graphicFrameLocks noChangeAspect="1"/>
          </p:cNvGraphicFramePr>
          <p:nvPr>
            <p:extLst>
              <p:ext uri="{D42A27DB-BD31-4B8C-83A1-F6EECF244321}">
                <p14:modId xmlns:p14="http://schemas.microsoft.com/office/powerpoint/2010/main" xmlns="" val="1752686299"/>
              </p:ext>
            </p:extLst>
          </p:nvPr>
        </p:nvGraphicFramePr>
        <p:xfrm>
          <a:off x="1388265" y="2733774"/>
          <a:ext cx="6119813" cy="409575"/>
        </p:xfrm>
        <a:graphic>
          <a:graphicData uri="http://schemas.openxmlformats.org/presentationml/2006/ole">
            <p:oleObj spid="_x0000_s121819" name="Equation" r:id="rId4" imgW="3136680" imgH="203040" progId="Equation.DSMT4">
              <p:embed/>
            </p:oleObj>
          </a:graphicData>
        </a:graphic>
      </p:graphicFrame>
      <p:sp>
        <p:nvSpPr>
          <p:cNvPr id="6964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9641" name="对象 8"/>
          <p:cNvGraphicFramePr>
            <a:graphicFrameLocks noChangeAspect="1"/>
          </p:cNvGraphicFramePr>
          <p:nvPr>
            <p:extLst>
              <p:ext uri="{D42A27DB-BD31-4B8C-83A1-F6EECF244321}">
                <p14:modId xmlns:p14="http://schemas.microsoft.com/office/powerpoint/2010/main" xmlns="" val="782709915"/>
              </p:ext>
            </p:extLst>
          </p:nvPr>
        </p:nvGraphicFramePr>
        <p:xfrm>
          <a:off x="1388265" y="5332530"/>
          <a:ext cx="6977062" cy="465138"/>
        </p:xfrm>
        <a:graphic>
          <a:graphicData uri="http://schemas.openxmlformats.org/presentationml/2006/ole">
            <p:oleObj spid="_x0000_s121820" name="Equation" r:id="rId5" imgW="3581280" imgH="228600" progId="Equation.DSMT4">
              <p:embed/>
            </p:oleObj>
          </a:graphicData>
        </a:graphic>
      </p:graphicFrame>
      <p:sp>
        <p:nvSpPr>
          <p:cNvPr id="6964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9643" name="对象 10"/>
          <p:cNvGraphicFramePr>
            <a:graphicFrameLocks noChangeAspect="1"/>
          </p:cNvGraphicFramePr>
          <p:nvPr>
            <p:extLst>
              <p:ext uri="{D42A27DB-BD31-4B8C-83A1-F6EECF244321}">
                <p14:modId xmlns:p14="http://schemas.microsoft.com/office/powerpoint/2010/main" xmlns="" val="438354950"/>
              </p:ext>
            </p:extLst>
          </p:nvPr>
        </p:nvGraphicFramePr>
        <p:xfrm>
          <a:off x="1388265" y="3255323"/>
          <a:ext cx="7203283" cy="785639"/>
        </p:xfrm>
        <a:graphic>
          <a:graphicData uri="http://schemas.openxmlformats.org/presentationml/2006/ole">
            <p:oleObj spid="_x0000_s121821" name="Equation" r:id="rId6" imgW="3695400" imgH="406080" progId="Equation.DSMT4">
              <p:embed/>
            </p:oleObj>
          </a:graphicData>
        </a:graphic>
      </p:graphicFrame>
      <p:sp>
        <p:nvSpPr>
          <p:cNvPr id="6964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9645" name="对象 12"/>
          <p:cNvGraphicFramePr>
            <a:graphicFrameLocks noChangeAspect="1"/>
          </p:cNvGraphicFramePr>
          <p:nvPr>
            <p:extLst>
              <p:ext uri="{D42A27DB-BD31-4B8C-83A1-F6EECF244321}">
                <p14:modId xmlns:p14="http://schemas.microsoft.com/office/powerpoint/2010/main" xmlns="" val="2332422199"/>
              </p:ext>
            </p:extLst>
          </p:nvPr>
        </p:nvGraphicFramePr>
        <p:xfrm>
          <a:off x="1388265" y="4653136"/>
          <a:ext cx="4078018" cy="464852"/>
        </p:xfrm>
        <a:graphic>
          <a:graphicData uri="http://schemas.openxmlformats.org/presentationml/2006/ole">
            <p:oleObj spid="_x0000_s121822" name="Equation" r:id="rId7" imgW="2095200" imgH="228600" progId="Equation.DSMT4">
              <p:embed/>
            </p:oleObj>
          </a:graphicData>
        </a:graphic>
      </p:graphicFrame>
      <p:sp>
        <p:nvSpPr>
          <p:cNvPr id="6964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1" name="棱台 20">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fade">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9639"/>
                                        </p:tgtEl>
                                        <p:attrNameLst>
                                          <p:attrName>style.visibility</p:attrName>
                                        </p:attrNameLst>
                                      </p:cBhvr>
                                      <p:to>
                                        <p:strVal val="visible"/>
                                      </p:to>
                                    </p:set>
                                    <p:anim calcmode="lin" valueType="num">
                                      <p:cBhvr>
                                        <p:cTn id="12" dur="500" fill="hold"/>
                                        <p:tgtEl>
                                          <p:spTgt spid="69639"/>
                                        </p:tgtEl>
                                        <p:attrNameLst>
                                          <p:attrName>ppt_w</p:attrName>
                                        </p:attrNameLst>
                                      </p:cBhvr>
                                      <p:tavLst>
                                        <p:tav tm="0">
                                          <p:val>
                                            <p:fltVal val="0"/>
                                          </p:val>
                                        </p:tav>
                                        <p:tav tm="100000">
                                          <p:val>
                                            <p:strVal val="#ppt_w"/>
                                          </p:val>
                                        </p:tav>
                                      </p:tavLst>
                                    </p:anim>
                                    <p:anim calcmode="lin" valueType="num">
                                      <p:cBhvr>
                                        <p:cTn id="13" dur="500" fill="hold"/>
                                        <p:tgtEl>
                                          <p:spTgt spid="69639"/>
                                        </p:tgtEl>
                                        <p:attrNameLst>
                                          <p:attrName>ppt_h</p:attrName>
                                        </p:attrNameLst>
                                      </p:cBhvr>
                                      <p:tavLst>
                                        <p:tav tm="0">
                                          <p:val>
                                            <p:fltVal val="0"/>
                                          </p:val>
                                        </p:tav>
                                        <p:tav tm="100000">
                                          <p:val>
                                            <p:strVal val="#ppt_h"/>
                                          </p:val>
                                        </p:tav>
                                      </p:tavLst>
                                    </p:anim>
                                    <p:animEffect transition="in" filter="fade">
                                      <p:cBhvr>
                                        <p:cTn id="14" dur="500"/>
                                        <p:tgtEl>
                                          <p:spTgt spid="6963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9643"/>
                                        </p:tgtEl>
                                        <p:attrNameLst>
                                          <p:attrName>style.visibility</p:attrName>
                                        </p:attrNameLst>
                                      </p:cBhvr>
                                      <p:to>
                                        <p:strVal val="visible"/>
                                      </p:to>
                                    </p:set>
                                    <p:anim calcmode="lin" valueType="num">
                                      <p:cBhvr>
                                        <p:cTn id="19" dur="500" fill="hold"/>
                                        <p:tgtEl>
                                          <p:spTgt spid="69643"/>
                                        </p:tgtEl>
                                        <p:attrNameLst>
                                          <p:attrName>ppt_w</p:attrName>
                                        </p:attrNameLst>
                                      </p:cBhvr>
                                      <p:tavLst>
                                        <p:tav tm="0">
                                          <p:val>
                                            <p:fltVal val="0"/>
                                          </p:val>
                                        </p:tav>
                                        <p:tav tm="100000">
                                          <p:val>
                                            <p:strVal val="#ppt_w"/>
                                          </p:val>
                                        </p:tav>
                                      </p:tavLst>
                                    </p:anim>
                                    <p:anim calcmode="lin" valueType="num">
                                      <p:cBhvr>
                                        <p:cTn id="20" dur="500" fill="hold"/>
                                        <p:tgtEl>
                                          <p:spTgt spid="69643"/>
                                        </p:tgtEl>
                                        <p:attrNameLst>
                                          <p:attrName>ppt_h</p:attrName>
                                        </p:attrNameLst>
                                      </p:cBhvr>
                                      <p:tavLst>
                                        <p:tav tm="0">
                                          <p:val>
                                            <p:fltVal val="0"/>
                                          </p:val>
                                        </p:tav>
                                        <p:tav tm="100000">
                                          <p:val>
                                            <p:strVal val="#ppt_h"/>
                                          </p:val>
                                        </p:tav>
                                      </p:tavLst>
                                    </p:anim>
                                    <p:animEffect transition="in" filter="fade">
                                      <p:cBhvr>
                                        <p:cTn id="21" dur="500"/>
                                        <p:tgtEl>
                                          <p:spTgt spid="696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635">
                                            <p:txEl>
                                              <p:pRg st="3" end="3"/>
                                            </p:txEl>
                                          </p:spTgt>
                                        </p:tgtEl>
                                        <p:attrNameLst>
                                          <p:attrName>style.visibility</p:attrName>
                                        </p:attrNameLst>
                                      </p:cBhvr>
                                      <p:to>
                                        <p:strVal val="visible"/>
                                      </p:to>
                                    </p:set>
                                    <p:animEffect transition="in" filter="fade">
                                      <p:cBhvr>
                                        <p:cTn id="26" dur="500"/>
                                        <p:tgtEl>
                                          <p:spTgt spid="6963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645"/>
                                        </p:tgtEl>
                                        <p:attrNameLst>
                                          <p:attrName>style.visibility</p:attrName>
                                        </p:attrNameLst>
                                      </p:cBhvr>
                                      <p:to>
                                        <p:strVal val="visible"/>
                                      </p:to>
                                    </p:set>
                                    <p:animEffect transition="in" filter="wipe(left)">
                                      <p:cBhvr>
                                        <p:cTn id="31" dur="500"/>
                                        <p:tgtEl>
                                          <p:spTgt spid="696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9641"/>
                                        </p:tgtEl>
                                        <p:attrNameLst>
                                          <p:attrName>style.visibility</p:attrName>
                                        </p:attrNameLst>
                                      </p:cBhvr>
                                      <p:to>
                                        <p:strVal val="visible"/>
                                      </p:to>
                                    </p:set>
                                    <p:animEffect transition="in" filter="wipe(left)">
                                      <p:cBhvr>
                                        <p:cTn id="36" dur="500"/>
                                        <p:tgtEl>
                                          <p:spTgt spid="69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内容占位符 2"/>
          <p:cNvSpPr>
            <a:spLocks noGrp="1"/>
          </p:cNvSpPr>
          <p:nvPr>
            <p:ph idx="1"/>
          </p:nvPr>
        </p:nvSpPr>
        <p:spPr>
          <a:xfrm>
            <a:off x="539552" y="423145"/>
            <a:ext cx="2089150" cy="575394"/>
          </a:xfrm>
        </p:spPr>
        <p:txBody>
          <a:bodyPr/>
          <a:lstStyle/>
          <a:p>
            <a:r>
              <a:rPr lang="zh-CN" altLang="en-US" dirty="0" smtClean="0"/>
              <a:t>证明：</a:t>
            </a:r>
          </a:p>
        </p:txBody>
      </p:sp>
      <p:sp>
        <p:nvSpPr>
          <p:cNvPr id="4" name="日期占位符 3"/>
          <p:cNvSpPr>
            <a:spLocks noGrp="1"/>
          </p:cNvSpPr>
          <p:nvPr>
            <p:ph type="dt" sz="quarter" idx="10"/>
          </p:nvPr>
        </p:nvSpPr>
        <p:spPr/>
        <p:txBody>
          <a:bodyPr/>
          <a:lstStyle/>
          <a:p>
            <a:pPr>
              <a:defRPr/>
            </a:pPr>
            <a:fld id="{995F02AA-3351-4C42-A1BA-F1E0F4F3F4F7}" type="datetime8">
              <a:rPr lang="zh-CN" altLang="en-US" smtClean="0"/>
              <a:pPr>
                <a:defRPr/>
              </a:pPr>
              <a:t>2018年9月10日1时32分</a:t>
            </a:fld>
            <a:endParaRPr lang="zh-CN" altLang="en-US" dirty="0"/>
          </a:p>
        </p:txBody>
      </p:sp>
      <p:sp>
        <p:nvSpPr>
          <p:cNvPr id="6963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34EC0848-23CF-4FFA-AD4B-015B668DD809}" type="slidenum">
              <a:rPr lang="zh-CN" altLang="en-US" sz="1800">
                <a:solidFill>
                  <a:srgbClr val="FFFFFF"/>
                </a:solidFill>
                <a:latin typeface="Georgia" panose="02040502050405020303" pitchFamily="18" charset="0"/>
              </a:rPr>
              <a:pPr>
                <a:spcBef>
                  <a:spcPct val="0"/>
                </a:spcBef>
                <a:buClrTx/>
                <a:buFontTx/>
                <a:buNone/>
              </a:pPr>
              <a:t>129</a:t>
            </a:fld>
            <a:endParaRPr lang="zh-CN" altLang="en-US" sz="1800">
              <a:solidFill>
                <a:srgbClr val="FFFFFF"/>
              </a:solidFill>
              <a:latin typeface="Georgia" panose="02040502050405020303" pitchFamily="18" charset="0"/>
            </a:endParaRPr>
          </a:p>
        </p:txBody>
      </p:sp>
      <p:sp>
        <p:nvSpPr>
          <p:cNvPr id="6963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6964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6964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6964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6964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69647" name="对象 14"/>
          <p:cNvGraphicFramePr>
            <a:graphicFrameLocks noChangeAspect="1"/>
          </p:cNvGraphicFramePr>
          <p:nvPr>
            <p:extLst>
              <p:ext uri="{D42A27DB-BD31-4B8C-83A1-F6EECF244321}">
                <p14:modId xmlns:p14="http://schemas.microsoft.com/office/powerpoint/2010/main" xmlns="" val="4133986706"/>
              </p:ext>
            </p:extLst>
          </p:nvPr>
        </p:nvGraphicFramePr>
        <p:xfrm>
          <a:off x="1520825" y="889000"/>
          <a:ext cx="4460875" cy="774700"/>
        </p:xfrm>
        <a:graphic>
          <a:graphicData uri="http://schemas.openxmlformats.org/presentationml/2006/ole">
            <p:oleObj spid="_x0000_s172288" name="Equation" r:id="rId4" imgW="1892160" imgH="330120" progId="Equation.DSMT4">
              <p:embed/>
            </p:oleObj>
          </a:graphicData>
        </a:graphic>
      </p:graphicFrame>
      <p:graphicFrame>
        <p:nvGraphicFramePr>
          <p:cNvPr id="69648" name="对象 15"/>
          <p:cNvGraphicFramePr>
            <a:graphicFrameLocks noChangeAspect="1"/>
          </p:cNvGraphicFramePr>
          <p:nvPr>
            <p:extLst>
              <p:ext uri="{D42A27DB-BD31-4B8C-83A1-F6EECF244321}">
                <p14:modId xmlns:p14="http://schemas.microsoft.com/office/powerpoint/2010/main" xmlns="" val="3860825847"/>
              </p:ext>
            </p:extLst>
          </p:nvPr>
        </p:nvGraphicFramePr>
        <p:xfrm>
          <a:off x="3037855" y="1682715"/>
          <a:ext cx="4883150" cy="895350"/>
        </p:xfrm>
        <a:graphic>
          <a:graphicData uri="http://schemas.openxmlformats.org/presentationml/2006/ole">
            <p:oleObj spid="_x0000_s172289" name="Equation" r:id="rId5" imgW="2070000" imgH="380880" progId="Equation.DSMT4">
              <p:embed/>
            </p:oleObj>
          </a:graphicData>
        </a:graphic>
      </p:graphicFrame>
      <p:graphicFrame>
        <p:nvGraphicFramePr>
          <p:cNvPr id="69649" name="对象 16"/>
          <p:cNvGraphicFramePr>
            <a:graphicFrameLocks noChangeAspect="1"/>
          </p:cNvGraphicFramePr>
          <p:nvPr>
            <p:extLst>
              <p:ext uri="{D42A27DB-BD31-4B8C-83A1-F6EECF244321}">
                <p14:modId xmlns:p14="http://schemas.microsoft.com/office/powerpoint/2010/main" xmlns="" val="2109477140"/>
              </p:ext>
            </p:extLst>
          </p:nvPr>
        </p:nvGraphicFramePr>
        <p:xfrm>
          <a:off x="2932100" y="5661248"/>
          <a:ext cx="5121821" cy="477530"/>
        </p:xfrm>
        <a:graphic>
          <a:graphicData uri="http://schemas.openxmlformats.org/presentationml/2006/ole">
            <p:oleObj spid="_x0000_s172290" name="Equation" r:id="rId6" imgW="2171520" imgH="203040" progId="Equation.DSMT4">
              <p:embed/>
            </p:oleObj>
          </a:graphicData>
        </a:graphic>
      </p:graphicFrame>
      <p:graphicFrame>
        <p:nvGraphicFramePr>
          <p:cNvPr id="69650" name="对象 17"/>
          <p:cNvGraphicFramePr>
            <a:graphicFrameLocks noChangeAspect="1"/>
          </p:cNvGraphicFramePr>
          <p:nvPr>
            <p:extLst>
              <p:ext uri="{D42A27DB-BD31-4B8C-83A1-F6EECF244321}">
                <p14:modId xmlns:p14="http://schemas.microsoft.com/office/powerpoint/2010/main" xmlns="" val="1235566188"/>
              </p:ext>
            </p:extLst>
          </p:nvPr>
        </p:nvGraphicFramePr>
        <p:xfrm>
          <a:off x="3037855" y="2651925"/>
          <a:ext cx="4940300" cy="895350"/>
        </p:xfrm>
        <a:graphic>
          <a:graphicData uri="http://schemas.openxmlformats.org/presentationml/2006/ole">
            <p:oleObj spid="_x0000_s172291" name="Equation" r:id="rId7" imgW="2095200" imgH="380880" progId="Equation.DSMT4">
              <p:embed/>
            </p:oleObj>
          </a:graphicData>
        </a:graphic>
      </p:graphicFrame>
      <p:graphicFrame>
        <p:nvGraphicFramePr>
          <p:cNvPr id="69651" name="对象 18"/>
          <p:cNvGraphicFramePr>
            <a:graphicFrameLocks noChangeAspect="1"/>
          </p:cNvGraphicFramePr>
          <p:nvPr>
            <p:extLst>
              <p:ext uri="{D42A27DB-BD31-4B8C-83A1-F6EECF244321}">
                <p14:modId xmlns:p14="http://schemas.microsoft.com/office/powerpoint/2010/main" xmlns="" val="1488744155"/>
              </p:ext>
            </p:extLst>
          </p:nvPr>
        </p:nvGraphicFramePr>
        <p:xfrm>
          <a:off x="2977530" y="3611675"/>
          <a:ext cx="5060950" cy="895350"/>
        </p:xfrm>
        <a:graphic>
          <a:graphicData uri="http://schemas.openxmlformats.org/presentationml/2006/ole">
            <p:oleObj spid="_x0000_s172292" name="Equation" r:id="rId8" imgW="2145960" imgH="380880" progId="Equation.DSMT4">
              <p:embed/>
            </p:oleObj>
          </a:graphicData>
        </a:graphic>
      </p:graphicFrame>
      <p:graphicFrame>
        <p:nvGraphicFramePr>
          <p:cNvPr id="69652" name="对象 19"/>
          <p:cNvGraphicFramePr>
            <a:graphicFrameLocks noChangeAspect="1"/>
          </p:cNvGraphicFramePr>
          <p:nvPr>
            <p:extLst>
              <p:ext uri="{D42A27DB-BD31-4B8C-83A1-F6EECF244321}">
                <p14:modId xmlns:p14="http://schemas.microsoft.com/office/powerpoint/2010/main" xmlns="" val="3555671727"/>
              </p:ext>
            </p:extLst>
          </p:nvPr>
        </p:nvGraphicFramePr>
        <p:xfrm>
          <a:off x="2963863" y="4525963"/>
          <a:ext cx="5060950" cy="774700"/>
        </p:xfrm>
        <a:graphic>
          <a:graphicData uri="http://schemas.openxmlformats.org/presentationml/2006/ole">
            <p:oleObj spid="_x0000_s172293" name="Equation" r:id="rId9" imgW="2145960" imgH="330120" progId="Equation.DSMT4">
              <p:embed/>
            </p:oleObj>
          </a:graphicData>
        </a:graphic>
      </p:graphicFrame>
      <p:sp>
        <p:nvSpPr>
          <p:cNvPr id="21" name="棱台 20">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3" name="文本框 2"/>
          <p:cNvSpPr txBox="1"/>
          <p:nvPr/>
        </p:nvSpPr>
        <p:spPr>
          <a:xfrm>
            <a:off x="1259632" y="2139950"/>
            <a:ext cx="1617142" cy="954107"/>
          </a:xfrm>
          <a:prstGeom prst="rect">
            <a:avLst/>
          </a:prstGeom>
          <a:noFill/>
          <a:ln w="38100">
            <a:solidFill>
              <a:schemeClr val="accent1">
                <a:shade val="50000"/>
              </a:schemeClr>
            </a:solidFill>
          </a:ln>
        </p:spPr>
        <p:txBody>
          <a:bodyPr wrap="square" rtlCol="0">
            <a:spAutoFit/>
          </a:bodyPr>
          <a:lstStyle/>
          <a:p>
            <a:r>
              <a:rPr lang="zh-CN" altLang="en-US" sz="2800" b="1" dirty="0" smtClean="0"/>
              <a:t>绝对可积</a:t>
            </a:r>
            <a:endParaRPr lang="en-US" altLang="zh-CN" sz="2800" b="1" dirty="0" smtClean="0"/>
          </a:p>
          <a:p>
            <a:r>
              <a:rPr lang="zh-CN" altLang="en-US" sz="2800" b="1" dirty="0" smtClean="0"/>
              <a:t>积分换序</a:t>
            </a:r>
            <a:endParaRPr lang="zh-CN" altLang="en-US" sz="2800" b="1" dirty="0"/>
          </a:p>
        </p:txBody>
      </p:sp>
      <mc:AlternateContent xmlns:mc="http://schemas.openxmlformats.org/markup-compatibility/2006">
        <mc:Choice xmlns:a14="http://schemas.microsoft.com/office/drawing/2010/main" xmlns="" Requires="a14">
          <p:sp>
            <p:nvSpPr>
              <p:cNvPr id="24" name="文本框 23"/>
              <p:cNvSpPr txBox="1"/>
              <p:nvPr/>
            </p:nvSpPr>
            <p:spPr>
              <a:xfrm>
                <a:off x="783833" y="3797740"/>
                <a:ext cx="2092614" cy="523220"/>
              </a:xfrm>
              <a:prstGeom prst="rect">
                <a:avLst/>
              </a:prstGeom>
              <a:noFill/>
              <a:ln w="38100">
                <a:solidFill>
                  <a:schemeClr val="accent1">
                    <a:shade val="50000"/>
                  </a:schemeClr>
                </a:solidFill>
              </a:ln>
            </p:spPr>
            <p:txBody>
              <a:bodyPr wrap="square" rtlCol="0">
                <a:spAutoFit/>
              </a:bodyPr>
              <a:lstStyle/>
              <a:p>
                <a:r>
                  <a:rPr lang="zh-CN" altLang="en-US" sz="2800" b="1" dirty="0" smtClean="0"/>
                  <a:t>令 </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𝝉</m:t>
                    </m:r>
                  </m:oMath>
                </a14:m>
                <a:r>
                  <a:rPr lang="zh-CN" altLang="en-US" sz="2800" b="1" dirty="0" smtClean="0"/>
                  <a:t/>
                </a:r>
                <a:endParaRPr lang="en-US" altLang="zh-CN" sz="2800" b="1" dirty="0" smtClean="0"/>
              </a:p>
            </p:txBody>
          </p:sp>
        </mc:Choice>
        <mc:Fallback>
          <p:sp>
            <p:nvSpPr>
              <p:cNvPr id="24" name="文本框 23"/>
              <p:cNvSpPr txBox="1">
                <a:spLocks noRot="1" noChangeAspect="1" noMove="1" noResize="1" noEditPoints="1" noAdjustHandles="1" noChangeArrowheads="1" noChangeShapeType="1" noTextEdit="1"/>
              </p:cNvSpPr>
              <p:nvPr/>
            </p:nvSpPr>
            <p:spPr>
              <a:xfrm>
                <a:off x="783833" y="3797740"/>
                <a:ext cx="2092614" cy="523220"/>
              </a:xfrm>
              <a:prstGeom prst="rect">
                <a:avLst/>
              </a:prstGeom>
              <a:blipFill>
                <a:blip r:embed="rId10" cstate="print"/>
                <a:stretch>
                  <a:fillRect l="-5158" t="-11957" b="-22826"/>
                </a:stretch>
              </a:blipFill>
              <a:ln w="38100">
                <a:solidFill>
                  <a:schemeClr val="accent1">
                    <a:shade val="50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xmlns="" val="33524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left)">
                                      <p:cBhvr>
                                        <p:cTn id="7" dur="500"/>
                                        <p:tgtEl>
                                          <p:spTgt spid="69635">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9647"/>
                                        </p:tgtEl>
                                        <p:attrNameLst>
                                          <p:attrName>style.visibility</p:attrName>
                                        </p:attrNameLst>
                                      </p:cBhvr>
                                      <p:to>
                                        <p:strVal val="visible"/>
                                      </p:to>
                                    </p:set>
                                    <p:anim calcmode="lin" valueType="num">
                                      <p:cBhvr>
                                        <p:cTn id="11" dur="500" fill="hold"/>
                                        <p:tgtEl>
                                          <p:spTgt spid="69647"/>
                                        </p:tgtEl>
                                        <p:attrNameLst>
                                          <p:attrName>ppt_w</p:attrName>
                                        </p:attrNameLst>
                                      </p:cBhvr>
                                      <p:tavLst>
                                        <p:tav tm="0">
                                          <p:val>
                                            <p:fltVal val="0"/>
                                          </p:val>
                                        </p:tav>
                                        <p:tav tm="100000">
                                          <p:val>
                                            <p:strVal val="#ppt_w"/>
                                          </p:val>
                                        </p:tav>
                                      </p:tavLst>
                                    </p:anim>
                                    <p:anim calcmode="lin" valueType="num">
                                      <p:cBhvr>
                                        <p:cTn id="12" dur="500" fill="hold"/>
                                        <p:tgtEl>
                                          <p:spTgt spid="69647"/>
                                        </p:tgtEl>
                                        <p:attrNameLst>
                                          <p:attrName>ppt_h</p:attrName>
                                        </p:attrNameLst>
                                      </p:cBhvr>
                                      <p:tavLst>
                                        <p:tav tm="0">
                                          <p:val>
                                            <p:fltVal val="0"/>
                                          </p:val>
                                        </p:tav>
                                        <p:tav tm="100000">
                                          <p:val>
                                            <p:strVal val="#ppt_h"/>
                                          </p:val>
                                        </p:tav>
                                      </p:tavLst>
                                    </p:anim>
                                    <p:animEffect transition="in" filter="fade">
                                      <p:cBhvr>
                                        <p:cTn id="13" dur="500"/>
                                        <p:tgtEl>
                                          <p:spTgt spid="6964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9648"/>
                                        </p:tgtEl>
                                        <p:attrNameLst>
                                          <p:attrName>style.visibility</p:attrName>
                                        </p:attrNameLst>
                                      </p:cBhvr>
                                      <p:to>
                                        <p:strVal val="visible"/>
                                      </p:to>
                                    </p:set>
                                    <p:animEffect transition="in" filter="wipe(left)">
                                      <p:cBhvr>
                                        <p:cTn id="18" dur="500"/>
                                        <p:tgtEl>
                                          <p:spTgt spid="6964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9650"/>
                                        </p:tgtEl>
                                        <p:attrNameLst>
                                          <p:attrName>style.visibility</p:attrName>
                                        </p:attrNameLst>
                                      </p:cBhvr>
                                      <p:to>
                                        <p:strVal val="visible"/>
                                      </p:to>
                                    </p:set>
                                    <p:animEffect transition="in" filter="wipe(left)">
                                      <p:cBhvr>
                                        <p:cTn id="30" dur="500"/>
                                        <p:tgtEl>
                                          <p:spTgt spid="6965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651"/>
                                        </p:tgtEl>
                                        <p:attrNameLst>
                                          <p:attrName>style.visibility</p:attrName>
                                        </p:attrNameLst>
                                      </p:cBhvr>
                                      <p:to>
                                        <p:strVal val="visible"/>
                                      </p:to>
                                    </p:set>
                                    <p:animEffect transition="in" filter="wipe(left)">
                                      <p:cBhvr>
                                        <p:cTn id="42" dur="500"/>
                                        <p:tgtEl>
                                          <p:spTgt spid="696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9652"/>
                                        </p:tgtEl>
                                        <p:attrNameLst>
                                          <p:attrName>style.visibility</p:attrName>
                                        </p:attrNameLst>
                                      </p:cBhvr>
                                      <p:to>
                                        <p:strVal val="visible"/>
                                      </p:to>
                                    </p:set>
                                    <p:animEffect transition="in" filter="wipe(left)">
                                      <p:cBhvr>
                                        <p:cTn id="47" dur="500"/>
                                        <p:tgtEl>
                                          <p:spTgt spid="696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9649"/>
                                        </p:tgtEl>
                                        <p:attrNameLst>
                                          <p:attrName>style.visibility</p:attrName>
                                        </p:attrNameLst>
                                      </p:cBhvr>
                                      <p:to>
                                        <p:strVal val="visible"/>
                                      </p:to>
                                    </p:set>
                                    <p:animEffect transition="in" filter="wipe(left)">
                                      <p:cBhvr>
                                        <p:cTn id="52" dur="500"/>
                                        <p:tgtEl>
                                          <p:spTgt spid="69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404813"/>
            <a:ext cx="8229600" cy="863600"/>
          </a:xfrm>
        </p:spPr>
        <p:txBody>
          <a:bodyPr/>
          <a:lstStyle/>
          <a:p>
            <a:r>
              <a:rPr lang="zh-CN" altLang="en-US" dirty="0" smtClean="0"/>
              <a:t>指数形式的系数</a:t>
            </a:r>
          </a:p>
        </p:txBody>
      </p:sp>
      <mc:AlternateContent xmlns:mc="http://schemas.openxmlformats.org/markup-compatibility/2006">
        <mc:Choice xmlns:a14="http://schemas.microsoft.com/office/drawing/2010/main" xmlns="" Requires="a14">
          <p:sp>
            <p:nvSpPr>
              <p:cNvPr id="16387" name="内容占位符 2"/>
              <p:cNvSpPr>
                <a:spLocks noGrp="1"/>
              </p:cNvSpPr>
              <p:nvPr>
                <p:ph idx="1"/>
              </p:nvPr>
            </p:nvSpPr>
            <p:spPr>
              <a:xfrm>
                <a:off x="474193" y="1304926"/>
                <a:ext cx="7848996" cy="3599730"/>
              </a:xfrm>
            </p:spPr>
            <p:txBody>
              <a:bodyPr/>
              <a:lstStyle/>
              <a:p>
                <a:r>
                  <a:rPr lang="en-US" altLang="zh-CN" dirty="0" smtClean="0"/>
                  <a:t/>
                </a:r>
                <a:r>
                  <a:rPr lang="zh-CN" altLang="en-US" dirty="0" smtClean="0"/>
                  <a:t>指数形式为</a:t>
                </a:r>
                <a:endParaRPr lang="en-US" altLang="zh-CN" dirty="0" smtClean="0"/>
              </a:p>
              <a:p>
                <a:endParaRPr lang="en-US" altLang="zh-CN" dirty="0"/>
              </a:p>
              <a:p>
                <a:r>
                  <a:rPr lang="zh-CN" altLang="en-US" dirty="0" smtClean="0"/>
                  <a:t>系数为，</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zh-CN" altLang="en-US" dirty="0" smtClean="0"/>
                  <a:t>：</a:t>
                </a:r>
                <a:endParaRPr lang="en-US" altLang="zh-CN" dirty="0" smtClean="0"/>
              </a:p>
              <a:p>
                <a:endParaRPr lang="en-US" altLang="zh-CN" dirty="0"/>
              </a:p>
              <a:p>
                <a:endParaRPr lang="en-US" altLang="zh-CN" dirty="0" smtClean="0"/>
              </a:p>
              <a:p>
                <a:pPr>
                  <a:lnSpc>
                    <a:spcPct val="200000"/>
                  </a:lnSpc>
                </a:pPr>
                <a:r>
                  <a:rPr lang="zh-CN" altLang="en-US" dirty="0" smtClean="0"/>
                  <a:t>当 </a:t>
                </a:r>
                <a:r>
                  <a:rPr lang="en-US" altLang="zh-CN" i="1" dirty="0" smtClean="0"/>
                  <a:t>n</a:t>
                </a:r>
                <a:r>
                  <a:rPr lang="en-US" altLang="zh-CN" dirty="0" smtClean="0"/>
                  <a:t> = 0 </a:t>
                </a:r>
                <a:r>
                  <a:rPr lang="zh-CN" altLang="en-US" dirty="0" smtClean="0"/>
                  <a:t>时，由</a:t>
                </a:r>
                <a:r>
                  <a:rPr lang="zh-CN" altLang="en-US" u="sng" dirty="0" smtClean="0">
                    <a:solidFill>
                      <a:srgbClr val="FF0000"/>
                    </a:solidFill>
                    <a:latin typeface="华文楷体" panose="02010600040101010101" pitchFamily="2" charset="-122"/>
                    <a:ea typeface="华文楷体" panose="02010600040101010101" pitchFamily="2" charset="-122"/>
                  </a:rPr>
                  <a:t>三角形式的系数</a:t>
                </a:r>
                <a:r>
                  <a:rPr lang="zh-CN" altLang="en-US" dirty="0" smtClean="0"/>
                  <a:t>可知</a:t>
                </a:r>
                <a:endParaRPr lang="en-US" altLang="zh-CN" dirty="0" smtClean="0"/>
              </a:p>
              <a:p>
                <a:endParaRPr lang="zh-CN" altLang="en-US" dirty="0" smtClean="0"/>
              </a:p>
            </p:txBody>
          </p:sp>
        </mc:Choice>
        <mc:Fallback>
          <p:sp>
            <p:nvSpPr>
              <p:cNvPr id="16387" name="内容占位符 2"/>
              <p:cNvSpPr>
                <a:spLocks noGrp="1" noRot="1" noChangeAspect="1" noMove="1" noResize="1" noEditPoints="1" noAdjustHandles="1" noChangeArrowheads="1" noChangeShapeType="1" noTextEdit="1"/>
              </p:cNvSpPr>
              <p:nvPr>
                <p:ph idx="1"/>
              </p:nvPr>
            </p:nvSpPr>
            <p:spPr>
              <a:xfrm>
                <a:off x="474193" y="1304926"/>
                <a:ext cx="7848996" cy="3599730"/>
              </a:xfrm>
              <a:blipFill>
                <a:blip r:embed="rId4" cstate="print"/>
                <a:stretch>
                  <a:fillRect l="-78" t="-2200"/>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3F3F600E-4E28-4EB3-8232-9F75083BA3AA}" type="datetime8">
              <a:rPr lang="zh-CN" altLang="en-US" smtClean="0"/>
              <a:pPr>
                <a:defRPr/>
              </a:pPr>
              <a:t>2018年9月10日2时16分</a:t>
            </a:fld>
            <a:endParaRPr lang="zh-CN" altLang="en-US" dirty="0"/>
          </a:p>
        </p:txBody>
      </p:sp>
      <p:sp>
        <p:nvSpPr>
          <p:cNvPr id="1638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AD7879D-A6CC-4425-ABA6-1366429D488C}" type="slidenum">
              <a:rPr lang="zh-CN" altLang="en-US" sz="1800">
                <a:solidFill>
                  <a:srgbClr val="FFFFFF"/>
                </a:solidFill>
                <a:latin typeface="Georgia" panose="02040502050405020303" pitchFamily="18" charset="0"/>
              </a:rPr>
              <a:pPr>
                <a:spcBef>
                  <a:spcPct val="0"/>
                </a:spcBef>
                <a:buClrTx/>
                <a:buFontTx/>
                <a:buNone/>
              </a:pPr>
              <a:t>13</a:t>
            </a:fld>
            <a:endParaRPr lang="zh-CN" altLang="en-US" sz="1800">
              <a:solidFill>
                <a:srgbClr val="FFFFFF"/>
              </a:solidFill>
              <a:latin typeface="Georgia" panose="02040502050405020303" pitchFamily="18" charset="0"/>
            </a:endParaRPr>
          </a:p>
        </p:txBody>
      </p:sp>
      <p:sp>
        <p:nvSpPr>
          <p:cNvPr id="1639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6392" name="对象 7"/>
          <p:cNvGraphicFramePr>
            <a:graphicFrameLocks noChangeAspect="1"/>
          </p:cNvGraphicFramePr>
          <p:nvPr>
            <p:extLst>
              <p:ext uri="{D42A27DB-BD31-4B8C-83A1-F6EECF244321}">
                <p14:modId xmlns:p14="http://schemas.microsoft.com/office/powerpoint/2010/main" xmlns="" val="89229213"/>
              </p:ext>
            </p:extLst>
          </p:nvPr>
        </p:nvGraphicFramePr>
        <p:xfrm>
          <a:off x="3222625" y="1358900"/>
          <a:ext cx="3159125" cy="1230313"/>
        </p:xfrm>
        <a:graphic>
          <a:graphicData uri="http://schemas.openxmlformats.org/presentationml/2006/ole">
            <p:oleObj spid="_x0000_s169152" name="Equation" r:id="rId5" imgW="1104840" imgH="431640" progId="Equation.DSMT4">
              <p:embed/>
            </p:oleObj>
          </a:graphicData>
        </a:graphic>
      </p:graphicFrame>
      <p:sp>
        <p:nvSpPr>
          <p:cNvPr id="1639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640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6401" name="对象 16"/>
          <p:cNvGraphicFramePr>
            <a:graphicFrameLocks noChangeAspect="1"/>
          </p:cNvGraphicFramePr>
          <p:nvPr>
            <p:extLst>
              <p:ext uri="{D42A27DB-BD31-4B8C-83A1-F6EECF244321}">
                <p14:modId xmlns:p14="http://schemas.microsoft.com/office/powerpoint/2010/main" xmlns="" val="907319290"/>
              </p:ext>
            </p:extLst>
          </p:nvPr>
        </p:nvGraphicFramePr>
        <p:xfrm>
          <a:off x="1517609" y="2744161"/>
          <a:ext cx="7116843" cy="1150603"/>
        </p:xfrm>
        <a:graphic>
          <a:graphicData uri="http://schemas.openxmlformats.org/presentationml/2006/ole">
            <p:oleObj spid="_x0000_s169153" name="Equation" r:id="rId6" imgW="2489040" imgH="406080" progId="Equation.DSMT4">
              <p:embed/>
            </p:oleObj>
          </a:graphicData>
        </a:graphic>
      </p:graphicFrame>
      <p:graphicFrame>
        <p:nvGraphicFramePr>
          <p:cNvPr id="19" name="对象 8"/>
          <p:cNvGraphicFramePr>
            <a:graphicFrameLocks noChangeAspect="1"/>
          </p:cNvGraphicFramePr>
          <p:nvPr>
            <p:extLst>
              <p:ext uri="{D42A27DB-BD31-4B8C-83A1-F6EECF244321}">
                <p14:modId xmlns:p14="http://schemas.microsoft.com/office/powerpoint/2010/main" xmlns="" val="321439938"/>
              </p:ext>
            </p:extLst>
          </p:nvPr>
        </p:nvGraphicFramePr>
        <p:xfrm>
          <a:off x="2353403" y="4654930"/>
          <a:ext cx="1558925" cy="1265237"/>
        </p:xfrm>
        <a:graphic>
          <a:graphicData uri="http://schemas.openxmlformats.org/presentationml/2006/ole">
            <p:oleObj spid="_x0000_s169154" name="Equation" r:id="rId7" imgW="495000" imgH="406080" progId="Equation.DSMT4">
              <p:embed/>
            </p:oleObj>
          </a:graphicData>
        </a:graphic>
      </p:graphicFrame>
      <p:graphicFrame>
        <p:nvGraphicFramePr>
          <p:cNvPr id="21" name="对象 9"/>
          <p:cNvGraphicFramePr>
            <a:graphicFrameLocks noChangeAspect="1"/>
          </p:cNvGraphicFramePr>
          <p:nvPr>
            <p:extLst>
              <p:ext uri="{D42A27DB-BD31-4B8C-83A1-F6EECF244321}">
                <p14:modId xmlns:p14="http://schemas.microsoft.com/office/powerpoint/2010/main" xmlns="" val="1786777496"/>
              </p:ext>
            </p:extLst>
          </p:nvPr>
        </p:nvGraphicFramePr>
        <p:xfrm>
          <a:off x="4030663" y="4622800"/>
          <a:ext cx="2997200" cy="1422400"/>
        </p:xfrm>
        <a:graphic>
          <a:graphicData uri="http://schemas.openxmlformats.org/presentationml/2006/ole">
            <p:oleObj spid="_x0000_s169155" name="Equation" r:id="rId8" imgW="952200" imgH="457200" progId="Equation.DSMT4">
              <p:embed/>
            </p:oleObj>
          </a:graphicData>
        </a:graphic>
      </p:graphicFrame>
      <p:sp>
        <p:nvSpPr>
          <p:cNvPr id="2" name="矩形 1">
            <a:hlinkClick r:id="rId9" action="ppaction://hlinksldjump"/>
          </p:cNvPr>
          <p:cNvSpPr/>
          <p:nvPr/>
        </p:nvSpPr>
        <p:spPr>
          <a:xfrm>
            <a:off x="3347864" y="3894764"/>
            <a:ext cx="2376264" cy="47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left)">
                                      <p:cBhvr>
                                        <p:cTn id="7" dur="500"/>
                                        <p:tgtEl>
                                          <p:spTgt spid="1638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392"/>
                                        </p:tgtEl>
                                        <p:attrNameLst>
                                          <p:attrName>style.visibility</p:attrName>
                                        </p:attrNameLst>
                                      </p:cBhvr>
                                      <p:to>
                                        <p:strVal val="visible"/>
                                      </p:to>
                                    </p:set>
                                    <p:animEffect transition="in" filter="wipe(left)">
                                      <p:cBhvr>
                                        <p:cTn id="11" dur="500"/>
                                        <p:tgtEl>
                                          <p:spTgt spid="1639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387">
                                            <p:txEl>
                                              <p:pRg st="2" end="2"/>
                                            </p:txEl>
                                          </p:spTgt>
                                        </p:tgtEl>
                                        <p:attrNameLst>
                                          <p:attrName>style.visibility</p:attrName>
                                        </p:attrNameLst>
                                      </p:cBhvr>
                                      <p:to>
                                        <p:strVal val="visible"/>
                                      </p:to>
                                    </p:set>
                                    <p:animEffect transition="in" filter="wipe(left)">
                                      <p:cBhvr>
                                        <p:cTn id="16" dur="500"/>
                                        <p:tgtEl>
                                          <p:spTgt spid="16387">
                                            <p:txEl>
                                              <p:pRg st="2" end="2"/>
                                            </p:txEl>
                                          </p:spTgt>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6401"/>
                                        </p:tgtEl>
                                        <p:attrNameLst>
                                          <p:attrName>style.visibility</p:attrName>
                                        </p:attrNameLst>
                                      </p:cBhvr>
                                      <p:to>
                                        <p:strVal val="visible"/>
                                      </p:to>
                                    </p:set>
                                    <p:anim calcmode="lin" valueType="num">
                                      <p:cBhvr>
                                        <p:cTn id="20" dur="500" fill="hold"/>
                                        <p:tgtEl>
                                          <p:spTgt spid="16401"/>
                                        </p:tgtEl>
                                        <p:attrNameLst>
                                          <p:attrName>ppt_w</p:attrName>
                                        </p:attrNameLst>
                                      </p:cBhvr>
                                      <p:tavLst>
                                        <p:tav tm="0">
                                          <p:val>
                                            <p:fltVal val="0"/>
                                          </p:val>
                                        </p:tav>
                                        <p:tav tm="100000">
                                          <p:val>
                                            <p:strVal val="#ppt_w"/>
                                          </p:val>
                                        </p:tav>
                                      </p:tavLst>
                                    </p:anim>
                                    <p:anim calcmode="lin" valueType="num">
                                      <p:cBhvr>
                                        <p:cTn id="21" dur="500" fill="hold"/>
                                        <p:tgtEl>
                                          <p:spTgt spid="16401"/>
                                        </p:tgtEl>
                                        <p:attrNameLst>
                                          <p:attrName>ppt_h</p:attrName>
                                        </p:attrNameLst>
                                      </p:cBhvr>
                                      <p:tavLst>
                                        <p:tav tm="0">
                                          <p:val>
                                            <p:fltVal val="0"/>
                                          </p:val>
                                        </p:tav>
                                        <p:tav tm="100000">
                                          <p:val>
                                            <p:strVal val="#ppt_h"/>
                                          </p:val>
                                        </p:tav>
                                      </p:tavLst>
                                    </p:anim>
                                    <p:animEffect transition="in" filter="fade">
                                      <p:cBhvr>
                                        <p:cTn id="22" dur="500"/>
                                        <p:tgtEl>
                                          <p:spTgt spid="164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animEffect transition="in" filter="wipe(left)">
                                      <p:cBhvr>
                                        <p:cTn id="27" dur="500"/>
                                        <p:tgtEl>
                                          <p:spTgt spid="16387">
                                            <p:txEl>
                                              <p:pRg st="5" end="5"/>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64096"/>
          </a:xfrm>
        </p:spPr>
        <p:txBody>
          <a:bodyPr/>
          <a:lstStyle/>
          <a:p>
            <a:r>
              <a:rPr lang="zh-CN" altLang="en-US" dirty="0" smtClean="0"/>
              <a:t>卷积定理的推广</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1052736"/>
                <a:ext cx="7942139" cy="5256584"/>
              </a:xfrm>
            </p:spPr>
            <p:txBody>
              <a:bodyPr/>
              <a:lstStyle/>
              <a:p>
                <a:pPr>
                  <a:lnSpc>
                    <a:spcPct val="150000"/>
                  </a:lnSpc>
                </a:pPr>
                <a:r>
                  <a:rPr lang="zh-CN" altLang="zh-CN" dirty="0" smtClean="0"/>
                  <a:t>利用数学归纳法可得：</a:t>
                </a:r>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en-US" altLang="zh-CN" i="1" smtClean="0">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𝒏</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smtClean="0">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𝒏</m:t>
                          </m:r>
                        </m:sub>
                      </m:sSub>
                      <m:d>
                        <m:dPr>
                          <m:ctrlPr>
                            <a:rPr lang="zh-CN" altLang="zh-CN" i="1">
                              <a:latin typeface="Cambria Math"/>
                            </a:rPr>
                          </m:ctrlPr>
                        </m:dPr>
                        <m:e>
                          <m:r>
                            <a:rPr lang="en-US" altLang="zh-CN" b="1" i="1">
                              <a:latin typeface="Cambria Math" panose="02040503050406030204" pitchFamily="18" charset="0"/>
                            </a:rPr>
                            <m:t>𝝎</m:t>
                          </m:r>
                        </m:e>
                      </m:d>
                    </m:oMath>
                  </m:oMathPara>
                </a14:m>
                <a:endParaRPr lang="en-US" altLang="zh-CN" dirty="0" smtClean="0"/>
              </a:p>
              <a:p>
                <a:pPr marL="109537" indent="0">
                  <a:lnSpc>
                    <a:spcPct val="150000"/>
                  </a:lnSpc>
                  <a:buNone/>
                </a:pP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a:rPr>
                          </m:ctrlPr>
                        </m:sSupPr>
                        <m:e>
                          <m:r>
                            <m:rPr>
                              <m:nor/>
                            </m:rPr>
                            <a:rPr lang="en-US" altLang="zh-CN">
                              <a:latin typeface="Kunstler Script" panose="030304020206070D0D06" pitchFamily="66" charset="0"/>
                            </a:rPr>
                            <m:t>F</m:t>
                          </m:r>
                          <m:r>
                            <a:rPr lang="en-US" altLang="zh-CN" b="1" i="1" smtClean="0">
                              <a:latin typeface="Cambria Math" panose="02040503050406030204" pitchFamily="18" charset="0"/>
                            </a:rPr>
                            <m:t>   </m:t>
                          </m:r>
                        </m:e>
                        <m:sup/>
                      </m:sSup>
                      <m:r>
                        <a:rPr lang="en-US" altLang="zh-CN" b="1" i="1" smtClean="0">
                          <a:latin typeface="Cambria Math" panose="02040503050406030204" pitchFamily="18" charset="0"/>
                        </a:rPr>
                        <m:t> </m:t>
                      </m:r>
                      <m:d>
                        <m:dPr>
                          <m:begChr m:val="["/>
                          <m:endChr m:val="]"/>
                          <m:ctrlPr>
                            <a:rPr lang="en-US" altLang="zh-CN" i="1" smtClean="0">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𝒏</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smtClean="0">
                          <a:latin typeface="Cambria Math" panose="02040503050406030204" pitchFamily="18" charset="0"/>
                        </a:rPr>
                        <m:t>=</m:t>
                      </m:r>
                      <m:sSup>
                        <m:sSupPr>
                          <m:ctrlPr>
                            <a:rPr lang="zh-CN" altLang="zh-CN" i="1">
                              <a:latin typeface="Cambria Math"/>
                            </a:rPr>
                          </m:ctrlPr>
                        </m:sSupPr>
                        <m:e>
                          <m:d>
                            <m:dPr>
                              <m:ctrlPr>
                                <a:rPr lang="zh-CN" altLang="zh-CN" i="1">
                                  <a:latin typeface="Cambria Math"/>
                                </a:rPr>
                              </m:ctrlPr>
                            </m:dPr>
                            <m:e>
                              <m:f>
                                <m:fPr>
                                  <m:ctrlPr>
                                    <a:rPr lang="en-US" altLang="zh-CN" b="1" i="1" smtClean="0">
                                      <a:latin typeface="Cambria Math"/>
                                    </a:rPr>
                                  </m:ctrlPr>
                                </m:fPr>
                                <m:num>
                                  <m:r>
                                    <a:rPr lang="en-US" altLang="zh-CN" b="1" i="1" smtClean="0">
                                      <a:latin typeface="Cambria Math" panose="02040503050406030204" pitchFamily="18" charset="0"/>
                                    </a:rPr>
                                    <m:t>𝟏</m:t>
                                  </m:r>
                                </m:num>
                                <m:den>
                                  <m:r>
                                    <a:rPr lang="en-US" altLang="zh-CN" i="1">
                                      <a:latin typeface="Cambria Math" panose="02040503050406030204" pitchFamily="18" charset="0"/>
                                    </a:rPr>
                                    <m:t>𝟐</m:t>
                                  </m:r>
                                  <m:r>
                                    <a:rPr lang="en-US" altLang="zh-CN" i="1">
                                      <a:latin typeface="Cambria Math" panose="02040503050406030204" pitchFamily="18" charset="0"/>
                                    </a:rPr>
                                    <m:t>𝝅</m:t>
                                  </m:r>
                                </m:den>
                              </m:f>
                            </m:e>
                          </m:d>
                        </m:e>
                        <m:sup>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i="1">
                              <a:latin typeface="Cambria Math" panose="02040503050406030204" pitchFamily="18" charset="0"/>
                            </a:rPr>
                            <m:t>𝟏</m:t>
                          </m:r>
                        </m:sup>
                      </m:sSup>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𝒏</m:t>
                          </m:r>
                        </m:sub>
                      </m:sSub>
                      <m:d>
                        <m:dPr>
                          <m:ctrlPr>
                            <a:rPr lang="zh-CN" altLang="zh-CN" i="1">
                              <a:latin typeface="Cambria Math"/>
                            </a:rPr>
                          </m:ctrlPr>
                        </m:dPr>
                        <m:e>
                          <m:r>
                            <a:rPr lang="en-US" altLang="zh-CN" b="1" i="1">
                              <a:latin typeface="Cambria Math" panose="02040503050406030204" pitchFamily="18" charset="0"/>
                            </a:rPr>
                            <m:t>𝝎</m:t>
                          </m:r>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1052736"/>
                <a:ext cx="7942139" cy="5256584"/>
              </a:xfrm>
              <a:blipFill rotWithShape="1">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130</a:t>
            </a:fld>
            <a:endParaRPr lang="zh-CN" altLang="en-US"/>
          </a:p>
        </p:txBody>
      </p:sp>
    </p:spTree>
    <p:extLst>
      <p:ext uri="{BB962C8B-B14F-4D97-AF65-F5344CB8AC3E}">
        <p14:creationId xmlns:p14="http://schemas.microsoft.com/office/powerpoint/2010/main" xmlns="" val="34833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p:cTn id="1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457200" y="260648"/>
            <a:ext cx="8229600" cy="863600"/>
          </a:xfrm>
        </p:spPr>
        <p:txBody>
          <a:bodyPr/>
          <a:lstStyle/>
          <a:p>
            <a:r>
              <a:rPr lang="en-US" altLang="zh-CN" dirty="0" err="1" smtClean="0"/>
              <a:t>Parseval</a:t>
            </a:r>
            <a:r>
              <a:rPr lang="zh-CN" altLang="zh-CN" dirty="0" smtClean="0"/>
              <a:t>定理</a:t>
            </a:r>
            <a:endParaRPr lang="zh-CN" altLang="en-US" dirty="0" smtClean="0"/>
          </a:p>
        </p:txBody>
      </p:sp>
      <p:sp>
        <p:nvSpPr>
          <p:cNvPr id="71683" name="内容占位符 2"/>
          <p:cNvSpPr>
            <a:spLocks noGrp="1"/>
          </p:cNvSpPr>
          <p:nvPr>
            <p:ph idx="1"/>
          </p:nvPr>
        </p:nvSpPr>
        <p:spPr>
          <a:xfrm>
            <a:off x="446161" y="981100"/>
            <a:ext cx="7942263" cy="5256212"/>
          </a:xfrm>
        </p:spPr>
        <p:txBody>
          <a:bodyPr/>
          <a:lstStyle/>
          <a:p>
            <a:pPr>
              <a:lnSpc>
                <a:spcPct val="125000"/>
              </a:lnSpc>
            </a:pPr>
            <a:r>
              <a:rPr lang="zh-CN" altLang="en-US" dirty="0" smtClean="0"/>
              <a:t>设 </a:t>
            </a:r>
            <a:r>
              <a:rPr lang="en-US" altLang="zh-CN" i="1" dirty="0" smtClean="0"/>
              <a:t>F</a:t>
            </a:r>
            <a:r>
              <a:rPr lang="en-US" altLang="zh-CN" dirty="0" smtClean="0"/>
              <a:t>(</a:t>
            </a:r>
            <a:r>
              <a:rPr lang="en-US" altLang="zh-CN" i="1" dirty="0" smtClean="0">
                <a:sym typeface="Symbol" panose="05050102010706020507" pitchFamily="18" charset="2"/>
              </a:rPr>
              <a:t></a:t>
            </a:r>
            <a:r>
              <a:rPr lang="en-US" altLang="zh-CN" dirty="0" smtClean="0"/>
              <a:t>) = </a:t>
            </a:r>
            <a:r>
              <a:rPr lang="en-US" altLang="zh-CN" dirty="0" smtClean="0">
                <a:latin typeface="Kunstler Script" panose="030304020206070D0D06" pitchFamily="66" charset="0"/>
              </a:rPr>
              <a:t>F   </a:t>
            </a:r>
            <a:r>
              <a:rPr lang="en-US" altLang="zh-CN" dirty="0" smtClean="0"/>
              <a:t>[</a:t>
            </a:r>
            <a:r>
              <a:rPr lang="en-US" altLang="zh-CN" i="1" dirty="0" smtClean="0"/>
              <a:t>f</a:t>
            </a:r>
            <a:r>
              <a:rPr lang="en-US" altLang="zh-CN" dirty="0" smtClean="0"/>
              <a:t>(</a:t>
            </a:r>
            <a:r>
              <a:rPr lang="en-US" altLang="zh-CN" i="1" dirty="0" smtClean="0"/>
              <a:t>t</a:t>
            </a:r>
            <a:r>
              <a:rPr lang="en-US" altLang="zh-CN" dirty="0" smtClean="0"/>
              <a:t>)]</a:t>
            </a:r>
            <a:r>
              <a:rPr lang="zh-CN" altLang="en-US" dirty="0" smtClean="0"/>
              <a:t>，则</a:t>
            </a:r>
            <a:endParaRPr lang="en-US" altLang="zh-CN" dirty="0" smtClean="0"/>
          </a:p>
          <a:p>
            <a:pPr>
              <a:lnSpc>
                <a:spcPct val="125000"/>
              </a:lnSpc>
            </a:pPr>
            <a:r>
              <a:rPr lang="zh-CN" altLang="en-US" dirty="0" smtClean="0"/>
              <a:t>证明：</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取                     ，则</a:t>
            </a:r>
            <a:endParaRPr lang="en-US" altLang="zh-CN" dirty="0" smtClean="0"/>
          </a:p>
        </p:txBody>
      </p:sp>
      <p:sp>
        <p:nvSpPr>
          <p:cNvPr id="4" name="日期占位符 3"/>
          <p:cNvSpPr>
            <a:spLocks noGrp="1"/>
          </p:cNvSpPr>
          <p:nvPr>
            <p:ph type="dt" sz="quarter" idx="10"/>
          </p:nvPr>
        </p:nvSpPr>
        <p:spPr/>
        <p:txBody>
          <a:bodyPr/>
          <a:lstStyle/>
          <a:p>
            <a:pPr>
              <a:defRPr/>
            </a:pPr>
            <a:fld id="{CF15F884-749C-47B5-8120-0667B53B11EF}" type="datetime8">
              <a:rPr lang="zh-CN" altLang="en-US" smtClean="0"/>
              <a:pPr>
                <a:defRPr/>
              </a:pPr>
              <a:t>2018年9月10日1时32分</a:t>
            </a:fld>
            <a:endParaRPr lang="zh-CN" altLang="en-US" dirty="0"/>
          </a:p>
        </p:txBody>
      </p:sp>
      <p:sp>
        <p:nvSpPr>
          <p:cNvPr id="71685"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3E1E873-8FCE-4FB8-8732-6A1AA0E882B6}" type="slidenum">
              <a:rPr lang="zh-CN" altLang="en-US" sz="1800">
                <a:solidFill>
                  <a:srgbClr val="FFFFFF"/>
                </a:solidFill>
                <a:latin typeface="Georgia" panose="02040502050405020303" pitchFamily="18" charset="0"/>
              </a:rPr>
              <a:pPr>
                <a:spcBef>
                  <a:spcPct val="0"/>
                </a:spcBef>
                <a:buClrTx/>
                <a:buFontTx/>
                <a:buNone/>
              </a:pPr>
              <a:t>131</a:t>
            </a:fld>
            <a:endParaRPr lang="zh-CN" altLang="en-US" sz="1800">
              <a:solidFill>
                <a:srgbClr val="FFFFFF"/>
              </a:solidFill>
              <a:latin typeface="Georgia" panose="02040502050405020303" pitchFamily="18" charset="0"/>
            </a:endParaRPr>
          </a:p>
        </p:txBody>
      </p:sp>
      <p:sp>
        <p:nvSpPr>
          <p:cNvPr id="7168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1687" name="对象 6"/>
          <p:cNvGraphicFramePr>
            <a:graphicFrameLocks noChangeAspect="1"/>
          </p:cNvGraphicFramePr>
          <p:nvPr>
            <p:extLst>
              <p:ext uri="{D42A27DB-BD31-4B8C-83A1-F6EECF244321}">
                <p14:modId xmlns:p14="http://schemas.microsoft.com/office/powerpoint/2010/main" xmlns="" val="1007500727"/>
              </p:ext>
            </p:extLst>
          </p:nvPr>
        </p:nvGraphicFramePr>
        <p:xfrm>
          <a:off x="4358561" y="908422"/>
          <a:ext cx="4695667" cy="864394"/>
        </p:xfrm>
        <a:graphic>
          <a:graphicData uri="http://schemas.openxmlformats.org/presentationml/2006/ole">
            <p:oleObj spid="_x0000_s176507" name="Equation" r:id="rId4" imgW="2197080" imgH="406080" progId="Equation.DSMT4">
              <p:embed/>
            </p:oleObj>
          </a:graphicData>
        </a:graphic>
      </p:graphicFrame>
      <p:sp>
        <p:nvSpPr>
          <p:cNvPr id="7168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1689" name="对象 8"/>
          <p:cNvGraphicFramePr>
            <a:graphicFrameLocks noChangeAspect="1"/>
          </p:cNvGraphicFramePr>
          <p:nvPr>
            <p:extLst>
              <p:ext uri="{D42A27DB-BD31-4B8C-83A1-F6EECF244321}">
                <p14:modId xmlns:p14="http://schemas.microsoft.com/office/powerpoint/2010/main" xmlns="" val="1505153531"/>
              </p:ext>
            </p:extLst>
          </p:nvPr>
        </p:nvGraphicFramePr>
        <p:xfrm>
          <a:off x="2752974" y="2059707"/>
          <a:ext cx="3340100" cy="449263"/>
        </p:xfrm>
        <a:graphic>
          <a:graphicData uri="http://schemas.openxmlformats.org/presentationml/2006/ole">
            <p:oleObj spid="_x0000_s176508" name="Equation" r:id="rId5" imgW="1879560" imgH="253800" progId="Equation.DSMT4">
              <p:embed/>
            </p:oleObj>
          </a:graphicData>
        </a:graphic>
      </p:graphicFrame>
      <p:graphicFrame>
        <p:nvGraphicFramePr>
          <p:cNvPr id="71690" name="对象 9"/>
          <p:cNvGraphicFramePr>
            <a:graphicFrameLocks noChangeAspect="1"/>
          </p:cNvGraphicFramePr>
          <p:nvPr>
            <p:extLst>
              <p:ext uri="{D42A27DB-BD31-4B8C-83A1-F6EECF244321}">
                <p14:modId xmlns:p14="http://schemas.microsoft.com/office/powerpoint/2010/main" xmlns="" val="3445003086"/>
              </p:ext>
            </p:extLst>
          </p:nvPr>
        </p:nvGraphicFramePr>
        <p:xfrm>
          <a:off x="2123728" y="2639969"/>
          <a:ext cx="2098675" cy="587375"/>
        </p:xfrm>
        <a:graphic>
          <a:graphicData uri="http://schemas.openxmlformats.org/presentationml/2006/ole">
            <p:oleObj spid="_x0000_s176509" name="Equation" r:id="rId6" imgW="1180800" imgH="330120" progId="Equation.DSMT4">
              <p:embed/>
            </p:oleObj>
          </a:graphicData>
        </a:graphic>
      </p:graphicFrame>
      <p:graphicFrame>
        <p:nvGraphicFramePr>
          <p:cNvPr id="71691" name="对象 10"/>
          <p:cNvGraphicFramePr>
            <a:graphicFrameLocks noChangeAspect="1"/>
          </p:cNvGraphicFramePr>
          <p:nvPr>
            <p:extLst>
              <p:ext uri="{D42A27DB-BD31-4B8C-83A1-F6EECF244321}">
                <p14:modId xmlns:p14="http://schemas.microsoft.com/office/powerpoint/2010/main" xmlns="" val="3786013619"/>
              </p:ext>
            </p:extLst>
          </p:nvPr>
        </p:nvGraphicFramePr>
        <p:xfrm>
          <a:off x="6047036" y="1916832"/>
          <a:ext cx="2979738" cy="720725"/>
        </p:xfrm>
        <a:graphic>
          <a:graphicData uri="http://schemas.openxmlformats.org/presentationml/2006/ole">
            <p:oleObj spid="_x0000_s176510" name="Equation" r:id="rId7" imgW="1676160" imgH="406080" progId="Equation.DSMT4">
              <p:embed/>
            </p:oleObj>
          </a:graphicData>
        </a:graphic>
      </p:graphicFrame>
      <p:graphicFrame>
        <p:nvGraphicFramePr>
          <p:cNvPr id="71692" name="对象 11"/>
          <p:cNvGraphicFramePr>
            <a:graphicFrameLocks noChangeAspect="1"/>
          </p:cNvGraphicFramePr>
          <p:nvPr>
            <p:extLst>
              <p:ext uri="{D42A27DB-BD31-4B8C-83A1-F6EECF244321}">
                <p14:modId xmlns:p14="http://schemas.microsoft.com/office/powerpoint/2010/main" xmlns="" val="1774277973"/>
              </p:ext>
            </p:extLst>
          </p:nvPr>
        </p:nvGraphicFramePr>
        <p:xfrm>
          <a:off x="395536" y="1953345"/>
          <a:ext cx="2346325" cy="587375"/>
        </p:xfrm>
        <a:graphic>
          <a:graphicData uri="http://schemas.openxmlformats.org/presentationml/2006/ole">
            <p:oleObj spid="_x0000_s176511" name="Equation" r:id="rId8" imgW="1320480" imgH="330120" progId="Equation.DSMT4">
              <p:embed/>
            </p:oleObj>
          </a:graphicData>
        </a:graphic>
      </p:graphicFrame>
      <p:sp>
        <p:nvSpPr>
          <p:cNvPr id="7169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1694" name="对象 13"/>
          <p:cNvGraphicFramePr>
            <a:graphicFrameLocks noChangeAspect="1"/>
          </p:cNvGraphicFramePr>
          <p:nvPr>
            <p:extLst>
              <p:ext uri="{D42A27DB-BD31-4B8C-83A1-F6EECF244321}">
                <p14:modId xmlns:p14="http://schemas.microsoft.com/office/powerpoint/2010/main" xmlns="" val="3282796542"/>
              </p:ext>
            </p:extLst>
          </p:nvPr>
        </p:nvGraphicFramePr>
        <p:xfrm>
          <a:off x="1635445" y="3883494"/>
          <a:ext cx="1614488" cy="465137"/>
        </p:xfrm>
        <a:graphic>
          <a:graphicData uri="http://schemas.openxmlformats.org/presentationml/2006/ole">
            <p:oleObj spid="_x0000_s176512" name="Equation" r:id="rId9" imgW="825480" imgH="241200" progId="Equation.DSMT4">
              <p:embed/>
            </p:oleObj>
          </a:graphicData>
        </a:graphic>
      </p:graphicFrame>
      <p:sp>
        <p:nvSpPr>
          <p:cNvPr id="71695"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1696" name="对象 15"/>
          <p:cNvGraphicFramePr>
            <a:graphicFrameLocks noChangeAspect="1"/>
          </p:cNvGraphicFramePr>
          <p:nvPr>
            <p:extLst>
              <p:ext uri="{D42A27DB-BD31-4B8C-83A1-F6EECF244321}">
                <p14:modId xmlns:p14="http://schemas.microsoft.com/office/powerpoint/2010/main" xmlns="" val="2655828950"/>
              </p:ext>
            </p:extLst>
          </p:nvPr>
        </p:nvGraphicFramePr>
        <p:xfrm>
          <a:off x="3135313" y="3101928"/>
          <a:ext cx="588962" cy="820737"/>
        </p:xfrm>
        <a:graphic>
          <a:graphicData uri="http://schemas.openxmlformats.org/presentationml/2006/ole">
            <p:oleObj spid="_x0000_s176513" name="Equation" r:id="rId10" imgW="330120" imgH="444240" progId="Equation.DSMT4">
              <p:embed/>
            </p:oleObj>
          </a:graphicData>
        </a:graphic>
      </p:graphicFrame>
      <p:sp>
        <p:nvSpPr>
          <p:cNvPr id="71697"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1698" name="对象 17"/>
          <p:cNvGraphicFramePr>
            <a:graphicFrameLocks noChangeAspect="1"/>
          </p:cNvGraphicFramePr>
          <p:nvPr>
            <p:extLst>
              <p:ext uri="{D42A27DB-BD31-4B8C-83A1-F6EECF244321}">
                <p14:modId xmlns:p14="http://schemas.microsoft.com/office/powerpoint/2010/main" xmlns="" val="3070952346"/>
              </p:ext>
            </p:extLst>
          </p:nvPr>
        </p:nvGraphicFramePr>
        <p:xfrm>
          <a:off x="958850" y="4412729"/>
          <a:ext cx="4905375" cy="638175"/>
        </p:xfrm>
        <a:graphic>
          <a:graphicData uri="http://schemas.openxmlformats.org/presentationml/2006/ole">
            <p:oleObj spid="_x0000_s176514" name="Equation" r:id="rId11" imgW="2514600" imgH="330120" progId="Equation.DSMT4">
              <p:embed/>
            </p:oleObj>
          </a:graphicData>
        </a:graphic>
      </p:graphicFrame>
      <p:graphicFrame>
        <p:nvGraphicFramePr>
          <p:cNvPr id="71699" name="对象 18"/>
          <p:cNvGraphicFramePr>
            <a:graphicFrameLocks noChangeAspect="1"/>
          </p:cNvGraphicFramePr>
          <p:nvPr>
            <p:extLst>
              <p:ext uri="{D42A27DB-BD31-4B8C-83A1-F6EECF244321}">
                <p14:modId xmlns:p14="http://schemas.microsoft.com/office/powerpoint/2010/main" xmlns="" val="3088242247"/>
              </p:ext>
            </p:extLst>
          </p:nvPr>
        </p:nvGraphicFramePr>
        <p:xfrm>
          <a:off x="1536700" y="5238229"/>
          <a:ext cx="2205038" cy="636587"/>
        </p:xfrm>
        <a:graphic>
          <a:graphicData uri="http://schemas.openxmlformats.org/presentationml/2006/ole">
            <p:oleObj spid="_x0000_s176515" name="Equation" r:id="rId12" imgW="1130040" imgH="330120" progId="Equation.DSMT4">
              <p:embed/>
            </p:oleObj>
          </a:graphicData>
        </a:graphic>
      </p:graphicFrame>
      <p:graphicFrame>
        <p:nvGraphicFramePr>
          <p:cNvPr id="71700" name="对象 19"/>
          <p:cNvGraphicFramePr>
            <a:graphicFrameLocks noChangeAspect="1"/>
          </p:cNvGraphicFramePr>
          <p:nvPr>
            <p:extLst>
              <p:ext uri="{D42A27DB-BD31-4B8C-83A1-F6EECF244321}">
                <p14:modId xmlns:p14="http://schemas.microsoft.com/office/powerpoint/2010/main" xmlns="" val="1633320122"/>
              </p:ext>
            </p:extLst>
          </p:nvPr>
        </p:nvGraphicFramePr>
        <p:xfrm>
          <a:off x="5816600" y="4365104"/>
          <a:ext cx="2276475" cy="687387"/>
        </p:xfrm>
        <a:graphic>
          <a:graphicData uri="http://schemas.openxmlformats.org/presentationml/2006/ole">
            <p:oleObj spid="_x0000_s176516" name="Equation" r:id="rId13" imgW="1168200" imgH="355320" progId="Equation.DSMT4">
              <p:embed/>
            </p:oleObj>
          </a:graphicData>
        </a:graphic>
      </p:graphicFrame>
      <p:graphicFrame>
        <p:nvGraphicFramePr>
          <p:cNvPr id="71701" name="对象 20"/>
          <p:cNvGraphicFramePr>
            <a:graphicFrameLocks noChangeAspect="1"/>
          </p:cNvGraphicFramePr>
          <p:nvPr>
            <p:extLst>
              <p:ext uri="{D42A27DB-BD31-4B8C-83A1-F6EECF244321}">
                <p14:modId xmlns:p14="http://schemas.microsoft.com/office/powerpoint/2010/main" xmlns="" val="1429375029"/>
              </p:ext>
            </p:extLst>
          </p:nvPr>
        </p:nvGraphicFramePr>
        <p:xfrm>
          <a:off x="6011863" y="5312841"/>
          <a:ext cx="989012" cy="465138"/>
        </p:xfrm>
        <a:graphic>
          <a:graphicData uri="http://schemas.openxmlformats.org/presentationml/2006/ole">
            <p:oleObj spid="_x0000_s176517" name="Equation" r:id="rId14" imgW="507960" imgH="241200" progId="Equation.DSMT4">
              <p:embed/>
            </p:oleObj>
          </a:graphicData>
        </a:graphic>
      </p:graphicFrame>
      <p:graphicFrame>
        <p:nvGraphicFramePr>
          <p:cNvPr id="71702" name="对象 21"/>
          <p:cNvGraphicFramePr>
            <a:graphicFrameLocks noChangeAspect="1"/>
          </p:cNvGraphicFramePr>
          <p:nvPr>
            <p:extLst>
              <p:ext uri="{D42A27DB-BD31-4B8C-83A1-F6EECF244321}">
                <p14:modId xmlns:p14="http://schemas.microsoft.com/office/powerpoint/2010/main" xmlns="" val="3426025259"/>
              </p:ext>
            </p:extLst>
          </p:nvPr>
        </p:nvGraphicFramePr>
        <p:xfrm>
          <a:off x="3695700" y="5187429"/>
          <a:ext cx="2203450" cy="685800"/>
        </p:xfrm>
        <a:graphic>
          <a:graphicData uri="http://schemas.openxmlformats.org/presentationml/2006/ole">
            <p:oleObj spid="_x0000_s176518" name="Equation" r:id="rId15" imgW="1130040" imgH="355320" progId="Equation.DSMT4">
              <p:embed/>
            </p:oleObj>
          </a:graphicData>
        </a:graphic>
      </p:graphicFrame>
      <p:graphicFrame>
        <p:nvGraphicFramePr>
          <p:cNvPr id="71703" name="对象 23"/>
          <p:cNvGraphicFramePr>
            <a:graphicFrameLocks noChangeAspect="1"/>
          </p:cNvGraphicFramePr>
          <p:nvPr>
            <p:extLst>
              <p:ext uri="{D42A27DB-BD31-4B8C-83A1-F6EECF244321}">
                <p14:modId xmlns:p14="http://schemas.microsoft.com/office/powerpoint/2010/main" xmlns="" val="3913671933"/>
              </p:ext>
            </p:extLst>
          </p:nvPr>
        </p:nvGraphicFramePr>
        <p:xfrm>
          <a:off x="5346700" y="3101928"/>
          <a:ext cx="995363" cy="792162"/>
        </p:xfrm>
        <a:graphic>
          <a:graphicData uri="http://schemas.openxmlformats.org/presentationml/2006/ole">
            <p:oleObj spid="_x0000_s176519" name="Equation" r:id="rId16" imgW="558720" imgH="444240" progId="Equation.DSMT4">
              <p:embed/>
            </p:oleObj>
          </a:graphicData>
        </a:graphic>
      </p:graphicFrame>
      <p:sp>
        <p:nvSpPr>
          <p:cNvPr id="25" name="矩形 24"/>
          <p:cNvSpPr/>
          <p:nvPr/>
        </p:nvSpPr>
        <p:spPr>
          <a:xfrm>
            <a:off x="2660489" y="2761613"/>
            <a:ext cx="1266825" cy="43180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5" name="直接连接符 4"/>
          <p:cNvCxnSpPr/>
          <p:nvPr/>
        </p:nvCxnSpPr>
        <p:spPr>
          <a:xfrm>
            <a:off x="1547664" y="2503835"/>
            <a:ext cx="792088" cy="288032"/>
          </a:xfrm>
          <a:prstGeom prst="line">
            <a:avLst/>
          </a:prstGeom>
          <a:ln w="133350" cmpd="dbl">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对象 5"/>
          <p:cNvGraphicFramePr>
            <a:graphicFrameLocks noChangeAspect="1"/>
          </p:cNvGraphicFramePr>
          <p:nvPr>
            <p:extLst>
              <p:ext uri="{D42A27DB-BD31-4B8C-83A1-F6EECF244321}">
                <p14:modId xmlns:p14="http://schemas.microsoft.com/office/powerpoint/2010/main" xmlns="" val="3126348421"/>
              </p:ext>
            </p:extLst>
          </p:nvPr>
        </p:nvGraphicFramePr>
        <p:xfrm>
          <a:off x="999505" y="2569616"/>
          <a:ext cx="585788" cy="315913"/>
        </p:xfrm>
        <a:graphic>
          <a:graphicData uri="http://schemas.openxmlformats.org/presentationml/2006/ole">
            <p:oleObj spid="_x0000_s176520" name="Equation" r:id="rId17" imgW="330120" imgH="177480" progId="Equation.DSMT4">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713858370"/>
              </p:ext>
            </p:extLst>
          </p:nvPr>
        </p:nvGraphicFramePr>
        <p:xfrm>
          <a:off x="4781550" y="2595640"/>
          <a:ext cx="2392363" cy="722312"/>
        </p:xfrm>
        <a:graphic>
          <a:graphicData uri="http://schemas.openxmlformats.org/presentationml/2006/ole">
            <p:oleObj spid="_x0000_s176521" name="Equation" r:id="rId18" imgW="1346040" imgH="406080" progId="Equation.DSMT4">
              <p:embed/>
            </p:oleObj>
          </a:graphicData>
        </a:graphic>
      </p:graphicFrame>
      <p:cxnSp>
        <p:nvCxnSpPr>
          <p:cNvPr id="31" name="直接连接符 30"/>
          <p:cNvCxnSpPr/>
          <p:nvPr/>
        </p:nvCxnSpPr>
        <p:spPr>
          <a:xfrm flipH="1">
            <a:off x="7165406" y="2525913"/>
            <a:ext cx="557110" cy="252908"/>
          </a:xfrm>
          <a:prstGeom prst="line">
            <a:avLst/>
          </a:prstGeom>
          <a:ln w="1333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4326669" y="2975505"/>
            <a:ext cx="406669" cy="0"/>
          </a:xfrm>
          <a:prstGeom prst="line">
            <a:avLst/>
          </a:prstGeom>
          <a:ln w="133350" cmpd="dbl">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对象 11"/>
          <p:cNvGraphicFramePr>
            <a:graphicFrameLocks noChangeAspect="1"/>
          </p:cNvGraphicFramePr>
          <p:nvPr>
            <p:extLst>
              <p:ext uri="{D42A27DB-BD31-4B8C-83A1-F6EECF244321}">
                <p14:modId xmlns:p14="http://schemas.microsoft.com/office/powerpoint/2010/main" xmlns="" val="580214586"/>
              </p:ext>
            </p:extLst>
          </p:nvPr>
        </p:nvGraphicFramePr>
        <p:xfrm>
          <a:off x="7729041" y="2492896"/>
          <a:ext cx="587375" cy="315912"/>
        </p:xfrm>
        <a:graphic>
          <a:graphicData uri="http://schemas.openxmlformats.org/presentationml/2006/ole">
            <p:oleObj spid="_x0000_s176522" name="Equation" r:id="rId19" imgW="330120" imgH="177480" progId="Equation.DSMT4">
              <p:embed/>
            </p:oleObj>
          </a:graphicData>
        </a:graphic>
      </p:graphicFrame>
      <p:sp>
        <p:nvSpPr>
          <p:cNvPr id="26" name="矩形 25"/>
          <p:cNvSpPr/>
          <p:nvPr/>
        </p:nvSpPr>
        <p:spPr>
          <a:xfrm>
            <a:off x="5540652" y="2738682"/>
            <a:ext cx="1267778" cy="43180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wipe(left)">
                                      <p:cBhvr>
                                        <p:cTn id="7" dur="500"/>
                                        <p:tgtEl>
                                          <p:spTgt spid="7168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1687"/>
                                        </p:tgtEl>
                                        <p:attrNameLst>
                                          <p:attrName>style.visibility</p:attrName>
                                        </p:attrNameLst>
                                      </p:cBhvr>
                                      <p:to>
                                        <p:strVal val="visible"/>
                                      </p:to>
                                    </p:set>
                                    <p:anim calcmode="lin" valueType="num">
                                      <p:cBhvr>
                                        <p:cTn id="11" dur="500" fill="hold"/>
                                        <p:tgtEl>
                                          <p:spTgt spid="71687"/>
                                        </p:tgtEl>
                                        <p:attrNameLst>
                                          <p:attrName>ppt_w</p:attrName>
                                        </p:attrNameLst>
                                      </p:cBhvr>
                                      <p:tavLst>
                                        <p:tav tm="0">
                                          <p:val>
                                            <p:fltVal val="0"/>
                                          </p:val>
                                        </p:tav>
                                        <p:tav tm="100000">
                                          <p:val>
                                            <p:strVal val="#ppt_w"/>
                                          </p:val>
                                        </p:tav>
                                      </p:tavLst>
                                    </p:anim>
                                    <p:anim calcmode="lin" valueType="num">
                                      <p:cBhvr>
                                        <p:cTn id="12" dur="500" fill="hold"/>
                                        <p:tgtEl>
                                          <p:spTgt spid="71687"/>
                                        </p:tgtEl>
                                        <p:attrNameLst>
                                          <p:attrName>ppt_h</p:attrName>
                                        </p:attrNameLst>
                                      </p:cBhvr>
                                      <p:tavLst>
                                        <p:tav tm="0">
                                          <p:val>
                                            <p:fltVal val="0"/>
                                          </p:val>
                                        </p:tav>
                                        <p:tav tm="100000">
                                          <p:val>
                                            <p:strVal val="#ppt_h"/>
                                          </p:val>
                                        </p:tav>
                                      </p:tavLst>
                                    </p:anim>
                                    <p:animEffect transition="in" filter="fade">
                                      <p:cBhvr>
                                        <p:cTn id="13" dur="500"/>
                                        <p:tgtEl>
                                          <p:spTgt spid="7168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1683">
                                            <p:txEl>
                                              <p:pRg st="1" end="1"/>
                                            </p:txEl>
                                          </p:spTgt>
                                        </p:tgtEl>
                                        <p:attrNameLst>
                                          <p:attrName>style.visibility</p:attrName>
                                        </p:attrNameLst>
                                      </p:cBhvr>
                                      <p:to>
                                        <p:strVal val="visible"/>
                                      </p:to>
                                    </p:set>
                                    <p:animEffect transition="in" filter="wipe(left)">
                                      <p:cBhvr>
                                        <p:cTn id="18" dur="500"/>
                                        <p:tgtEl>
                                          <p:spTgt spid="71683">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1689"/>
                                        </p:tgtEl>
                                        <p:attrNameLst>
                                          <p:attrName>style.visibility</p:attrName>
                                        </p:attrNameLst>
                                      </p:cBhvr>
                                      <p:to>
                                        <p:strVal val="visible"/>
                                      </p:to>
                                    </p:set>
                                    <p:animEffect transition="in" filter="wipe(left)">
                                      <p:cBhvr>
                                        <p:cTn id="22" dur="500"/>
                                        <p:tgtEl>
                                          <p:spTgt spid="716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1692"/>
                                        </p:tgtEl>
                                        <p:attrNameLst>
                                          <p:attrName>style.visibility</p:attrName>
                                        </p:attrNameLst>
                                      </p:cBhvr>
                                      <p:to>
                                        <p:strVal val="visible"/>
                                      </p:to>
                                    </p:set>
                                    <p:animEffect transition="in" filter="wipe(right)">
                                      <p:cBhvr>
                                        <p:cTn id="27" dur="500"/>
                                        <p:tgtEl>
                                          <p:spTgt spid="716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1690"/>
                                        </p:tgtEl>
                                        <p:attrNameLst>
                                          <p:attrName>style.visibility</p:attrName>
                                        </p:attrNameLst>
                                      </p:cBhvr>
                                      <p:to>
                                        <p:strVal val="visible"/>
                                      </p:to>
                                    </p:set>
                                    <p:animEffect transition="in" filter="wipe(left)">
                                      <p:cBhvr>
                                        <p:cTn id="41" dur="500"/>
                                        <p:tgtEl>
                                          <p:spTgt spid="7169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1683">
                                            <p:txEl>
                                              <p:pRg st="6" end="6"/>
                                            </p:txEl>
                                          </p:spTgt>
                                        </p:tgtEl>
                                        <p:attrNameLst>
                                          <p:attrName>style.visibility</p:attrName>
                                        </p:attrNameLst>
                                      </p:cBhvr>
                                      <p:to>
                                        <p:strVal val="visible"/>
                                      </p:to>
                                    </p:set>
                                    <p:animEffect transition="in" filter="wipe(left)">
                                      <p:cBhvr>
                                        <p:cTn id="46" dur="500"/>
                                        <p:tgtEl>
                                          <p:spTgt spid="71683">
                                            <p:txEl>
                                              <p:pRg st="6" end="6"/>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71694"/>
                                        </p:tgtEl>
                                        <p:attrNameLst>
                                          <p:attrName>style.visibility</p:attrName>
                                        </p:attrNameLst>
                                      </p:cBhvr>
                                      <p:to>
                                        <p:strVal val="visible"/>
                                      </p:to>
                                    </p:set>
                                    <p:animEffect transition="in" filter="wipe(left)">
                                      <p:cBhvr>
                                        <p:cTn id="49" dur="500"/>
                                        <p:tgtEl>
                                          <p:spTgt spid="71694"/>
                                        </p:tgtEl>
                                      </p:cBhvr>
                                    </p:animEffect>
                                  </p:childTnLst>
                                </p:cTn>
                              </p:par>
                            </p:childTnLst>
                          </p:cTn>
                        </p:par>
                        <p:par>
                          <p:cTn id="50" fill="hold">
                            <p:stCondLst>
                              <p:cond delay="500"/>
                            </p:stCondLst>
                            <p:childTnLst>
                              <p:par>
                                <p:cTn id="51" presetID="21" presetClass="entr" presetSubtype="4"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heel(4)">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71696"/>
                                        </p:tgtEl>
                                        <p:attrNameLst>
                                          <p:attrName>style.visibility</p:attrName>
                                        </p:attrNameLst>
                                      </p:cBhvr>
                                      <p:to>
                                        <p:strVal val="visible"/>
                                      </p:to>
                                    </p:set>
                                    <p:animEffect transition="in" filter="wipe(up)">
                                      <p:cBhvr>
                                        <p:cTn id="58" dur="500"/>
                                        <p:tgtEl>
                                          <p:spTgt spid="7169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1691"/>
                                        </p:tgtEl>
                                        <p:attrNameLst>
                                          <p:attrName>style.visibility</p:attrName>
                                        </p:attrNameLst>
                                      </p:cBhvr>
                                      <p:to>
                                        <p:strVal val="visible"/>
                                      </p:to>
                                    </p:set>
                                    <p:animEffect transition="in" filter="wipe(left)">
                                      <p:cBhvr>
                                        <p:cTn id="63" dur="500"/>
                                        <p:tgtEl>
                                          <p:spTgt spid="7169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up)">
                                      <p:cBhvr>
                                        <p:cTn id="73" dur="500"/>
                                        <p:tgtEl>
                                          <p:spTgt spid="31"/>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37"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arn(outVertical)">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71698"/>
                                        </p:tgtEl>
                                        <p:attrNameLst>
                                          <p:attrName>style.visibility</p:attrName>
                                        </p:attrNameLst>
                                      </p:cBhvr>
                                      <p:to>
                                        <p:strVal val="visible"/>
                                      </p:to>
                                    </p:set>
                                    <p:anim calcmode="lin" valueType="num">
                                      <p:cBhvr>
                                        <p:cTn id="87" dur="500" fill="hold"/>
                                        <p:tgtEl>
                                          <p:spTgt spid="71698"/>
                                        </p:tgtEl>
                                        <p:attrNameLst>
                                          <p:attrName>ppt_w</p:attrName>
                                        </p:attrNameLst>
                                      </p:cBhvr>
                                      <p:tavLst>
                                        <p:tav tm="0">
                                          <p:val>
                                            <p:fltVal val="0"/>
                                          </p:val>
                                        </p:tav>
                                        <p:tav tm="100000">
                                          <p:val>
                                            <p:strVal val="#ppt_w"/>
                                          </p:val>
                                        </p:tav>
                                      </p:tavLst>
                                    </p:anim>
                                    <p:anim calcmode="lin" valueType="num">
                                      <p:cBhvr>
                                        <p:cTn id="88" dur="500" fill="hold"/>
                                        <p:tgtEl>
                                          <p:spTgt spid="71698"/>
                                        </p:tgtEl>
                                        <p:attrNameLst>
                                          <p:attrName>ppt_h</p:attrName>
                                        </p:attrNameLst>
                                      </p:cBhvr>
                                      <p:tavLst>
                                        <p:tav tm="0">
                                          <p:val>
                                            <p:fltVal val="0"/>
                                          </p:val>
                                        </p:tav>
                                        <p:tav tm="100000">
                                          <p:val>
                                            <p:strVal val="#ppt_h"/>
                                          </p:val>
                                        </p:tav>
                                      </p:tavLst>
                                    </p:anim>
                                    <p:animEffect transition="in" filter="fade">
                                      <p:cBhvr>
                                        <p:cTn id="89" dur="500"/>
                                        <p:tgtEl>
                                          <p:spTgt spid="7169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71700"/>
                                        </p:tgtEl>
                                        <p:attrNameLst>
                                          <p:attrName>style.visibility</p:attrName>
                                        </p:attrNameLst>
                                      </p:cBhvr>
                                      <p:to>
                                        <p:strVal val="visible"/>
                                      </p:to>
                                    </p:set>
                                    <p:animEffect transition="in" filter="wipe(left)">
                                      <p:cBhvr>
                                        <p:cTn id="94" dur="500"/>
                                        <p:tgtEl>
                                          <p:spTgt spid="7170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71699"/>
                                        </p:tgtEl>
                                        <p:attrNameLst>
                                          <p:attrName>style.visibility</p:attrName>
                                        </p:attrNameLst>
                                      </p:cBhvr>
                                      <p:to>
                                        <p:strVal val="visible"/>
                                      </p:to>
                                    </p:set>
                                    <p:animEffect transition="in" filter="wipe(left)">
                                      <p:cBhvr>
                                        <p:cTn id="99" dur="500"/>
                                        <p:tgtEl>
                                          <p:spTgt spid="7169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71702"/>
                                        </p:tgtEl>
                                        <p:attrNameLst>
                                          <p:attrName>style.visibility</p:attrName>
                                        </p:attrNameLst>
                                      </p:cBhvr>
                                      <p:to>
                                        <p:strVal val="visible"/>
                                      </p:to>
                                    </p:set>
                                    <p:animEffect transition="in" filter="wipe(left)">
                                      <p:cBhvr>
                                        <p:cTn id="104" dur="500"/>
                                        <p:tgtEl>
                                          <p:spTgt spid="7170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71701"/>
                                        </p:tgtEl>
                                        <p:attrNameLst>
                                          <p:attrName>style.visibility</p:attrName>
                                        </p:attrNameLst>
                                      </p:cBhvr>
                                      <p:to>
                                        <p:strVal val="visible"/>
                                      </p:to>
                                    </p:set>
                                    <p:animEffect transition="in" filter="wipe(left)">
                                      <p:cBhvr>
                                        <p:cTn id="109" dur="500"/>
                                        <p:tgtEl>
                                          <p:spTgt spid="71701"/>
                                        </p:tgtEl>
                                      </p:cBhvr>
                                    </p:animEffect>
                                  </p:childTnLst>
                                </p:cTn>
                              </p:par>
                            </p:childTnLst>
                          </p:cTn>
                        </p:par>
                      </p:childTnLst>
                    </p:cTn>
                  </p:par>
                  <p:par>
                    <p:cTn id="110" fill="hold">
                      <p:stCondLst>
                        <p:cond delay="indefinite"/>
                      </p:stCondLst>
                      <p:childTnLst>
                        <p:par>
                          <p:cTn id="111" fill="hold">
                            <p:stCondLst>
                              <p:cond delay="0"/>
                            </p:stCondLst>
                            <p:childTnLst>
                              <p:par>
                                <p:cTn id="112" presetID="21" presetClass="entr" presetSubtype="4"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wheel(4)">
                                      <p:cBhvr>
                                        <p:cTn id="114" dur="500"/>
                                        <p:tgtEl>
                                          <p:spTgt spid="26"/>
                                        </p:tgtEl>
                                      </p:cBhvr>
                                    </p:animEffect>
                                  </p:childTnLst>
                                </p:cTn>
                              </p:par>
                            </p:childTnLst>
                          </p:cTn>
                        </p:par>
                        <p:par>
                          <p:cTn id="115" fill="hold">
                            <p:stCondLst>
                              <p:cond delay="500"/>
                            </p:stCondLst>
                            <p:childTnLst>
                              <p:par>
                                <p:cTn id="116" presetID="22" presetClass="entr" presetSubtype="1" fill="hold" nodeType="afterEffect">
                                  <p:stCondLst>
                                    <p:cond delay="0"/>
                                  </p:stCondLst>
                                  <p:childTnLst>
                                    <p:set>
                                      <p:cBhvr>
                                        <p:cTn id="117" dur="1" fill="hold">
                                          <p:stCondLst>
                                            <p:cond delay="0"/>
                                          </p:stCondLst>
                                        </p:cTn>
                                        <p:tgtEl>
                                          <p:spTgt spid="71703"/>
                                        </p:tgtEl>
                                        <p:attrNameLst>
                                          <p:attrName>style.visibility</p:attrName>
                                        </p:attrNameLst>
                                      </p:cBhvr>
                                      <p:to>
                                        <p:strVal val="visible"/>
                                      </p:to>
                                    </p:set>
                                    <p:animEffect transition="in" filter="wipe(up)">
                                      <p:cBhvr>
                                        <p:cTn id="118" dur="500"/>
                                        <p:tgtEl>
                                          <p:spTgt spid="71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能量积分</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53126" y="1339440"/>
                <a:ext cx="8136904" cy="4968552"/>
              </a:xfrm>
            </p:spPr>
            <p:txBody>
              <a:bodyPr/>
              <a:lstStyle/>
              <a:p>
                <a:pPr>
                  <a:lnSpc>
                    <a:spcPct val="150000"/>
                  </a:lnSpc>
                </a:pPr>
                <a:r>
                  <a:rPr lang="zh-CN" altLang="en-US" dirty="0" smtClean="0"/>
                  <a:t>称</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𝑺</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sSup>
                        <m:sSupPr>
                          <m:ctrlPr>
                            <a:rPr lang="zh-CN" altLang="zh-CN" i="1">
                              <a:latin typeface="Cambria Math"/>
                            </a:rPr>
                          </m:ctrlPr>
                        </m:sSupPr>
                        <m:e>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e>
                        <m:sup>
                          <m:r>
                            <a:rPr lang="en-US" altLang="zh-CN" b="1" i="1">
                              <a:latin typeface="Cambria Math" panose="02040503050406030204" pitchFamily="18" charset="0"/>
                            </a:rPr>
                            <m:t>𝟐</m:t>
                          </m:r>
                        </m:sup>
                      </m:sSup>
                    </m:oMath>
                  </m:oMathPara>
                </a14:m>
                <a:endParaRPr lang="zh-CN" altLang="zh-CN" dirty="0"/>
              </a:p>
              <a:p>
                <a:pPr marL="109537" indent="0">
                  <a:lnSpc>
                    <a:spcPct val="150000"/>
                  </a:lnSpc>
                  <a:buNone/>
                </a:pPr>
                <a:r>
                  <a:rPr lang="zh-CN" altLang="en-US" dirty="0" smtClean="0"/>
                  <a:t>   为</a:t>
                </a:r>
                <a:r>
                  <a:rPr lang="zh-CN" altLang="zh-CN" dirty="0" smtClean="0"/>
                  <a:t>能量密度函数</a:t>
                </a:r>
                <a:r>
                  <a:rPr lang="zh-CN" altLang="en-US" dirty="0" smtClean="0"/>
                  <a:t>，或</a:t>
                </a:r>
                <a:r>
                  <a:rPr lang="zh-CN" altLang="zh-CN" dirty="0" smtClean="0"/>
                  <a:t>能量谱密度</a:t>
                </a:r>
                <a:r>
                  <a:rPr lang="zh-CN" altLang="en-US" dirty="0" smtClean="0"/>
                  <a:t>。</a:t>
                </a:r>
                <a:endParaRPr lang="en-US" altLang="zh-CN" dirty="0" smtClean="0"/>
              </a:p>
              <a:p>
                <a:pPr lvl="1">
                  <a:lnSpc>
                    <a:spcPct val="150000"/>
                  </a:lnSpc>
                </a:pPr>
                <a:r>
                  <a:rPr lang="zh-CN" altLang="zh-CN" dirty="0" smtClean="0"/>
                  <a:t>它</a:t>
                </a:r>
                <a:r>
                  <a:rPr lang="zh-CN" altLang="zh-CN" dirty="0"/>
                  <a:t>可以决定函数</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的</a:t>
                </a:r>
                <a:r>
                  <a:rPr lang="zh-CN" altLang="zh-CN" dirty="0"/>
                  <a:t>能量分布</a:t>
                </a:r>
                <a:r>
                  <a:rPr lang="zh-CN" altLang="zh-CN" dirty="0" smtClean="0"/>
                  <a:t>规律</a:t>
                </a:r>
                <a:r>
                  <a:rPr lang="zh-CN" altLang="en-US" dirty="0" smtClean="0"/>
                  <a:t>；</a:t>
                </a:r>
                <a:endParaRPr lang="en-US" altLang="zh-CN" dirty="0" smtClean="0"/>
              </a:p>
              <a:p>
                <a:pPr lvl="1">
                  <a:lnSpc>
                    <a:spcPct val="150000"/>
                  </a:lnSpc>
                </a:pPr>
                <a:r>
                  <a:rPr lang="zh-CN" altLang="zh-CN" dirty="0" smtClean="0"/>
                  <a:t>将</a:t>
                </a:r>
                <a:r>
                  <a:rPr lang="zh-CN" altLang="zh-CN" dirty="0"/>
                  <a:t>它对所有频率积分就得到</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的</a:t>
                </a:r>
                <a:r>
                  <a:rPr lang="zh-CN" altLang="zh-CN" dirty="0"/>
                  <a:t>总能量</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e>
                            <m:sup>
                              <m:r>
                                <a:rPr lang="en-US" altLang="zh-CN" b="1" i="1">
                                  <a:latin typeface="Cambria Math" panose="02040503050406030204" pitchFamily="18" charset="0"/>
                                </a:rPr>
                                <m:t>𝟐</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dirty="0" smtClean="0"/>
              </a:p>
              <a:p>
                <a:pPr>
                  <a:lnSpc>
                    <a:spcPct val="150000"/>
                  </a:lnSpc>
                </a:pPr>
                <a:r>
                  <a:rPr lang="zh-CN" altLang="zh-CN" dirty="0" smtClean="0"/>
                  <a:t>故</a:t>
                </a:r>
                <a:r>
                  <a:rPr lang="zh-CN" altLang="zh-CN" dirty="0"/>
                  <a:t>帕塞瓦尔等式又称为能量积分。</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53126" y="1339440"/>
                <a:ext cx="8136904" cy="4968552"/>
              </a:xfrm>
              <a:blipFill>
                <a:blip r:embed="rId2" cstate="print"/>
                <a:stretch>
                  <a:fillRect l="-7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132</a:t>
            </a:fld>
            <a:endParaRPr lang="zh-CN" altLang="en-US"/>
          </a:p>
        </p:txBody>
      </p:sp>
    </p:spTree>
    <p:extLst>
      <p:ext uri="{BB962C8B-B14F-4D97-AF65-F5344CB8AC3E}">
        <p14:creationId xmlns:p14="http://schemas.microsoft.com/office/powerpoint/2010/main" xmlns="" val="186197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620688"/>
                <a:ext cx="8258621" cy="5976664"/>
              </a:xfrm>
            </p:spPr>
            <p:txBody>
              <a:bodyPr/>
              <a:lstStyle/>
              <a:p>
                <a:pPr>
                  <a:lnSpc>
                    <a:spcPct val="114000"/>
                  </a:lnSpc>
                </a:pPr>
                <a:r>
                  <a:rPr lang="zh-CN" altLang="zh-CN" dirty="0" smtClean="0"/>
                  <a:t>利用能量积分还可以计算某些积分的值</a:t>
                </a:r>
                <a:r>
                  <a:rPr lang="zh-CN" altLang="en-US" dirty="0" smtClean="0"/>
                  <a:t>。</a:t>
                </a:r>
                <a:endParaRPr lang="en-US" altLang="zh-CN" dirty="0" smtClean="0"/>
              </a:p>
              <a:p>
                <a:pPr>
                  <a:lnSpc>
                    <a:spcPct val="114000"/>
                  </a:lnSpc>
                </a:pPr>
                <a:r>
                  <a:rPr lang="zh-CN" altLang="zh-CN" dirty="0" smtClean="0"/>
                  <a:t>例</a:t>
                </a:r>
                <a:r>
                  <a:rPr lang="zh-CN" altLang="zh-CN" dirty="0"/>
                  <a:t>，求</a:t>
                </a:r>
                <a:r>
                  <a:rPr lang="en-US" altLang="zh-CN" dirty="0" smtClean="0"/>
                  <a:t/>
                </a:r>
                <a14:m>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sSup>
                                  <m:sSupPr>
                                    <m:ctrlPr>
                                      <a:rPr lang="zh-CN" altLang="zh-CN" i="1">
                                        <a:latin typeface="Cambria Math"/>
                                      </a:rPr>
                                    </m:ctrlPr>
                                  </m:sSupPr>
                                  <m:e>
                                    <m:r>
                                      <a:rPr lang="en-US" altLang="zh-CN" b="1" i="1">
                                        <a:latin typeface="Cambria Math" panose="02040503050406030204" pitchFamily="18" charset="0"/>
                                      </a:rPr>
                                      <m:t>𝐬𝐢𝐧</m:t>
                                    </m:r>
                                  </m:e>
                                  <m:sup>
                                    <m:r>
                                      <a:rPr lang="en-US" altLang="zh-CN" b="1" i="1">
                                        <a:latin typeface="Cambria Math" panose="02040503050406030204" pitchFamily="18" charset="0"/>
                                      </a:rPr>
                                      <m:t>𝟐</m:t>
                                    </m:r>
                                  </m:sup>
                                </m:sSup>
                              </m:fName>
                              <m:e>
                                <m:r>
                                  <a:rPr lang="en-US" altLang="zh-CN" b="1" i="1">
                                    <a:latin typeface="Cambria Math" panose="02040503050406030204" pitchFamily="18" charset="0"/>
                                  </a:rPr>
                                  <m:t>𝒕</m:t>
                                </m:r>
                              </m:e>
                            </m:func>
                          </m:num>
                          <m:den>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den>
                        </m:f>
                        <m:r>
                          <a:rPr lang="en-US" altLang="zh-CN" b="1" i="1">
                            <a:latin typeface="Cambria Math" panose="02040503050406030204" pitchFamily="18" charset="0"/>
                          </a:rPr>
                          <m:t>𝐝</m:t>
                        </m:r>
                        <m:r>
                          <a:rPr lang="en-US" altLang="zh-CN" b="1" i="1">
                            <a:latin typeface="Cambria Math" panose="02040503050406030204" pitchFamily="18" charset="0"/>
                          </a:rPr>
                          <m:t>𝒕</m:t>
                        </m:r>
                      </m:e>
                    </m:nary>
                  </m:oMath>
                </a14:m>
                <a:r>
                  <a:rPr lang="zh-CN" altLang="zh-CN" dirty="0"/>
                  <a:t>。</a:t>
                </a:r>
              </a:p>
              <a:p>
                <a:pPr>
                  <a:lnSpc>
                    <a:spcPct val="114000"/>
                  </a:lnSpc>
                </a:pPr>
                <a:r>
                  <a:rPr lang="zh-CN" altLang="zh-CN" dirty="0" smtClean="0"/>
                  <a:t>解：设</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a:latin typeface="Cambria Math" panose="02040503050406030204" pitchFamily="18" charset="0"/>
                      </a:rPr>
                      <m:t>=</m:t>
                    </m:r>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𝒕</m:t>
                            </m:r>
                          </m:e>
                        </m:func>
                      </m:num>
                      <m:den>
                        <m:r>
                          <a:rPr lang="en-US" altLang="zh-CN" b="1" i="1">
                            <a:latin typeface="Cambria Math" panose="02040503050406030204" pitchFamily="18" charset="0"/>
                          </a:rPr>
                          <m:t>𝒕</m:t>
                        </m:r>
                      </m:den>
                    </m:f>
                  </m:oMath>
                </a14:m>
                <a:r>
                  <a:rPr lang="zh-CN" altLang="zh-CN" dirty="0"/>
                  <a:t>，</a:t>
                </a:r>
                <a:r>
                  <a:rPr lang="zh-CN" altLang="zh-CN" dirty="0" smtClean="0"/>
                  <a:t>查表得</a:t>
                </a:r>
                <a:r>
                  <a:rPr lang="en-US" altLang="zh-CN" dirty="0" smtClean="0"/>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𝝅</m:t>
                              </m:r>
                            </m:e>
                            <m:e>
                              <m:d>
                                <m:dPr>
                                  <m:begChr m:val="|"/>
                                  <m:endChr m:val="|"/>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&lt;</m:t>
                              </m:r>
                              <m:r>
                                <a:rPr lang="en-US" altLang="zh-CN" b="1" i="1">
                                  <a:latin typeface="Cambria Math" panose="02040503050406030204" pitchFamily="18" charset="0"/>
                                </a:rPr>
                                <m:t>𝟏</m:t>
                              </m:r>
                            </m:e>
                          </m:mr>
                          <m:mr>
                            <m:e>
                              <m:r>
                                <a:rPr lang="en-US" altLang="zh-CN" b="1" i="1">
                                  <a:latin typeface="Cambria Math" panose="02040503050406030204" pitchFamily="18" charset="0"/>
                                </a:rPr>
                                <m:t>𝟎</m:t>
                              </m:r>
                            </m:e>
                            <m:e>
                              <m:r>
                                <m:rPr>
                                  <m:nor/>
                                </m:rPr>
                                <a:rPr lang="zh-CN" altLang="zh-CN"/>
                                <m:t>其它</m:t>
                              </m:r>
                            </m:e>
                          </m:mr>
                        </m:m>
                      </m:e>
                    </m:d>
                  </m:oMath>
                </a14:m>
                <a:endParaRPr lang="zh-CN" altLang="zh-CN" dirty="0"/>
              </a:p>
              <a:p>
                <a:pPr>
                  <a:lnSpc>
                    <a:spcPct val="114000"/>
                  </a:lnSpc>
                </a:pPr>
                <a:r>
                  <a:rPr lang="zh-CN" altLang="zh-CN" dirty="0"/>
                  <a:t>从而由帕塞瓦尔等式，有</a:t>
                </a:r>
              </a:p>
              <a:p>
                <a:pPr marL="109537" indent="0">
                  <a:lnSpc>
                    <a:spcPct val="114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sSup>
                                    <m:sSupPr>
                                      <m:ctrlPr>
                                        <a:rPr lang="zh-CN" altLang="zh-CN" i="1">
                                          <a:latin typeface="Cambria Math"/>
                                        </a:rPr>
                                      </m:ctrlPr>
                                    </m:sSupPr>
                                    <m:e>
                                      <m:r>
                                        <a:rPr lang="en-US" altLang="zh-CN" b="1" i="1">
                                          <a:latin typeface="Cambria Math" panose="02040503050406030204" pitchFamily="18" charset="0"/>
                                        </a:rPr>
                                        <m:t>𝐬𝐢𝐧</m:t>
                                      </m:r>
                                    </m:e>
                                    <m:sup>
                                      <m:r>
                                        <a:rPr lang="en-US" altLang="zh-CN" b="1" i="1">
                                          <a:latin typeface="Cambria Math" panose="02040503050406030204" pitchFamily="18" charset="0"/>
                                        </a:rPr>
                                        <m:t>𝟐</m:t>
                                      </m:r>
                                    </m:sup>
                                  </m:sSup>
                                </m:fName>
                                <m:e>
                                  <m:r>
                                    <a:rPr lang="en-US" altLang="zh-CN" b="1" i="1">
                                      <a:latin typeface="Cambria Math" panose="02040503050406030204" pitchFamily="18" charset="0"/>
                                    </a:rPr>
                                    <m:t>𝒕</m:t>
                                  </m:r>
                                </m:e>
                              </m:func>
                            </m:num>
                            <m:den>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den>
                          </m:f>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e>
                            <m:sup>
                              <m:r>
                                <a:rPr lang="en-US" altLang="zh-CN" b="1" i="1">
                                  <a:latin typeface="Cambria Math" panose="02040503050406030204" pitchFamily="18" charset="0"/>
                                </a:rPr>
                                <m:t>𝟐</m:t>
                              </m:r>
                            </m:sup>
                          </m:sSup>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𝟏</m:t>
                          </m:r>
                        </m:sup>
                        <m:e>
                          <m:sSup>
                            <m:sSupPr>
                              <m:ctrlPr>
                                <a:rPr lang="zh-CN" altLang="zh-CN" i="1">
                                  <a:latin typeface="Cambria Math"/>
                                </a:rPr>
                              </m:ctrlPr>
                            </m:sSupPr>
                            <m:e>
                              <m:r>
                                <a:rPr lang="en-US" altLang="zh-CN" b="1" i="1">
                                  <a:latin typeface="Cambria Math" panose="02040503050406030204" pitchFamily="18" charset="0"/>
                                </a:rPr>
                                <m:t>𝝅</m:t>
                              </m:r>
                            </m:e>
                            <m:sup>
                              <m:r>
                                <a:rPr lang="en-US" altLang="zh-CN" b="1" i="1">
                                  <a:latin typeface="Cambria Math" panose="02040503050406030204" pitchFamily="18" charset="0"/>
                                </a:rPr>
                                <m:t>𝟐</m:t>
                              </m:r>
                            </m:sup>
                          </m:sSup>
                          <m:r>
                            <a:rPr lang="en-US" altLang="zh-CN" b="1" i="1">
                              <a:latin typeface="Cambria Math" panose="02040503050406030204" pitchFamily="18" charset="0"/>
                            </a:rPr>
                            <m:t>𝐝</m:t>
                          </m:r>
                          <m:r>
                            <a:rPr lang="en-US" altLang="zh-CN" b="1" i="1">
                              <a:latin typeface="Cambria Math" panose="02040503050406030204" pitchFamily="18" charset="0"/>
                            </a:rPr>
                            <m:t>𝝎</m:t>
                          </m:r>
                        </m:e>
                      </m:nary>
                      <m:r>
                        <a:rPr lang="en-US" altLang="zh-CN" b="1" i="1">
                          <a:latin typeface="Cambria Math" panose="02040503050406030204" pitchFamily="18" charset="0"/>
                        </a:rPr>
                        <m:t>=</m:t>
                      </m:r>
                      <m:r>
                        <a:rPr lang="en-US" altLang="zh-CN" b="1" i="1">
                          <a:latin typeface="Cambria Math" panose="02040503050406030204" pitchFamily="18" charset="0"/>
                        </a:rPr>
                        <m:t>𝝅</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620688"/>
                <a:ext cx="8258621" cy="5976664"/>
              </a:xfrm>
              <a:blipFill>
                <a:blip r:embed="rId2" cstate="print"/>
                <a:stretch>
                  <a:fillRect l="-74" t="-11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133</a:t>
            </a:fld>
            <a:endParaRPr lang="zh-CN" altLang="en-US"/>
          </a:p>
        </p:txBody>
      </p:sp>
    </p:spTree>
    <p:extLst>
      <p:ext uri="{BB962C8B-B14F-4D97-AF65-F5344CB8AC3E}">
        <p14:creationId xmlns:p14="http://schemas.microsoft.com/office/powerpoint/2010/main" xmlns="" val="17830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457200" y="404813"/>
            <a:ext cx="8229600" cy="863600"/>
          </a:xfrm>
        </p:spPr>
        <p:txBody>
          <a:bodyPr/>
          <a:lstStyle/>
          <a:p>
            <a:r>
              <a:rPr lang="zh-CN" altLang="zh-CN" dirty="0" smtClean="0">
                <a:hlinkClick r:id="rId4" action="ppaction://hlinksldjump"/>
              </a:rPr>
              <a:t>高维</a:t>
            </a:r>
            <a:r>
              <a:rPr lang="en-US" altLang="zh-CN" dirty="0" smtClean="0">
                <a:hlinkClick r:id="rId4" action="ppaction://hlinksldjump"/>
              </a:rPr>
              <a:t> Fourier </a:t>
            </a:r>
            <a:r>
              <a:rPr lang="zh-CN" altLang="zh-CN" dirty="0" smtClean="0">
                <a:hlinkClick r:id="rId4" action="ppaction://hlinksldjump"/>
              </a:rPr>
              <a:t>变换</a:t>
            </a:r>
            <a:r>
              <a:rPr lang="zh-CN" altLang="zh-CN" dirty="0" smtClean="0"/>
              <a:t>性质</a:t>
            </a:r>
            <a:endParaRPr lang="zh-CN" altLang="en-US" dirty="0" smtClean="0"/>
          </a:p>
        </p:txBody>
      </p:sp>
      <p:sp>
        <p:nvSpPr>
          <p:cNvPr id="3" name="内容占位符 2"/>
          <p:cNvSpPr>
            <a:spLocks noGrp="1"/>
          </p:cNvSpPr>
          <p:nvPr>
            <p:ph idx="1"/>
          </p:nvPr>
        </p:nvSpPr>
        <p:spPr>
          <a:xfrm>
            <a:off x="557238" y="1196976"/>
            <a:ext cx="7993011" cy="5256212"/>
          </a:xfrm>
        </p:spPr>
        <p:txBody>
          <a:bodyPr/>
          <a:lstStyle/>
          <a:p>
            <a:pPr>
              <a:defRPr/>
            </a:pPr>
            <a:r>
              <a:rPr lang="zh-CN" altLang="zh-CN" dirty="0" smtClean="0"/>
              <a:t>与</a:t>
            </a:r>
            <a:r>
              <a:rPr lang="zh-CN" altLang="zh-CN" dirty="0"/>
              <a:t>一维相同，只需改成向量的加减与内积</a:t>
            </a:r>
            <a:r>
              <a:rPr lang="zh-CN" altLang="zh-CN" dirty="0" smtClean="0"/>
              <a:t>。</a:t>
            </a:r>
            <a:endParaRPr lang="en-US" altLang="zh-CN" dirty="0" smtClean="0"/>
          </a:p>
          <a:p>
            <a:pPr marL="623887" indent="-514350">
              <a:buFont typeface="+mj-lt"/>
              <a:buAutoNum type="arabicPeriod"/>
              <a:defRPr/>
            </a:pPr>
            <a:r>
              <a:rPr lang="zh-CN" altLang="zh-CN" dirty="0"/>
              <a:t>位移性质</a:t>
            </a:r>
            <a:r>
              <a:rPr lang="zh-CN" altLang="zh-CN" dirty="0" smtClean="0"/>
              <a:t>：</a:t>
            </a:r>
            <a:r>
              <a:rPr lang="en-US" altLang="zh-CN" dirty="0" smtClean="0"/>
              <a:t>c = (</a:t>
            </a:r>
            <a:r>
              <a:rPr lang="en-US" altLang="zh-CN" i="1" dirty="0" smtClean="0"/>
              <a:t>c</a:t>
            </a:r>
            <a:r>
              <a:rPr lang="en-US" altLang="zh-CN" baseline="-25000" dirty="0" smtClean="0"/>
              <a:t>1</a:t>
            </a:r>
            <a:r>
              <a:rPr lang="en-US" altLang="zh-CN" dirty="0" smtClean="0"/>
              <a:t>,</a:t>
            </a:r>
            <a:r>
              <a:rPr lang="en-US" altLang="zh-CN" dirty="0" smtClean="0">
                <a:sym typeface="Symbol"/>
              </a:rPr>
              <a:t></a:t>
            </a:r>
            <a:r>
              <a:rPr lang="en-US" altLang="zh-CN" dirty="0" smtClean="0"/>
              <a:t>,</a:t>
            </a:r>
            <a:r>
              <a:rPr lang="en-US" altLang="zh-CN" i="1" dirty="0" smtClean="0"/>
              <a:t>c</a:t>
            </a:r>
            <a:r>
              <a:rPr lang="en-US" altLang="zh-CN" i="1" baseline="-25000" dirty="0" smtClean="0"/>
              <a:t>n</a:t>
            </a:r>
            <a:r>
              <a:rPr lang="en-US" altLang="zh-CN" dirty="0" smtClean="0"/>
              <a:t>)</a:t>
            </a:r>
          </a:p>
          <a:p>
            <a:pPr marL="623887" indent="-514350">
              <a:buFont typeface="+mj-lt"/>
              <a:buAutoNum type="arabicPeriod"/>
              <a:defRPr/>
            </a:pPr>
            <a:endParaRPr lang="en-US" altLang="zh-CN" dirty="0" smtClean="0"/>
          </a:p>
          <a:p>
            <a:pPr marL="623887" indent="-514350">
              <a:buFont typeface="+mj-lt"/>
              <a:buAutoNum type="arabicPeriod"/>
              <a:defRPr/>
            </a:pPr>
            <a:r>
              <a:rPr lang="zh-CN" altLang="zh-CN" dirty="0"/>
              <a:t>相似性质</a:t>
            </a:r>
            <a:r>
              <a:rPr lang="zh-CN" altLang="zh-CN" dirty="0" smtClean="0"/>
              <a:t>：</a:t>
            </a:r>
            <a:r>
              <a:rPr lang="en-US" altLang="zh-CN" i="1" dirty="0" smtClean="0"/>
              <a:t>a</a:t>
            </a:r>
            <a:r>
              <a:rPr lang="en-US" altLang="zh-CN" dirty="0" smtClean="0"/>
              <a:t> </a:t>
            </a:r>
            <a:r>
              <a:rPr lang="en-US" altLang="zh-CN" dirty="0" smtClean="0">
                <a:sym typeface="Symbol"/>
              </a:rPr>
              <a:t> 0</a:t>
            </a:r>
            <a:endParaRPr lang="en-US" altLang="zh-CN" dirty="0" smtClean="0"/>
          </a:p>
          <a:p>
            <a:pPr marL="623887" indent="-514350">
              <a:buFont typeface="+mj-lt"/>
              <a:buAutoNum type="arabicPeriod"/>
              <a:defRPr/>
            </a:pPr>
            <a:endParaRPr lang="en-US" altLang="zh-CN" dirty="0" smtClean="0"/>
          </a:p>
          <a:p>
            <a:pPr marL="623887" indent="-514350">
              <a:buFont typeface="+mj-lt"/>
              <a:buAutoNum type="arabicPeriod"/>
              <a:defRPr/>
            </a:pPr>
            <a:r>
              <a:rPr lang="zh-CN" altLang="zh-CN" dirty="0"/>
              <a:t>微分性质</a:t>
            </a:r>
            <a:r>
              <a:rPr lang="zh-CN" altLang="zh-CN" dirty="0" smtClean="0"/>
              <a:t>：</a:t>
            </a:r>
            <a:endParaRPr lang="en-US" altLang="zh-CN" dirty="0" smtClean="0"/>
          </a:p>
          <a:p>
            <a:pPr marL="623887" indent="-514350">
              <a:buFont typeface="+mj-lt"/>
              <a:buAutoNum type="arabicPeriod"/>
              <a:defRPr/>
            </a:pPr>
            <a:endParaRPr lang="en-US" altLang="zh-CN" dirty="0" smtClean="0"/>
          </a:p>
          <a:p>
            <a:pPr marL="623887" indent="-514350">
              <a:buFont typeface="+mj-lt"/>
              <a:buAutoNum type="arabicPeriod"/>
              <a:defRPr/>
            </a:pPr>
            <a:endParaRPr lang="en-US" altLang="zh-CN" dirty="0" smtClean="0"/>
          </a:p>
          <a:p>
            <a:pPr marL="623887" indent="-514350">
              <a:buFont typeface="+mj-lt"/>
              <a:buAutoNum type="arabicPeriod"/>
              <a:defRPr/>
            </a:pPr>
            <a:r>
              <a:rPr lang="zh-CN" altLang="zh-CN" dirty="0"/>
              <a:t>卷积定理</a:t>
            </a:r>
            <a:r>
              <a:rPr lang="zh-CN" altLang="zh-CN" dirty="0" smtClean="0"/>
              <a:t>：</a:t>
            </a:r>
            <a:endParaRPr lang="en-US" altLang="zh-CN" dirty="0" smtClean="0"/>
          </a:p>
          <a:p>
            <a:pPr marL="915987" lvl="1" indent="-514350">
              <a:defRPr/>
            </a:pPr>
            <a:r>
              <a:rPr lang="zh-CN" altLang="en-US" dirty="0"/>
              <a:t>卷</a:t>
            </a:r>
            <a:r>
              <a:rPr lang="zh-CN" altLang="en-US" dirty="0" smtClean="0"/>
              <a:t>积：</a:t>
            </a:r>
            <a:endParaRPr lang="en-US" altLang="zh-CN" dirty="0" smtClean="0"/>
          </a:p>
          <a:p>
            <a:pPr marL="915987" lvl="1" indent="-514350">
              <a:defRPr/>
            </a:pPr>
            <a:r>
              <a:rPr lang="zh-CN" altLang="en-US" dirty="0" smtClean="0"/>
              <a:t>卷积定理：</a:t>
            </a:r>
            <a:endParaRPr lang="zh-CN" altLang="en-US" dirty="0"/>
          </a:p>
        </p:txBody>
      </p:sp>
      <p:sp>
        <p:nvSpPr>
          <p:cNvPr id="4" name="日期占位符 3"/>
          <p:cNvSpPr>
            <a:spLocks noGrp="1"/>
          </p:cNvSpPr>
          <p:nvPr>
            <p:ph type="dt" sz="quarter" idx="10"/>
          </p:nvPr>
        </p:nvSpPr>
        <p:spPr/>
        <p:txBody>
          <a:bodyPr/>
          <a:lstStyle/>
          <a:p>
            <a:pPr>
              <a:defRPr/>
            </a:pPr>
            <a:fld id="{306CB2C3-5785-4275-A8C7-9FC8CEE99CC9}" type="datetime8">
              <a:rPr lang="zh-CN" altLang="en-US" smtClean="0"/>
              <a:pPr>
                <a:defRPr/>
              </a:pPr>
              <a:t>2018年9月10日1时32分</a:t>
            </a:fld>
            <a:endParaRPr lang="zh-CN" altLang="en-US" dirty="0"/>
          </a:p>
        </p:txBody>
      </p:sp>
      <p:sp>
        <p:nvSpPr>
          <p:cNvPr id="7373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A2AD500-31A8-4604-9D20-C5D280573420}" type="slidenum">
              <a:rPr lang="zh-CN" altLang="en-US" sz="1800">
                <a:solidFill>
                  <a:srgbClr val="FFFFFF"/>
                </a:solidFill>
                <a:latin typeface="Georgia" panose="02040502050405020303" pitchFamily="18" charset="0"/>
              </a:rPr>
              <a:pPr>
                <a:spcBef>
                  <a:spcPct val="0"/>
                </a:spcBef>
                <a:buClrTx/>
                <a:buFontTx/>
                <a:buNone/>
              </a:pPr>
              <a:t>134</a:t>
            </a:fld>
            <a:endParaRPr lang="zh-CN" altLang="en-US" sz="1800">
              <a:solidFill>
                <a:srgbClr val="FFFFFF"/>
              </a:solidFill>
              <a:latin typeface="Georgia" panose="02040502050405020303" pitchFamily="18" charset="0"/>
            </a:endParaRPr>
          </a:p>
        </p:txBody>
      </p:sp>
      <p:sp>
        <p:nvSpPr>
          <p:cNvPr id="737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3735" name="对象 6"/>
          <p:cNvGraphicFramePr>
            <a:graphicFrameLocks noChangeAspect="1"/>
          </p:cNvGraphicFramePr>
          <p:nvPr>
            <p:extLst>
              <p:ext uri="{D42A27DB-BD31-4B8C-83A1-F6EECF244321}">
                <p14:modId xmlns:p14="http://schemas.microsoft.com/office/powerpoint/2010/main" xmlns="" val="3662884492"/>
              </p:ext>
            </p:extLst>
          </p:nvPr>
        </p:nvGraphicFramePr>
        <p:xfrm>
          <a:off x="2160588" y="2147045"/>
          <a:ext cx="4313238" cy="561975"/>
        </p:xfrm>
        <a:graphic>
          <a:graphicData uri="http://schemas.openxmlformats.org/presentationml/2006/ole">
            <p:oleObj spid="_x0000_s177255" name="Equation" r:id="rId5" imgW="1828800" imgH="228600" progId="Equation.DSMT4">
              <p:embed/>
            </p:oleObj>
          </a:graphicData>
        </a:graphic>
      </p:graphicFrame>
      <p:sp>
        <p:nvSpPr>
          <p:cNvPr id="7373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3737" name="对象 8"/>
          <p:cNvGraphicFramePr>
            <a:graphicFrameLocks noChangeAspect="1"/>
          </p:cNvGraphicFramePr>
          <p:nvPr>
            <p:extLst>
              <p:ext uri="{D42A27DB-BD31-4B8C-83A1-F6EECF244321}">
                <p14:modId xmlns:p14="http://schemas.microsoft.com/office/powerpoint/2010/main" xmlns="" val="2839800137"/>
              </p:ext>
            </p:extLst>
          </p:nvPr>
        </p:nvGraphicFramePr>
        <p:xfrm>
          <a:off x="2160588" y="2801025"/>
          <a:ext cx="3729038" cy="1039812"/>
        </p:xfrm>
        <a:graphic>
          <a:graphicData uri="http://schemas.openxmlformats.org/presentationml/2006/ole">
            <p:oleObj spid="_x0000_s177256" name="Equation" r:id="rId6" imgW="1574640" imgH="444240" progId="Equation.DSMT4">
              <p:embed/>
            </p:oleObj>
          </a:graphicData>
        </a:graphic>
      </p:graphicFrame>
      <p:sp>
        <p:nvSpPr>
          <p:cNvPr id="7373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3739" name="对象 10"/>
          <p:cNvGraphicFramePr>
            <a:graphicFrameLocks noChangeAspect="1"/>
          </p:cNvGraphicFramePr>
          <p:nvPr>
            <p:extLst>
              <p:ext uri="{D42A27DB-BD31-4B8C-83A1-F6EECF244321}">
                <p14:modId xmlns:p14="http://schemas.microsoft.com/office/powerpoint/2010/main" xmlns="" val="1631837249"/>
              </p:ext>
            </p:extLst>
          </p:nvPr>
        </p:nvGraphicFramePr>
        <p:xfrm>
          <a:off x="2160588" y="3932842"/>
          <a:ext cx="5503862" cy="1109663"/>
        </p:xfrm>
        <a:graphic>
          <a:graphicData uri="http://schemas.openxmlformats.org/presentationml/2006/ole">
            <p:oleObj spid="_x0000_s177257" name="Equation" r:id="rId7" imgW="2565360" imgH="520560" progId="Equation.DSMT4">
              <p:embed/>
            </p:oleObj>
          </a:graphicData>
        </a:graphic>
      </p:graphicFrame>
      <p:sp>
        <p:nvSpPr>
          <p:cNvPr id="7374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3741" name="对象 12"/>
          <p:cNvGraphicFramePr>
            <a:graphicFrameLocks noChangeAspect="1"/>
          </p:cNvGraphicFramePr>
          <p:nvPr>
            <p:extLst>
              <p:ext uri="{D42A27DB-BD31-4B8C-83A1-F6EECF244321}">
                <p14:modId xmlns:p14="http://schemas.microsoft.com/office/powerpoint/2010/main" xmlns="" val="3248011361"/>
              </p:ext>
            </p:extLst>
          </p:nvPr>
        </p:nvGraphicFramePr>
        <p:xfrm>
          <a:off x="3268016" y="5321624"/>
          <a:ext cx="5424487" cy="581025"/>
        </p:xfrm>
        <a:graphic>
          <a:graphicData uri="http://schemas.openxmlformats.org/presentationml/2006/ole">
            <p:oleObj spid="_x0000_s177258" name="Equation" r:id="rId8" imgW="2781000" imgH="304560" progId="Equation.DSMT4">
              <p:embed/>
            </p:oleObj>
          </a:graphicData>
        </a:graphic>
      </p:graphicFrame>
      <p:sp>
        <p:nvSpPr>
          <p:cNvPr id="7374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73743" name="对象 14"/>
          <p:cNvGraphicFramePr>
            <a:graphicFrameLocks noChangeAspect="1"/>
          </p:cNvGraphicFramePr>
          <p:nvPr>
            <p:extLst>
              <p:ext uri="{D42A27DB-BD31-4B8C-83A1-F6EECF244321}">
                <p14:modId xmlns:p14="http://schemas.microsoft.com/office/powerpoint/2010/main" xmlns="" val="1498069798"/>
              </p:ext>
            </p:extLst>
          </p:nvPr>
        </p:nvGraphicFramePr>
        <p:xfrm>
          <a:off x="3268016" y="5877272"/>
          <a:ext cx="4960937" cy="449263"/>
        </p:xfrm>
        <a:graphic>
          <a:graphicData uri="http://schemas.openxmlformats.org/presentationml/2006/ole">
            <p:oleObj spid="_x0000_s177259" name="Equation" r:id="rId9" imgW="2311200" imgH="203040" progId="Equation.DSMT4">
              <p:embed/>
            </p:oleObj>
          </a:graphicData>
        </a:graphic>
      </p:graphicFrame>
      <p:sp>
        <p:nvSpPr>
          <p:cNvPr id="16" name="棱台 1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3735"/>
                                        </p:tgtEl>
                                        <p:attrNameLst>
                                          <p:attrName>style.visibility</p:attrName>
                                        </p:attrNameLst>
                                      </p:cBhvr>
                                      <p:to>
                                        <p:strVal val="visible"/>
                                      </p:to>
                                    </p:set>
                                    <p:anim calcmode="lin" valueType="num">
                                      <p:cBhvr>
                                        <p:cTn id="16" dur="500" fill="hold"/>
                                        <p:tgtEl>
                                          <p:spTgt spid="73735"/>
                                        </p:tgtEl>
                                        <p:attrNameLst>
                                          <p:attrName>ppt_w</p:attrName>
                                        </p:attrNameLst>
                                      </p:cBhvr>
                                      <p:tavLst>
                                        <p:tav tm="0">
                                          <p:val>
                                            <p:fltVal val="0"/>
                                          </p:val>
                                        </p:tav>
                                        <p:tav tm="100000">
                                          <p:val>
                                            <p:strVal val="#ppt_w"/>
                                          </p:val>
                                        </p:tav>
                                      </p:tavLst>
                                    </p:anim>
                                    <p:anim calcmode="lin" valueType="num">
                                      <p:cBhvr>
                                        <p:cTn id="17" dur="500" fill="hold"/>
                                        <p:tgtEl>
                                          <p:spTgt spid="73735"/>
                                        </p:tgtEl>
                                        <p:attrNameLst>
                                          <p:attrName>ppt_h</p:attrName>
                                        </p:attrNameLst>
                                      </p:cBhvr>
                                      <p:tavLst>
                                        <p:tav tm="0">
                                          <p:val>
                                            <p:fltVal val="0"/>
                                          </p:val>
                                        </p:tav>
                                        <p:tav tm="100000">
                                          <p:val>
                                            <p:strVal val="#ppt_h"/>
                                          </p:val>
                                        </p:tav>
                                      </p:tavLst>
                                    </p:anim>
                                    <p:animEffect transition="in" filter="fade">
                                      <p:cBhvr>
                                        <p:cTn id="18" dur="500"/>
                                        <p:tgtEl>
                                          <p:spTgt spid="7373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73737"/>
                                        </p:tgtEl>
                                        <p:attrNameLst>
                                          <p:attrName>style.visibility</p:attrName>
                                        </p:attrNameLst>
                                      </p:cBhvr>
                                      <p:to>
                                        <p:strVal val="visible"/>
                                      </p:to>
                                    </p:set>
                                    <p:anim calcmode="lin" valueType="num">
                                      <p:cBhvr>
                                        <p:cTn id="27" dur="500" fill="hold"/>
                                        <p:tgtEl>
                                          <p:spTgt spid="73737"/>
                                        </p:tgtEl>
                                        <p:attrNameLst>
                                          <p:attrName>ppt_w</p:attrName>
                                        </p:attrNameLst>
                                      </p:cBhvr>
                                      <p:tavLst>
                                        <p:tav tm="0">
                                          <p:val>
                                            <p:fltVal val="0"/>
                                          </p:val>
                                        </p:tav>
                                        <p:tav tm="100000">
                                          <p:val>
                                            <p:strVal val="#ppt_w"/>
                                          </p:val>
                                        </p:tav>
                                      </p:tavLst>
                                    </p:anim>
                                    <p:anim calcmode="lin" valueType="num">
                                      <p:cBhvr>
                                        <p:cTn id="28" dur="500" fill="hold"/>
                                        <p:tgtEl>
                                          <p:spTgt spid="73737"/>
                                        </p:tgtEl>
                                        <p:attrNameLst>
                                          <p:attrName>ppt_h</p:attrName>
                                        </p:attrNameLst>
                                      </p:cBhvr>
                                      <p:tavLst>
                                        <p:tav tm="0">
                                          <p:val>
                                            <p:fltVal val="0"/>
                                          </p:val>
                                        </p:tav>
                                        <p:tav tm="100000">
                                          <p:val>
                                            <p:strVal val="#ppt_h"/>
                                          </p:val>
                                        </p:tav>
                                      </p:tavLst>
                                    </p:anim>
                                    <p:animEffect transition="in" filter="fade">
                                      <p:cBhvr>
                                        <p:cTn id="29" dur="500"/>
                                        <p:tgtEl>
                                          <p:spTgt spid="737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73739"/>
                                        </p:tgtEl>
                                        <p:attrNameLst>
                                          <p:attrName>style.visibility</p:attrName>
                                        </p:attrNameLst>
                                      </p:cBhvr>
                                      <p:to>
                                        <p:strVal val="visible"/>
                                      </p:to>
                                    </p:set>
                                    <p:anim calcmode="lin" valueType="num">
                                      <p:cBhvr>
                                        <p:cTn id="38" dur="500" fill="hold"/>
                                        <p:tgtEl>
                                          <p:spTgt spid="73739"/>
                                        </p:tgtEl>
                                        <p:attrNameLst>
                                          <p:attrName>ppt_w</p:attrName>
                                        </p:attrNameLst>
                                      </p:cBhvr>
                                      <p:tavLst>
                                        <p:tav tm="0">
                                          <p:val>
                                            <p:fltVal val="0"/>
                                          </p:val>
                                        </p:tav>
                                        <p:tav tm="100000">
                                          <p:val>
                                            <p:strVal val="#ppt_w"/>
                                          </p:val>
                                        </p:tav>
                                      </p:tavLst>
                                    </p:anim>
                                    <p:anim calcmode="lin" valueType="num">
                                      <p:cBhvr>
                                        <p:cTn id="39" dur="500" fill="hold"/>
                                        <p:tgtEl>
                                          <p:spTgt spid="73739"/>
                                        </p:tgtEl>
                                        <p:attrNameLst>
                                          <p:attrName>ppt_h</p:attrName>
                                        </p:attrNameLst>
                                      </p:cBhvr>
                                      <p:tavLst>
                                        <p:tav tm="0">
                                          <p:val>
                                            <p:fltVal val="0"/>
                                          </p:val>
                                        </p:tav>
                                        <p:tav tm="100000">
                                          <p:val>
                                            <p:strVal val="#ppt_h"/>
                                          </p:val>
                                        </p:tav>
                                      </p:tavLst>
                                    </p:anim>
                                    <p:animEffect transition="in" filter="fade">
                                      <p:cBhvr>
                                        <p:cTn id="40" dur="500"/>
                                        <p:tgtEl>
                                          <p:spTgt spid="737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left)">
                                      <p:cBhvr>
                                        <p:cTn id="45" dur="500"/>
                                        <p:tgtEl>
                                          <p:spTgt spid="3">
                                            <p:txEl>
                                              <p:pRg st="8" end="8"/>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wipe(left)">
                                      <p:cBhvr>
                                        <p:cTn id="49" dur="500"/>
                                        <p:tgtEl>
                                          <p:spTgt spid="3">
                                            <p:txEl>
                                              <p:pRg st="9" end="9"/>
                                            </p:txEl>
                                          </p:spTgt>
                                        </p:tgtEl>
                                      </p:cBhvr>
                                    </p:animEffect>
                                  </p:childTnLst>
                                </p:cTn>
                              </p:par>
                            </p:childTnLst>
                          </p:cTn>
                        </p:par>
                        <p:par>
                          <p:cTn id="50" fill="hold">
                            <p:stCondLst>
                              <p:cond delay="1000"/>
                            </p:stCondLst>
                            <p:childTnLst>
                              <p:par>
                                <p:cTn id="51" presetID="53" presetClass="entr" presetSubtype="16" fill="hold" nodeType="afterEffect">
                                  <p:stCondLst>
                                    <p:cond delay="0"/>
                                  </p:stCondLst>
                                  <p:childTnLst>
                                    <p:set>
                                      <p:cBhvr>
                                        <p:cTn id="52" dur="1" fill="hold">
                                          <p:stCondLst>
                                            <p:cond delay="0"/>
                                          </p:stCondLst>
                                        </p:cTn>
                                        <p:tgtEl>
                                          <p:spTgt spid="73741"/>
                                        </p:tgtEl>
                                        <p:attrNameLst>
                                          <p:attrName>style.visibility</p:attrName>
                                        </p:attrNameLst>
                                      </p:cBhvr>
                                      <p:to>
                                        <p:strVal val="visible"/>
                                      </p:to>
                                    </p:set>
                                    <p:anim calcmode="lin" valueType="num">
                                      <p:cBhvr>
                                        <p:cTn id="53" dur="500" fill="hold"/>
                                        <p:tgtEl>
                                          <p:spTgt spid="73741"/>
                                        </p:tgtEl>
                                        <p:attrNameLst>
                                          <p:attrName>ppt_w</p:attrName>
                                        </p:attrNameLst>
                                      </p:cBhvr>
                                      <p:tavLst>
                                        <p:tav tm="0">
                                          <p:val>
                                            <p:fltVal val="0"/>
                                          </p:val>
                                        </p:tav>
                                        <p:tav tm="100000">
                                          <p:val>
                                            <p:strVal val="#ppt_w"/>
                                          </p:val>
                                        </p:tav>
                                      </p:tavLst>
                                    </p:anim>
                                    <p:anim calcmode="lin" valueType="num">
                                      <p:cBhvr>
                                        <p:cTn id="54" dur="500" fill="hold"/>
                                        <p:tgtEl>
                                          <p:spTgt spid="73741"/>
                                        </p:tgtEl>
                                        <p:attrNameLst>
                                          <p:attrName>ppt_h</p:attrName>
                                        </p:attrNameLst>
                                      </p:cBhvr>
                                      <p:tavLst>
                                        <p:tav tm="0">
                                          <p:val>
                                            <p:fltVal val="0"/>
                                          </p:val>
                                        </p:tav>
                                        <p:tav tm="100000">
                                          <p:val>
                                            <p:strVal val="#ppt_h"/>
                                          </p:val>
                                        </p:tav>
                                      </p:tavLst>
                                    </p:anim>
                                    <p:animEffect transition="in" filter="fade">
                                      <p:cBhvr>
                                        <p:cTn id="55" dur="500"/>
                                        <p:tgtEl>
                                          <p:spTgt spid="7374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wipe(left)">
                                      <p:cBhvr>
                                        <p:cTn id="60" dur="500"/>
                                        <p:tgtEl>
                                          <p:spTgt spid="3">
                                            <p:txEl>
                                              <p:pRg st="10" end="10"/>
                                            </p:txEl>
                                          </p:spTgt>
                                        </p:tgtEl>
                                      </p:cBhvr>
                                    </p:animEffect>
                                  </p:childTnLst>
                                </p:cTn>
                              </p:par>
                            </p:childTnLst>
                          </p:cTn>
                        </p:par>
                        <p:par>
                          <p:cTn id="61" fill="hold">
                            <p:stCondLst>
                              <p:cond delay="500"/>
                            </p:stCondLst>
                            <p:childTnLst>
                              <p:par>
                                <p:cTn id="62" presetID="53" presetClass="entr" presetSubtype="16" fill="hold" nodeType="afterEffect">
                                  <p:stCondLst>
                                    <p:cond delay="0"/>
                                  </p:stCondLst>
                                  <p:childTnLst>
                                    <p:set>
                                      <p:cBhvr>
                                        <p:cTn id="63" dur="1" fill="hold">
                                          <p:stCondLst>
                                            <p:cond delay="0"/>
                                          </p:stCondLst>
                                        </p:cTn>
                                        <p:tgtEl>
                                          <p:spTgt spid="73743"/>
                                        </p:tgtEl>
                                        <p:attrNameLst>
                                          <p:attrName>style.visibility</p:attrName>
                                        </p:attrNameLst>
                                      </p:cBhvr>
                                      <p:to>
                                        <p:strVal val="visible"/>
                                      </p:to>
                                    </p:set>
                                    <p:anim calcmode="lin" valueType="num">
                                      <p:cBhvr>
                                        <p:cTn id="64" dur="500" fill="hold"/>
                                        <p:tgtEl>
                                          <p:spTgt spid="73743"/>
                                        </p:tgtEl>
                                        <p:attrNameLst>
                                          <p:attrName>ppt_w</p:attrName>
                                        </p:attrNameLst>
                                      </p:cBhvr>
                                      <p:tavLst>
                                        <p:tav tm="0">
                                          <p:val>
                                            <p:fltVal val="0"/>
                                          </p:val>
                                        </p:tav>
                                        <p:tav tm="100000">
                                          <p:val>
                                            <p:strVal val="#ppt_w"/>
                                          </p:val>
                                        </p:tav>
                                      </p:tavLst>
                                    </p:anim>
                                    <p:anim calcmode="lin" valueType="num">
                                      <p:cBhvr>
                                        <p:cTn id="65" dur="500" fill="hold"/>
                                        <p:tgtEl>
                                          <p:spTgt spid="73743"/>
                                        </p:tgtEl>
                                        <p:attrNameLst>
                                          <p:attrName>ppt_h</p:attrName>
                                        </p:attrNameLst>
                                      </p:cBhvr>
                                      <p:tavLst>
                                        <p:tav tm="0">
                                          <p:val>
                                            <p:fltVal val="0"/>
                                          </p:val>
                                        </p:tav>
                                        <p:tav tm="100000">
                                          <p:val>
                                            <p:strVal val="#ppt_h"/>
                                          </p:val>
                                        </p:tav>
                                      </p:tavLst>
                                    </p:anim>
                                    <p:animEffect transition="in" filter="fade">
                                      <p:cBhvr>
                                        <p:cTn id="66" dur="500"/>
                                        <p:tgtEl>
                                          <p:spTgt spid="73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23528" y="332656"/>
                <a:ext cx="8786609" cy="5904656"/>
              </a:xfrm>
            </p:spPr>
            <p:txBody>
              <a:bodyPr/>
              <a:lstStyle/>
              <a:p>
                <a:pPr>
                  <a:lnSpc>
                    <a:spcPct val="125000"/>
                  </a:lnSpc>
                </a:pPr>
                <a:r>
                  <a:rPr lang="zh-CN" altLang="en-US" dirty="0" smtClean="0"/>
                  <a:t>证明</a:t>
                </a:r>
                <a:r>
                  <a:rPr lang="zh-CN" altLang="en-US" u="sng" dirty="0" smtClean="0">
                    <a:solidFill>
                      <a:srgbClr val="FF0000"/>
                    </a:solidFill>
                    <a:latin typeface="华文楷体" panose="02010600040101010101" pitchFamily="2" charset="-122"/>
                    <a:ea typeface="华文楷体" panose="02010600040101010101" pitchFamily="2" charset="-122"/>
                  </a:rPr>
                  <a:t>积分性质</a:t>
                </a:r>
                <a14:m>
                  <m:oMath xmlns:m="http://schemas.openxmlformats.org/officeDocument/2006/math">
                    <m:r>
                      <a:rPr lang="zh-CN" altLang="en-US" dirty="0">
                        <a:latin typeface="Cambria Math" panose="02040503050406030204" pitchFamily="18" charset="0"/>
                      </a:rPr>
                      <m:t>：</m:t>
                    </m:r>
                  </m:oMath>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e>
                      </m:d>
                    </m:oMath>
                  </m:oMathPara>
                </a14:m>
                <a:endParaRPr lang="zh-CN" altLang="zh-CN" dirty="0"/>
              </a:p>
              <a:p>
                <a:pPr>
                  <a:lnSpc>
                    <a:spcPct val="125000"/>
                  </a:lnSpc>
                </a:pPr>
                <a:r>
                  <a:rPr lang="zh-CN" altLang="zh-CN" dirty="0"/>
                  <a:t>此处不需要</a:t>
                </a:r>
                <a:r>
                  <a:rPr lang="en-US" altLang="zh-CN" dirty="0" smtClean="0"/>
                  <a:t/>
                </a:r>
                <a14:m>
                  <m:oMath xmlns:m="http://schemas.openxmlformats.org/officeDocument/2006/math">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fName>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e>
                    </m:func>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zh-CN" dirty="0"/>
                  <a:t>。</a:t>
                </a:r>
              </a:p>
              <a:p>
                <a:pPr>
                  <a:lnSpc>
                    <a:spcPct val="125000"/>
                  </a:lnSpc>
                </a:pPr>
                <a:r>
                  <a:rPr lang="zh-CN" altLang="zh-CN" dirty="0"/>
                  <a:t>解</a:t>
                </a:r>
                <a:r>
                  <a:rPr lang="zh-CN" altLang="zh-CN" dirty="0" smtClean="0"/>
                  <a:t>：</a:t>
                </a:r>
                <a:r>
                  <a:rPr lang="zh-CN" altLang="en-US" dirty="0"/>
                  <a:t>由</a:t>
                </a:r>
                <a:r>
                  <a:rPr lang="zh-CN" altLang="zh-CN" u="sng" dirty="0">
                    <a:solidFill>
                      <a:srgbClr val="FF0000"/>
                    </a:solidFill>
                    <a:latin typeface="华文楷体" panose="02010600040101010101" pitchFamily="2" charset="-122"/>
                    <a:ea typeface="华文楷体" panose="02010600040101010101" pitchFamily="2" charset="-122"/>
                  </a:rPr>
                  <a:t>单位跃阶函数的卷积</a:t>
                </a:r>
                <a:r>
                  <a:rPr lang="zh-CN" altLang="zh-CN" dirty="0" smtClean="0"/>
                  <a:t>可知</a:t>
                </a:r>
                <a:r>
                  <a:rPr lang="zh-CN" altLang="zh-CN" dirty="0"/>
                  <a:t>，</a:t>
                </a:r>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m:rPr>
                          <m:nor/>
                        </m:rPr>
                        <a:rPr lang="en-US" altLang="zh-CN"/>
                        <m:t>∙</m:t>
                      </m:r>
                      <m:r>
                        <m:rPr>
                          <m:nor/>
                        </m:rPr>
                        <a:rPr lang="en-US" altLang="zh-CN" dirty="0" smtClean="0">
                          <a:solidFill>
                            <a:schemeClr val="tx1"/>
                          </a:solidFill>
                          <a:latin typeface="Kunstler Script" panose="030304020206070D0D06" pitchFamily="66" charset="0"/>
                        </a:rPr>
                        <m:t>F</m:t>
                      </m:r>
                      <m:r>
                        <a:rPr lang="en-US" altLang="zh-CN" b="1" i="1" dirty="0" smtClean="0">
                          <a:solidFill>
                            <a:schemeClr val="tx1"/>
                          </a:solidFill>
                          <a:latin typeface="Cambria Math" panose="02040503050406030204" pitchFamily="18" charset="0"/>
                        </a:rPr>
                        <m:t>  </m:t>
                      </m:r>
                      <m:d>
                        <m:dPr>
                          <m:begChr m:val="["/>
                          <m:endChr m:val="]"/>
                          <m:ctrlPr>
                            <a:rPr lang="zh-CN" altLang="zh-CN" i="1">
                              <a:solidFill>
                                <a:schemeClr val="tx1"/>
                              </a:solidFill>
                              <a:latin typeface="Cambria Math"/>
                            </a:rPr>
                          </m:ctrlPr>
                        </m:dPr>
                        <m:e>
                          <m:r>
                            <a:rPr lang="en-US" altLang="zh-CN" b="1" i="1" smtClean="0">
                              <a:solidFill>
                                <a:schemeClr val="tx1"/>
                              </a:solidFill>
                              <a:latin typeface="Cambria Math" panose="02040503050406030204" pitchFamily="18" charset="0"/>
                            </a:rPr>
                            <m:t>𝑯</m:t>
                          </m:r>
                          <m:d>
                            <m:dPr>
                              <m:ctrlPr>
                                <a:rPr lang="zh-CN" altLang="zh-CN" i="1">
                                  <a:solidFill>
                                    <a:schemeClr val="tx1"/>
                                  </a:solidFill>
                                  <a:latin typeface="Cambria Math"/>
                                </a:rPr>
                              </m:ctrlPr>
                            </m:dPr>
                            <m:e>
                              <m:r>
                                <a:rPr lang="en-US" altLang="zh-CN" b="1" i="1">
                                  <a:solidFill>
                                    <a:schemeClr val="tx1"/>
                                  </a:solidFill>
                                  <a:latin typeface="Cambria Math" panose="02040503050406030204" pitchFamily="18" charset="0"/>
                                </a:rPr>
                                <m:t>𝒕</m:t>
                              </m:r>
                            </m:e>
                          </m:d>
                        </m:e>
                      </m:d>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a:latin typeface="Cambria Math" panose="02040503050406030204" pitchFamily="18" charset="0"/>
                            </a:rPr>
                            <m:t>𝒋</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23528" y="332656"/>
                <a:ext cx="8786609" cy="5904656"/>
              </a:xfrm>
              <a:blipFill>
                <a:blip r:embed="rId2" cstate="print"/>
                <a:stretch>
                  <a:fillRect t="-51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135</a:t>
            </a:fld>
            <a:endParaRPr lang="zh-CN" altLang="en-US"/>
          </a:p>
        </p:txBody>
      </p:sp>
      <p:sp>
        <p:nvSpPr>
          <p:cNvPr id="6" name="矩形 5">
            <a:hlinkClick r:id="rId3" action="ppaction://hlinksldjump"/>
          </p:cNvPr>
          <p:cNvSpPr/>
          <p:nvPr/>
        </p:nvSpPr>
        <p:spPr>
          <a:xfrm>
            <a:off x="1547664" y="476672"/>
            <a:ext cx="1224136"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4" action="ppaction://hlinksldjump"/>
          </p:cNvPr>
          <p:cNvSpPr/>
          <p:nvPr/>
        </p:nvSpPr>
        <p:spPr>
          <a:xfrm>
            <a:off x="1979712" y="3140968"/>
            <a:ext cx="309634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a:hlinkClick r:id="rId5" action="ppaction://hlinksldjump"/>
          </p:cNvPr>
          <p:cNvSpPr/>
          <p:nvPr/>
        </p:nvSpPr>
        <p:spPr>
          <a:xfrm>
            <a:off x="1403648" y="5157192"/>
            <a:ext cx="864096" cy="576064"/>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a:hlinkClick r:id="rId5" action="ppaction://hlinksldjump"/>
          </p:cNvPr>
          <p:cNvSpPr/>
          <p:nvPr/>
        </p:nvSpPr>
        <p:spPr>
          <a:xfrm>
            <a:off x="3779912" y="5229200"/>
            <a:ext cx="813051" cy="504056"/>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96136" y="3789040"/>
            <a:ext cx="324036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a:hlinkClick r:id="rId6" action="ppaction://hlinksldjump"/>
          </p:cNvPr>
          <p:cNvSpPr/>
          <p:nvPr/>
        </p:nvSpPr>
        <p:spPr>
          <a:xfrm>
            <a:off x="7596336" y="3933056"/>
            <a:ext cx="1339702" cy="648072"/>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881290" y="4984204"/>
            <a:ext cx="3435125" cy="929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2908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3"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3)">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left)">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3"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heel(3)">
                                      <p:cBhvr>
                                        <p:cTn id="45" dur="500"/>
                                        <p:tgtEl>
                                          <p:spTgt spid="10"/>
                                        </p:tgtEl>
                                      </p:cBhvr>
                                    </p:animEffect>
                                  </p:childTnLst>
                                </p:cTn>
                              </p:par>
                              <p:par>
                                <p:cTn id="46" presetID="21" presetClass="entr" presetSubtype="3"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heel(3)">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0" nodeType="clickEffect">
                                  <p:stCondLst>
                                    <p:cond delay="0"/>
                                  </p:stCondLst>
                                  <p:childTnLst>
                                    <p:animEffect transition="out" filter="wipe(left)">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9" grpId="0" animBg="1"/>
      <p:bldP spid="1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4" y="620688"/>
                <a:ext cx="7848872" cy="5472608"/>
              </a:xfrm>
            </p:spPr>
            <p:txBody>
              <a:bodyPr/>
              <a:lstStyle/>
              <a:p>
                <a:r>
                  <a:rPr lang="zh-CN" altLang="zh-CN" dirty="0" smtClean="0"/>
                  <a:t>若</a:t>
                </a:r>
                <a:endParaRPr lang="zh-CN" altLang="zh-CN" dirty="0"/>
              </a:p>
              <a:p>
                <a:pPr marL="109537" indent="0">
                  <a:buNone/>
                </a:pPr>
                <a14:m>
                  <m:oMathPara xmlns:m="http://schemas.openxmlformats.org/officeDocument/2006/math">
                    <m:oMathParaPr>
                      <m:jc m:val="centerGroup"/>
                    </m:oMathParaPr>
                    <m:oMath xmlns:m="http://schemas.openxmlformats.org/officeDocument/2006/math">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fName>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e>
                      </m:func>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zh-CN" dirty="0"/>
              </a:p>
              <a:p>
                <a:pPr>
                  <a:lnSpc>
                    <a:spcPct val="150000"/>
                  </a:lnSpc>
                </a:pPr>
                <a:r>
                  <a:rPr lang="zh-CN" altLang="zh-CN" dirty="0"/>
                  <a:t>则</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𝟎</m:t>
                          </m:r>
                        </m:e>
                      </m:d>
                      <m:r>
                        <a:rPr lang="en-US" altLang="zh-CN" b="1"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𝟎</m:t>
                              </m:r>
                            </m:lim>
                          </m:limLow>
                        </m:fName>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func>
                      <m:r>
                        <a:rPr lang="en-US" altLang="zh-CN" b="1"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𝟎</m:t>
                              </m:r>
                            </m:lim>
                          </m:limLow>
                        </m:fName>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e>
                      </m:func>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𝟎</m:t>
                                  </m:r>
                                </m:lim>
                              </m:limLow>
                            </m:fName>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e>
                          </m:func>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zh-CN" dirty="0"/>
              </a:p>
              <a:p>
                <a:pPr>
                  <a:lnSpc>
                    <a:spcPct val="150000"/>
                  </a:lnSpc>
                </a:pPr>
                <a:r>
                  <a:rPr lang="zh-CN" altLang="zh-CN" dirty="0"/>
                  <a:t>从而退化为</a:t>
                </a:r>
                <a:r>
                  <a:rPr lang="zh-CN" altLang="zh-CN" u="sng" dirty="0">
                    <a:solidFill>
                      <a:srgbClr val="FF0000"/>
                    </a:solidFill>
                    <a:latin typeface="华文楷体" panose="02010600040101010101" pitchFamily="2" charset="-122"/>
                    <a:ea typeface="华文楷体" panose="02010600040101010101" pitchFamily="2" charset="-122"/>
                  </a:rPr>
                  <a:t>积分性质</a:t>
                </a:r>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4" y="620688"/>
                <a:ext cx="7848872" cy="5472608"/>
              </a:xfrm>
              <a:blipFill>
                <a:blip r:embed="rId2" cstate="print"/>
                <a:stretch>
                  <a:fillRect l="-78" t="-155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136</a:t>
            </a:fld>
            <a:endParaRPr lang="zh-CN" altLang="en-US"/>
          </a:p>
        </p:txBody>
      </p:sp>
      <p:sp>
        <p:nvSpPr>
          <p:cNvPr id="6" name="矩形 5"/>
          <p:cNvSpPr/>
          <p:nvPr/>
        </p:nvSpPr>
        <p:spPr>
          <a:xfrm>
            <a:off x="4324064" y="2708920"/>
            <a:ext cx="3435125"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41331" y="3933056"/>
            <a:ext cx="2715045"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3" action="ppaction://hlinksldjump"/>
          </p:cNvPr>
          <p:cNvSpPr/>
          <p:nvPr/>
        </p:nvSpPr>
        <p:spPr>
          <a:xfrm>
            <a:off x="3118402" y="5229200"/>
            <a:ext cx="130958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06684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8" fill="hold" grpId="0" nodeType="clickEffect">
                                  <p:stCondLst>
                                    <p:cond delay="0"/>
                                  </p:stCondLst>
                                  <p:childTnLst>
                                    <p:animEffect transition="out" filter="wipe(left)">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left)">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692696"/>
                <a:ext cx="8136904" cy="5760640"/>
              </a:xfrm>
            </p:spPr>
            <p:txBody>
              <a:bodyPr/>
              <a:lstStyle/>
              <a:p>
                <a:pPr>
                  <a:lnSpc>
                    <a:spcPct val="150000"/>
                  </a:lnSpc>
                </a:pPr>
                <a:r>
                  <a:rPr lang="zh-CN" altLang="zh-CN" dirty="0" smtClean="0"/>
                  <a:t>求</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oMath>
                </a14:m>
                <a:r>
                  <a:rPr lang="en-US" altLang="zh-CN" dirty="0" smtClean="0"/>
                  <a:t/>
                </a:r>
                <a:r>
                  <a:rPr lang="zh-CN" altLang="zh-CN" dirty="0" smtClean="0"/>
                  <a:t>的</a:t>
                </a:r>
                <a:r>
                  <a:rPr lang="en-US" altLang="zh-CN" dirty="0" smtClean="0"/>
                  <a:t> Fourier </a:t>
                </a:r>
                <a:r>
                  <a:rPr lang="zh-CN" altLang="zh-CN" dirty="0" smtClean="0"/>
                  <a:t>变换</a:t>
                </a:r>
                <a:r>
                  <a:rPr lang="zh-CN" altLang="zh-CN" dirty="0"/>
                  <a:t>。</a:t>
                </a:r>
              </a:p>
              <a:p>
                <a:pPr>
                  <a:lnSpc>
                    <a:spcPct val="150000"/>
                  </a:lnSpc>
                </a:pPr>
                <a:r>
                  <a:rPr lang="zh-CN" altLang="zh-CN" dirty="0" smtClean="0"/>
                  <a:t>解法一</a:t>
                </a:r>
                <a:r>
                  <a:rPr lang="zh-CN" altLang="en-US" dirty="0" smtClean="0"/>
                  <a:t>：令 </a:t>
                </a:r>
                <a14:m>
                  <m:oMath xmlns:m="http://schemas.openxmlformats.org/officeDocument/2006/math">
                    <m:r>
                      <a:rPr lang="en-US" altLang="zh-CN" b="1" i="1" smtClean="0">
                        <a:latin typeface="Cambria Math" panose="02040503050406030204" pitchFamily="18" charset="0"/>
                      </a:rPr>
                      <m:t>𝒈</m:t>
                    </m:r>
                    <m:d>
                      <m:dPr>
                        <m:ctrlPr>
                          <a:rPr lang="en-US" altLang="zh-CN" b="1" i="1" smtClean="0">
                            <a:latin typeface="Cambria Math"/>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en-US" altLang="zh-CN" i="1">
                        <a:latin typeface="Cambria Math" panose="02040503050406030204" pitchFamily="18" charset="0"/>
                      </a:rPr>
                      <m:t>𝑯</m:t>
                    </m:r>
                    <m:r>
                      <a:rPr lang="en-US" altLang="zh-CN" i="1">
                        <a:latin typeface="Cambria Math" panose="02040503050406030204" pitchFamily="18" charset="0"/>
                      </a:rPr>
                      <m:t>(</m:t>
                    </m:r>
                    <m:r>
                      <a:rPr lang="en-US" altLang="zh-CN" i="1">
                        <a:latin typeface="Cambria Math" panose="02040503050406030204" pitchFamily="18" charset="0"/>
                      </a:rPr>
                      <m:t>𝒕</m:t>
                    </m:r>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𝟎</m:t>
                        </m:r>
                      </m:sub>
                    </m:sSub>
                    <m:r>
                      <a:rPr lang="en-US" altLang="zh-CN" i="1">
                        <a:latin typeface="Cambria Math" panose="02040503050406030204" pitchFamily="18" charset="0"/>
                      </a:rPr>
                      <m:t>)</m:t>
                    </m:r>
                  </m:oMath>
                </a14:m>
                <a:r>
                  <a:rPr lang="zh-CN" altLang="en-US" dirty="0" smtClean="0"/>
                  <a:t>，</a:t>
                </a:r>
                <a:endParaRPr lang="en-US" altLang="zh-CN" dirty="0" smtClean="0"/>
              </a:p>
              <a:p>
                <a:pPr>
                  <a:lnSpc>
                    <a:spcPct val="150000"/>
                  </a:lnSpc>
                </a:pPr>
                <a:r>
                  <a:rPr lang="zh-CN" altLang="en-US" dirty="0" smtClean="0"/>
                  <a:t>由</a:t>
                </a:r>
                <a:r>
                  <a:rPr lang="zh-CN" altLang="en-US" u="sng" dirty="0">
                    <a:solidFill>
                      <a:srgbClr val="FF0000"/>
                    </a:solidFill>
                    <a:latin typeface="华文楷体" panose="02010600040101010101" pitchFamily="2" charset="-122"/>
                    <a:ea typeface="华文楷体" panose="02010600040101010101" pitchFamily="2" charset="-122"/>
                  </a:rPr>
                  <a:t>象函数的位移</a:t>
                </a:r>
                <a:r>
                  <a:rPr lang="zh-CN" altLang="en-US" u="sng" dirty="0" smtClean="0">
                    <a:solidFill>
                      <a:srgbClr val="FF0000"/>
                    </a:solidFill>
                    <a:latin typeface="华文楷体" panose="02010600040101010101" pitchFamily="2" charset="-122"/>
                    <a:ea typeface="华文楷体" panose="02010600040101010101" pitchFamily="2" charset="-122"/>
                  </a:rPr>
                  <a:t>性质</a:t>
                </a:r>
                <a:r>
                  <a:rPr lang="zh-CN" altLang="en-US" dirty="0" smtClean="0"/>
                  <a:t>：</a:t>
                </a:r>
                <a:r>
                  <a:rPr lang="en-US" altLang="zh-CN" dirty="0" smtClean="0"/>
                  <a:t/>
                </a:r>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i="1" dirty="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r>
                                <a:rPr lang="en-US" altLang="zh-CN" i="1">
                                  <a:latin typeface="Cambria Math" panose="02040503050406030204" pitchFamily="18" charset="0"/>
                                </a:rPr>
                                <m:t>𝒕</m:t>
                              </m:r>
                            </m:sup>
                          </m:sSup>
                          <m:r>
                            <a:rPr lang="en-US" altLang="zh-CN" b="1" i="1" smtClean="0">
                              <a:latin typeface="Cambria Math" panose="02040503050406030204" pitchFamily="18" charset="0"/>
                            </a:rPr>
                            <m:t>𝑯</m:t>
                          </m:r>
                          <m:r>
                            <a:rPr lang="en-US" altLang="zh-CN" i="1">
                              <a:latin typeface="Cambria Math" panose="02040503050406030204" pitchFamily="18" charset="0"/>
                            </a:rPr>
                            <m:t>(</m:t>
                          </m:r>
                          <m:r>
                            <a:rPr lang="en-US" altLang="zh-CN" i="1">
                              <a:latin typeface="Cambria Math" panose="02040503050406030204" pitchFamily="18" charset="0"/>
                            </a:rPr>
                            <m:t>𝒕</m:t>
                          </m:r>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𝟎</m:t>
                              </m:r>
                            </m:sub>
                          </m:sSub>
                          <m:r>
                            <a:rPr lang="en-US" altLang="zh-CN" i="1">
                              <a:latin typeface="Cambria Math" panose="02040503050406030204" pitchFamily="18" charset="0"/>
                            </a:rPr>
                            <m:t>)</m:t>
                          </m:r>
                        </m:e>
                      </m:d>
                      <m:r>
                        <a:rPr lang="en-US" altLang="zh-CN" i="1">
                          <a:latin typeface="Cambria Math" panose="02040503050406030204" pitchFamily="18" charset="0"/>
                        </a:rPr>
                        <m:t>=</m:t>
                      </m:r>
                      <m:r>
                        <a:rPr lang="en-US" altLang="zh-CN" i="1">
                          <a:latin typeface="Cambria Math" panose="02040503050406030204" pitchFamily="18" charset="0"/>
                        </a:rPr>
                        <m:t>𝑮</m:t>
                      </m:r>
                      <m:d>
                        <m:dPr>
                          <m:ctrlPr>
                            <a:rPr lang="zh-CN" altLang="zh-CN" i="1">
                              <a:latin typeface="Cambria Math"/>
                            </a:rPr>
                          </m:ctrlPr>
                        </m:dPr>
                        <m:e>
                          <m:r>
                            <a:rPr lang="en-US" altLang="zh-CN" i="1">
                              <a:latin typeface="Cambria Math" panose="02040503050406030204" pitchFamily="18" charset="0"/>
                            </a:rPr>
                            <m:t>𝝎</m:t>
                          </m:r>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e>
                      </m:d>
                    </m:oMath>
                  </m:oMathPara>
                </a14:m>
                <a:endParaRPr lang="zh-CN" altLang="zh-CN" dirty="0"/>
              </a:p>
              <a:p>
                <a:pPr>
                  <a:lnSpc>
                    <a:spcPct val="150000"/>
                  </a:lnSpc>
                </a:pPr>
                <a:r>
                  <a:rPr lang="zh-CN" altLang="en-US" b="1" dirty="0" smtClean="0">
                    <a:latin typeface="Cambria Math" panose="02040503050406030204" pitchFamily="18" charset="0"/>
                  </a:rPr>
                  <a:t>而由</a:t>
                </a:r>
                <a:r>
                  <a:rPr lang="zh-CN" altLang="en-US" u="sng" dirty="0">
                    <a:solidFill>
                      <a:srgbClr val="FF0000"/>
                    </a:solidFill>
                    <a:latin typeface="华文楷体" panose="02010600040101010101" pitchFamily="2" charset="-122"/>
                    <a:ea typeface="华文楷体" panose="02010600040101010101" pitchFamily="2" charset="-122"/>
                  </a:rPr>
                  <a:t>原函数的位移</a:t>
                </a:r>
                <a:r>
                  <a:rPr lang="zh-CN" altLang="en-US" u="sng" dirty="0" smtClean="0">
                    <a:solidFill>
                      <a:srgbClr val="FF0000"/>
                    </a:solidFill>
                    <a:latin typeface="华文楷体" panose="02010600040101010101" pitchFamily="2" charset="-122"/>
                    <a:ea typeface="华文楷体" panose="02010600040101010101" pitchFamily="2" charset="-122"/>
                  </a:rPr>
                  <a:t>性质</a:t>
                </a:r>
                <a:r>
                  <a:rPr lang="zh-CN" altLang="en-US" dirty="0"/>
                  <a:t>：</a:t>
                </a:r>
                <a:endParaRPr lang="en-US" altLang="zh-CN" b="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e>
                      </m:d>
                      <m:r>
                        <a:rPr lang="en-US" altLang="zh-CN" b="1" i="1" smtClean="0">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𝒋</m:t>
                          </m:r>
                          <m:r>
                            <a:rPr lang="en-US" altLang="zh-CN" b="1" i="1">
                              <a:latin typeface="Cambria Math" panose="02040503050406030204" pitchFamily="18" charset="0"/>
                            </a:rPr>
                            <m:t>𝝎</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sup>
                      </m:sSup>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e>
                      </m:d>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692696"/>
                <a:ext cx="8136904" cy="5760640"/>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137</a:t>
            </a:fld>
            <a:endParaRPr lang="zh-CN" altLang="en-US"/>
          </a:p>
        </p:txBody>
      </p:sp>
      <p:sp>
        <p:nvSpPr>
          <p:cNvPr id="9" name="矩形 8">
            <a:hlinkClick r:id="rId3" action="ppaction://hlinksldjump"/>
          </p:cNvPr>
          <p:cNvSpPr/>
          <p:nvPr/>
        </p:nvSpPr>
        <p:spPr>
          <a:xfrm>
            <a:off x="4932040" y="2276872"/>
            <a:ext cx="2664296"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3" action="ppaction://hlinksldjump"/>
          </p:cNvPr>
          <p:cNvSpPr/>
          <p:nvPr/>
        </p:nvSpPr>
        <p:spPr>
          <a:xfrm>
            <a:off x="1835696" y="3645024"/>
            <a:ext cx="273630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a:hlinkClick r:id="rId4" action="ppaction://hlinksldjump"/>
          </p:cNvPr>
          <p:cNvSpPr/>
          <p:nvPr/>
        </p:nvSpPr>
        <p:spPr>
          <a:xfrm>
            <a:off x="6400650" y="4221088"/>
            <a:ext cx="1339702" cy="648072"/>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85689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3"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3)">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692696"/>
                <a:ext cx="8136904" cy="5760640"/>
              </a:xfrm>
            </p:spPr>
            <p:txBody>
              <a:bodyPr/>
              <a:lstStyle/>
              <a:p>
                <a:pPr>
                  <a:lnSpc>
                    <a:spcPct val="150000"/>
                  </a:lnSpc>
                </a:pPr>
                <a:r>
                  <a:rPr lang="zh-CN" altLang="en-US" dirty="0" smtClean="0"/>
                  <a:t>解</a:t>
                </a:r>
                <a:r>
                  <a:rPr lang="zh-CN" altLang="zh-CN" dirty="0" smtClean="0"/>
                  <a:t>法二</a:t>
                </a:r>
                <a:r>
                  <a:rPr lang="zh-CN" altLang="en-US" dirty="0" smtClean="0"/>
                  <a:t>：由</a:t>
                </a:r>
                <a:r>
                  <a:rPr lang="zh-CN" altLang="zh-CN" dirty="0" smtClean="0"/>
                  <a:t>卷积定理</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sup>
                          </m:sSup>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smtClean="0">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e>
                          </m:d>
                        </m:e>
                      </m:d>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r>
                        <a:rPr lang="en-US" altLang="zh-CN" b="1" i="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𝟐</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e>
                      </m:d>
                      <m:r>
                        <a:rPr lang="en-US" altLang="zh-CN" b="1" i="1">
                          <a:latin typeface="Cambria Math" panose="02040503050406030204" pitchFamily="18" charset="0"/>
                        </a:rPr>
                        <m:t>∗</m:t>
                      </m:r>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en-US" altLang="zh-CN" b="1" i="1">
                                      <a:latin typeface="Cambria Math"/>
                                    </a:rPr>
                                  </m:ctrlPr>
                                </m:dPr>
                                <m:e>
                                  <m:r>
                                    <a:rPr lang="en-US" altLang="zh-CN" b="1" i="1">
                                      <a:latin typeface="Cambria Math" panose="02040503050406030204" pitchFamily="18" charset="0"/>
                                    </a:rPr>
                                    <m:t>𝝎</m:t>
                                  </m:r>
                                </m:e>
                              </m:d>
                            </m:e>
                          </m:d>
                        </m:e>
                      </m:d>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den>
                          </m:f>
                          <m:r>
                            <a:rPr lang="en-US" altLang="zh-CN" b="1" i="1">
                              <a:latin typeface="Cambria Math" panose="02040503050406030204" pitchFamily="18" charset="0"/>
                            </a:rPr>
                            <m:t>+</m:t>
                          </m:r>
                          <m:r>
                            <a:rPr lang="en-US" altLang="zh-CN" b="1" i="1">
                              <a:latin typeface="Cambria Math" panose="02040503050406030204" pitchFamily="18" charset="0"/>
                            </a:rPr>
                            <m:t>𝝅𝜹</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692696"/>
                <a:ext cx="8136904" cy="5760640"/>
              </a:xfrm>
              <a:blipFill>
                <a:blip r:embed="rId2" cstate="print"/>
                <a:stretch>
                  <a:fillRect l="-7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138</a:t>
            </a:fld>
            <a:endParaRPr lang="zh-CN" altLang="en-US"/>
          </a:p>
        </p:txBody>
      </p:sp>
      <p:sp>
        <p:nvSpPr>
          <p:cNvPr id="6" name="圆角矩形 5">
            <a:hlinkClick r:id="rId3" action="ppaction://hlinksldjump"/>
          </p:cNvPr>
          <p:cNvSpPr/>
          <p:nvPr/>
        </p:nvSpPr>
        <p:spPr>
          <a:xfrm>
            <a:off x="4608004" y="1772816"/>
            <a:ext cx="1476164" cy="648072"/>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2" name="文本框 1">
                <a:hlinkClick r:id="rId4" action="ppaction://hlinksldjump"/>
              </p:cNvPr>
              <p:cNvSpPr txBox="1"/>
              <p:nvPr/>
            </p:nvSpPr>
            <p:spPr>
              <a:xfrm>
                <a:off x="2483768" y="5589240"/>
                <a:ext cx="3384376" cy="523220"/>
              </a:xfrm>
              <a:prstGeom prst="rect">
                <a:avLst/>
              </a:prstGeom>
              <a:noFill/>
              <a:ln w="38100">
                <a:solidFill>
                  <a:schemeClr val="accent1">
                    <a:shade val="50000"/>
                  </a:schemeClr>
                </a:solidFill>
              </a:ln>
            </p:spPr>
            <p:txBody>
              <a:bodyPr wrap="square" rtlCol="0">
                <a:spAutoFit/>
              </a:bodyPr>
              <a:lstStyle/>
              <a:p>
                <a14:m>
                  <m:oMath xmlns:m="http://schemas.openxmlformats.org/officeDocument/2006/math">
                    <m:r>
                      <a:rPr lang="en-US" altLang="zh-CN" sz="2800" b="1" i="1" u="sng" smtClean="0">
                        <a:solidFill>
                          <a:srgbClr val="FF0000"/>
                        </a:solidFill>
                        <a:latin typeface="Cambria Math" panose="02040503050406030204" pitchFamily="18" charset="0"/>
                      </a:rPr>
                      <m:t>𝜹</m:t>
                    </m:r>
                  </m:oMath>
                </a14:m>
                <a:r>
                  <a:rPr lang="zh-CN" altLang="en-US" sz="2800" b="1" u="sng" dirty="0" smtClean="0">
                    <a:solidFill>
                      <a:srgbClr val="FF0000"/>
                    </a:solidFill>
                  </a:rPr>
                  <a:t/>
                </a:r>
                <a:r>
                  <a:rPr lang="zh-CN" altLang="en-US" sz="2800" b="1" u="sng" dirty="0" smtClean="0">
                    <a:solidFill>
                      <a:srgbClr val="FF0000"/>
                    </a:solidFill>
                    <a:latin typeface="华文楷体" panose="02010600040101010101" pitchFamily="2" charset="-122"/>
                    <a:ea typeface="华文楷体" panose="02010600040101010101" pitchFamily="2" charset="-122"/>
                  </a:rPr>
                  <a:t>函数的卷积不变性</a:t>
                </a:r>
                <a:endParaRPr lang="zh-CN" altLang="en-US" sz="2800" b="1" u="sng" dirty="0">
                  <a:solidFill>
                    <a:srgbClr val="FF0000"/>
                  </a:solidFill>
                  <a:latin typeface="华文楷体" panose="02010600040101010101" pitchFamily="2" charset="-122"/>
                  <a:ea typeface="华文楷体" panose="02010600040101010101" pitchFamily="2" charset="-122"/>
                </a:endParaRPr>
              </a:p>
            </p:txBody>
          </p:sp>
        </mc:Choice>
        <mc:Fallback>
          <p:sp>
            <p:nvSpPr>
              <p:cNvPr id="2" name="文本框 1">
                <a:hlinkClick r:id="rId4" action="ppaction://hlinksldjump"/>
              </p:cNvPr>
              <p:cNvSpPr txBox="1">
                <a:spLocks noRot="1" noChangeAspect="1" noMove="1" noResize="1" noEditPoints="1" noAdjustHandles="1" noChangeArrowheads="1" noChangeShapeType="1" noTextEdit="1"/>
              </p:cNvSpPr>
              <p:nvPr/>
            </p:nvSpPr>
            <p:spPr>
              <a:xfrm>
                <a:off x="2483768" y="5589240"/>
                <a:ext cx="3384376" cy="523220"/>
              </a:xfrm>
              <a:prstGeom prst="rect">
                <a:avLst/>
              </a:prstGeom>
              <a:blipFill>
                <a:blip r:embed="rId5" cstate="print"/>
                <a:stretch>
                  <a:fillRect t="-8696" r="-1957" b="-26087"/>
                </a:stretch>
              </a:blipFill>
              <a:ln w="38100">
                <a:solidFill>
                  <a:schemeClr val="accent1">
                    <a:shade val="50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xmlns="" val="45211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3"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3)">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4" y="476672"/>
                <a:ext cx="7704856" cy="5832648"/>
              </a:xfrm>
            </p:spPr>
            <p:txBody>
              <a:bodyPr/>
              <a:lstStyle/>
              <a:p>
                <a:pPr>
                  <a:lnSpc>
                    <a:spcPct val="125000"/>
                  </a:lnSpc>
                </a:pPr>
                <a:r>
                  <a:rPr lang="zh-CN" altLang="zh-CN" dirty="0" smtClean="0"/>
                  <a:t>求</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𝜷</m:t>
                        </m:r>
                        <m:r>
                          <a:rPr lang="en-US" altLang="zh-CN" b="1" i="1">
                            <a:latin typeface="Cambria Math" panose="02040503050406030204" pitchFamily="18" charset="0"/>
                          </a:rPr>
                          <m:t>𝒕</m:t>
                        </m:r>
                      </m:e>
                    </m:func>
                  </m:oMath>
                </a14:m>
                <a:r>
                  <a:rPr lang="en-US" altLang="zh-CN" dirty="0" smtClean="0"/>
                  <a:t/>
                </a:r>
                <a:r>
                  <a:rPr lang="zh-CN" altLang="zh-CN" dirty="0" smtClean="0"/>
                  <a:t>的</a:t>
                </a:r>
                <a:r>
                  <a:rPr lang="en-US" altLang="zh-CN" dirty="0" smtClean="0"/>
                  <a:t> Fourier </a:t>
                </a:r>
                <a:r>
                  <a:rPr lang="zh-CN" altLang="zh-CN" dirty="0" smtClean="0"/>
                  <a:t>变换</a:t>
                </a:r>
                <a:r>
                  <a:rPr lang="zh-CN" altLang="zh-CN" dirty="0"/>
                  <a:t>，</a:t>
                </a:r>
                <a14:m>
                  <m:oMath xmlns:m="http://schemas.openxmlformats.org/officeDocument/2006/math">
                    <m:r>
                      <a:rPr lang="en-US" altLang="zh-CN" b="1" i="1">
                        <a:latin typeface="Cambria Math" panose="02040503050406030204" pitchFamily="18" charset="0"/>
                      </a:rPr>
                      <m:t>𝜶</m:t>
                    </m:r>
                    <m:r>
                      <a:rPr lang="en-US" altLang="zh-CN" b="1" i="1">
                        <a:latin typeface="Cambria Math" panose="02040503050406030204" pitchFamily="18" charset="0"/>
                      </a:rPr>
                      <m:t>&gt;</m:t>
                    </m:r>
                    <m:r>
                      <a:rPr lang="en-US" altLang="zh-CN" b="1" i="1">
                        <a:latin typeface="Cambria Math" panose="02040503050406030204" pitchFamily="18" charset="0"/>
                      </a:rPr>
                      <m:t>𝟎</m:t>
                    </m:r>
                  </m:oMath>
                </a14:m>
                <a:r>
                  <a:rPr lang="zh-CN" altLang="zh-CN" dirty="0"/>
                  <a:t>。</a:t>
                </a:r>
              </a:p>
              <a:p>
                <a:pPr>
                  <a:lnSpc>
                    <a:spcPct val="125000"/>
                  </a:lnSpc>
                </a:pPr>
                <a:r>
                  <a:rPr lang="zh-CN" altLang="zh-CN" dirty="0" smtClean="0"/>
                  <a:t>解法</a:t>
                </a:r>
                <a:r>
                  <a:rPr lang="zh-CN" altLang="zh-CN" dirty="0"/>
                  <a:t>一，直接</a:t>
                </a:r>
                <a:r>
                  <a:rPr lang="zh-CN" altLang="zh-CN" dirty="0" smtClean="0"/>
                  <a:t>套用</a:t>
                </a:r>
                <a:r>
                  <a:rPr lang="en-US" altLang="zh-CN" dirty="0" smtClean="0"/>
                  <a:t> Fourier </a:t>
                </a:r>
                <a:r>
                  <a:rPr lang="zh-CN" altLang="zh-CN" dirty="0" smtClean="0"/>
                  <a:t>变换</a:t>
                </a:r>
                <a:r>
                  <a:rPr lang="zh-CN" altLang="zh-CN" dirty="0"/>
                  <a:t>定义的公式。</a:t>
                </a:r>
              </a:p>
              <a:p>
                <a:pPr>
                  <a:lnSpc>
                    <a:spcPct val="125000"/>
                  </a:lnSpc>
                </a:pPr>
                <a:r>
                  <a:rPr lang="zh-CN" altLang="en-US" dirty="0"/>
                  <a:t>解</a:t>
                </a:r>
                <a:r>
                  <a:rPr lang="zh-CN" altLang="zh-CN" dirty="0" smtClean="0"/>
                  <a:t>法</a:t>
                </a:r>
                <a:r>
                  <a:rPr lang="zh-CN" altLang="zh-CN" dirty="0"/>
                  <a:t>二</a:t>
                </a:r>
                <a:r>
                  <a:rPr lang="zh-CN" altLang="zh-CN" dirty="0" smtClean="0"/>
                  <a:t>，令</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𝜷</m:t>
                          </m:r>
                          <m:r>
                            <a:rPr lang="en-US" altLang="zh-CN" b="1" i="1">
                              <a:latin typeface="Cambria Math" panose="02040503050406030204" pitchFamily="18" charset="0"/>
                            </a:rPr>
                            <m:t>𝒕</m:t>
                          </m:r>
                        </m:e>
                      </m:func>
                    </m:oMath>
                  </m:oMathPara>
                </a14:m>
                <a:endParaRPr lang="zh-CN" altLang="zh-CN" dirty="0"/>
              </a:p>
              <a:p>
                <a:pPr>
                  <a:lnSpc>
                    <a:spcPct val="125000"/>
                  </a:lnSpc>
                </a:pPr>
                <a:r>
                  <a:rPr lang="zh-CN" altLang="zh-CN" dirty="0"/>
                  <a:t>则</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𝒕𝒈</m:t>
                    </m:r>
                    <m:d>
                      <m:dPr>
                        <m:ctrlPr>
                          <a:rPr lang="zh-CN" altLang="zh-CN" i="1">
                            <a:latin typeface="Cambria Math"/>
                          </a:rPr>
                        </m:ctrlPr>
                      </m:dPr>
                      <m:e>
                        <m:r>
                          <a:rPr lang="en-US" altLang="zh-CN" b="1" i="1">
                            <a:latin typeface="Cambria Math" panose="02040503050406030204" pitchFamily="18" charset="0"/>
                          </a:rPr>
                          <m:t>𝒕</m:t>
                        </m:r>
                      </m:e>
                    </m:d>
                  </m:oMath>
                </a14:m>
                <a:r>
                  <a:rPr lang="zh-CN" altLang="zh-CN" dirty="0" smtClean="0"/>
                  <a:t>，</a:t>
                </a:r>
                <a:r>
                  <a:rPr lang="zh-CN" altLang="zh-CN" dirty="0"/>
                  <a:t>由</a:t>
                </a:r>
                <a:r>
                  <a:rPr lang="zh-CN" altLang="zh-CN" u="sng" dirty="0">
                    <a:solidFill>
                      <a:srgbClr val="FF0000"/>
                    </a:solidFill>
                    <a:latin typeface="华文楷体" panose="02010600040101010101" pitchFamily="2" charset="-122"/>
                    <a:ea typeface="华文楷体" panose="02010600040101010101" pitchFamily="2" charset="-122"/>
                  </a:rPr>
                  <a:t>象函数的微分性质</a:t>
                </a:r>
                <a:r>
                  <a:rPr lang="zh-CN" altLang="zh-CN" dirty="0"/>
                  <a:t>，</a:t>
                </a:r>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m:rPr>
                          <m:nor/>
                        </m:rPr>
                        <a:rPr lang="en-US" altLang="zh-CN" b="1" i="0" dirty="0" smtClean="0">
                          <a:latin typeface="Kunstler Script" panose="030304020206070D0D06" pitchFamily="66" charset="0"/>
                        </a:rPr>
                        <m:t> </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smtClean="0">
                          <a:latin typeface="Cambria Math" panose="02040503050406030204" pitchFamily="18" charset="0"/>
                        </a:rPr>
                        <m:t>=</m:t>
                      </m:r>
                      <m:r>
                        <a:rPr lang="en-US" altLang="zh-CN" b="1" i="1" smtClean="0">
                          <a:latin typeface="Cambria Math" panose="02040503050406030204" pitchFamily="18" charset="0"/>
                        </a:rPr>
                        <m:t>𝒊</m:t>
                      </m:r>
                      <m:sSup>
                        <m:sSupPr>
                          <m:ctrlPr>
                            <a:rPr lang="zh-CN" altLang="zh-CN" i="1" smtClean="0">
                              <a:latin typeface="Cambria Math"/>
                            </a:rPr>
                          </m:ctrlPr>
                        </m:sSupPr>
                        <m:e>
                          <m:r>
                            <a:rPr lang="en-US" altLang="zh-CN" i="1">
                              <a:latin typeface="Cambria Math" panose="02040503050406030204" pitchFamily="18" charset="0"/>
                            </a:rPr>
                            <m:t>𝑮</m:t>
                          </m:r>
                        </m:e>
                        <m:sup>
                          <m:r>
                            <a:rPr lang="en-US" altLang="zh-CN" i="1">
                              <a:latin typeface="Cambria Math" panose="02040503050406030204" pitchFamily="18" charset="0"/>
                            </a:rPr>
                            <m:t>′</m:t>
                          </m:r>
                        </m:sup>
                      </m:sSup>
                      <m:d>
                        <m:dPr>
                          <m:ctrlPr>
                            <a:rPr lang="zh-CN" altLang="zh-CN" i="1">
                              <a:latin typeface="Cambria Math"/>
                            </a:rPr>
                          </m:ctrlPr>
                        </m:dPr>
                        <m:e>
                          <m:r>
                            <a:rPr lang="en-US" altLang="zh-CN" i="1">
                              <a:latin typeface="Cambria Math" panose="02040503050406030204" pitchFamily="18" charset="0"/>
                            </a:rPr>
                            <m:t>𝝎</m:t>
                          </m:r>
                        </m:e>
                      </m:d>
                      <m:r>
                        <a:rPr lang="en-US" altLang="zh-CN"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d>
                                <m:dPr>
                                  <m:ctrlPr>
                                    <a:rPr lang="zh-CN" altLang="zh-CN" i="1">
                                      <a:latin typeface="Cambria Math"/>
                                    </a:rPr>
                                  </m:ctrlPr>
                                </m:dPr>
                                <m:e>
                                  <m:r>
                                    <a:rPr lang="en-US" altLang="zh-CN" i="1">
                                      <a:latin typeface="Cambria Math" panose="02040503050406030204" pitchFamily="18" charset="0"/>
                                    </a:rPr>
                                    <m:t>𝜶</m:t>
                                  </m:r>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e>
                              </m:d>
                            </m:e>
                            <m:sup>
                              <m:r>
                                <a:rPr lang="en-US" altLang="zh-CN" i="1">
                                  <a:latin typeface="Cambria Math" panose="02040503050406030204" pitchFamily="18" charset="0"/>
                                </a:rPr>
                                <m:t>𝟐</m:t>
                              </m:r>
                            </m:sup>
                          </m:s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𝜷</m:t>
                              </m:r>
                            </m:e>
                            <m:sup>
                              <m:r>
                                <a:rPr lang="en-US" altLang="zh-CN" i="1">
                                  <a:latin typeface="Cambria Math" panose="02040503050406030204" pitchFamily="18" charset="0"/>
                                </a:rPr>
                                <m:t>𝟐</m:t>
                              </m:r>
                            </m:sup>
                          </m:sSup>
                        </m:num>
                        <m:den>
                          <m:sSup>
                            <m:sSupPr>
                              <m:ctrlPr>
                                <a:rPr lang="zh-CN" altLang="zh-CN" i="1">
                                  <a:latin typeface="Cambria Math"/>
                                </a:rPr>
                              </m:ctrlPr>
                            </m:sSupPr>
                            <m:e>
                              <m:d>
                                <m:dPr>
                                  <m:begChr m:val="["/>
                                  <m:endChr m:val="]"/>
                                  <m:ctrlPr>
                                    <a:rPr lang="zh-CN" altLang="zh-CN" i="1">
                                      <a:latin typeface="Cambria Math"/>
                                    </a:rPr>
                                  </m:ctrlPr>
                                </m:dPr>
                                <m:e>
                                  <m:sSup>
                                    <m:sSupPr>
                                      <m:ctrlPr>
                                        <a:rPr lang="zh-CN" altLang="zh-CN" i="1">
                                          <a:latin typeface="Cambria Math"/>
                                        </a:rPr>
                                      </m:ctrlPr>
                                    </m:sSupPr>
                                    <m:e>
                                      <m:d>
                                        <m:dPr>
                                          <m:ctrlPr>
                                            <a:rPr lang="zh-CN" altLang="zh-CN" i="1">
                                              <a:latin typeface="Cambria Math"/>
                                            </a:rPr>
                                          </m:ctrlPr>
                                        </m:dPr>
                                        <m:e>
                                          <m:r>
                                            <a:rPr lang="en-US" altLang="zh-CN" i="1">
                                              <a:latin typeface="Cambria Math" panose="02040503050406030204" pitchFamily="18" charset="0"/>
                                            </a:rPr>
                                            <m:t>𝜶</m:t>
                                          </m:r>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e>
                                      </m:d>
                                    </m:e>
                                    <m:sup>
                                      <m:r>
                                        <a:rPr lang="en-US" altLang="zh-CN" i="1">
                                          <a:latin typeface="Cambria Math" panose="02040503050406030204" pitchFamily="18" charset="0"/>
                                        </a:rPr>
                                        <m:t>𝟐</m:t>
                                      </m:r>
                                    </m:sup>
                                  </m:s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𝜷</m:t>
                                      </m:r>
                                    </m:e>
                                    <m:sup>
                                      <m:r>
                                        <a:rPr lang="en-US" altLang="zh-CN" i="1">
                                          <a:latin typeface="Cambria Math" panose="02040503050406030204" pitchFamily="18" charset="0"/>
                                        </a:rPr>
                                        <m:t>𝟐</m:t>
                                      </m:r>
                                    </m:sup>
                                  </m:sSup>
                                </m:e>
                              </m:d>
                            </m:e>
                            <m:sup>
                              <m:r>
                                <a:rPr lang="en-US" altLang="zh-CN" i="1">
                                  <a:latin typeface="Cambria Math" panose="02040503050406030204" pitchFamily="18" charset="0"/>
                                </a:rPr>
                                <m:t>𝟐</m:t>
                              </m:r>
                            </m:sup>
                          </m:sSup>
                        </m:den>
                      </m:f>
                    </m:oMath>
                  </m:oMathPara>
                </a14:m>
                <a:endParaRPr lang="zh-CN" altLang="zh-CN" dirty="0"/>
              </a:p>
              <a:p>
                <a:pPr>
                  <a:lnSpc>
                    <a:spcPct val="125000"/>
                  </a:lnSpc>
                </a:pPr>
                <a:r>
                  <a:rPr lang="zh-CN" altLang="zh-CN" dirty="0" smtClean="0"/>
                  <a:t>而</a:t>
                </a:r>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den>
                      </m:f>
                    </m:oMath>
                  </m:oMathPara>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4" y="476672"/>
                <a:ext cx="7704856" cy="5832648"/>
              </a:xfrm>
              <a:blipFill>
                <a:blip r:embed="rId2" cstate="print"/>
                <a:stretch>
                  <a:fillRect l="-79" t="-418" r="-475" b="-73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139</a:t>
            </a:fld>
            <a:endParaRPr lang="zh-CN" altLang="en-US"/>
          </a:p>
        </p:txBody>
      </p:sp>
      <p:sp>
        <p:nvSpPr>
          <p:cNvPr id="6" name="矩形 5">
            <a:hlinkClick r:id="rId3" action="ppaction://hlinksldjump"/>
          </p:cNvPr>
          <p:cNvSpPr/>
          <p:nvPr/>
        </p:nvSpPr>
        <p:spPr>
          <a:xfrm>
            <a:off x="4427984" y="3429000"/>
            <a:ext cx="273630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38613" y="3897412"/>
            <a:ext cx="3445755"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4744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left)">
                                      <p:cBhvr>
                                        <p:cTn id="36" dur="500"/>
                                        <p:tgtEl>
                                          <p:spTgt spid="3">
                                            <p:txEl>
                                              <p:pRg st="6" end="6"/>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0" nodeType="clickEffect">
                                  <p:stCondLst>
                                    <p:cond delay="0"/>
                                  </p:stCondLst>
                                  <p:childTnLst>
                                    <p:animEffect transition="out" filter="wipe(left)">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idx="1"/>
          </p:nvPr>
        </p:nvSpPr>
        <p:spPr>
          <a:xfrm>
            <a:off x="700036" y="548680"/>
            <a:ext cx="7942263" cy="649286"/>
          </a:xfrm>
        </p:spPr>
        <p:txBody>
          <a:bodyPr/>
          <a:lstStyle/>
          <a:p>
            <a:r>
              <a:rPr lang="zh-CN" altLang="en-US" dirty="0" smtClean="0"/>
              <a:t>三角形式的系数为：</a:t>
            </a:r>
          </a:p>
        </p:txBody>
      </p:sp>
      <p:sp>
        <p:nvSpPr>
          <p:cNvPr id="4" name="日期占位符 3"/>
          <p:cNvSpPr>
            <a:spLocks noGrp="1"/>
          </p:cNvSpPr>
          <p:nvPr>
            <p:ph type="dt" sz="quarter" idx="10"/>
          </p:nvPr>
        </p:nvSpPr>
        <p:spPr/>
        <p:txBody>
          <a:bodyPr/>
          <a:lstStyle/>
          <a:p>
            <a:pPr>
              <a:defRPr/>
            </a:pPr>
            <a:fld id="{355C61C6-C2CC-4D5C-817F-72197B4C043B}" type="datetime8">
              <a:rPr lang="zh-CN" altLang="en-US" smtClean="0"/>
              <a:pPr>
                <a:defRPr/>
              </a:pPr>
              <a:t>2018年9月10日2时17分</a:t>
            </a:fld>
            <a:endParaRPr lang="zh-CN" altLang="en-US" dirty="0"/>
          </a:p>
        </p:txBody>
      </p:sp>
      <p:sp>
        <p:nvSpPr>
          <p:cNvPr id="1843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9733588D-2C15-4402-B42B-FE43559D3F40}" type="slidenum">
              <a:rPr lang="zh-CN" altLang="en-US" sz="1800">
                <a:solidFill>
                  <a:srgbClr val="FFFFFF"/>
                </a:solidFill>
                <a:latin typeface="Georgia" panose="02040502050405020303" pitchFamily="18" charset="0"/>
              </a:rPr>
              <a:pPr>
                <a:spcBef>
                  <a:spcPct val="0"/>
                </a:spcBef>
                <a:buClrTx/>
                <a:buFontTx/>
                <a:buNone/>
              </a:pPr>
              <a:t>14</a:t>
            </a:fld>
            <a:endParaRPr lang="zh-CN" altLang="en-US" sz="1800">
              <a:solidFill>
                <a:srgbClr val="FFFFFF"/>
              </a:solidFill>
              <a:latin typeface="Georgia" panose="02040502050405020303" pitchFamily="18" charset="0"/>
            </a:endParaRPr>
          </a:p>
        </p:txBody>
      </p:sp>
      <p:graphicFrame>
        <p:nvGraphicFramePr>
          <p:cNvPr id="18437" name="对象 5"/>
          <p:cNvGraphicFramePr>
            <a:graphicFrameLocks noChangeAspect="1"/>
          </p:cNvGraphicFramePr>
          <p:nvPr>
            <p:extLst>
              <p:ext uri="{D42A27DB-BD31-4B8C-83A1-F6EECF244321}">
                <p14:modId xmlns:p14="http://schemas.microsoft.com/office/powerpoint/2010/main" xmlns="" val="1865909751"/>
              </p:ext>
            </p:extLst>
          </p:nvPr>
        </p:nvGraphicFramePr>
        <p:xfrm>
          <a:off x="711200" y="1358900"/>
          <a:ext cx="7920038" cy="1076325"/>
        </p:xfrm>
        <a:graphic>
          <a:graphicData uri="http://schemas.openxmlformats.org/presentationml/2006/ole">
            <p:oleObj spid="_x0000_s113211" name="Equation" r:id="rId4" imgW="3352680" imgH="457200" progId="Equation.DSMT4">
              <p:embed/>
            </p:oleObj>
          </a:graphicData>
        </a:graphic>
      </p:graphicFrame>
      <p:graphicFrame>
        <p:nvGraphicFramePr>
          <p:cNvPr id="18439" name="对象 7"/>
          <p:cNvGraphicFramePr>
            <a:graphicFrameLocks noChangeAspect="1"/>
          </p:cNvGraphicFramePr>
          <p:nvPr>
            <p:extLst>
              <p:ext uri="{D42A27DB-BD31-4B8C-83A1-F6EECF244321}">
                <p14:modId xmlns:p14="http://schemas.microsoft.com/office/powerpoint/2010/main" xmlns="" val="4003468443"/>
              </p:ext>
            </p:extLst>
          </p:nvPr>
        </p:nvGraphicFramePr>
        <p:xfrm>
          <a:off x="937840" y="3472913"/>
          <a:ext cx="2361447" cy="1150507"/>
        </p:xfrm>
        <a:graphic>
          <a:graphicData uri="http://schemas.openxmlformats.org/presentationml/2006/ole">
            <p:oleObj spid="_x0000_s113212" name="Equation" r:id="rId5" imgW="825480" imgH="406080" progId="Equation.DSMT4">
              <p:embed/>
            </p:oleObj>
          </a:graphicData>
        </a:graphic>
      </p:graphicFrame>
      <p:graphicFrame>
        <p:nvGraphicFramePr>
          <p:cNvPr id="18442" name="对象 10"/>
          <p:cNvGraphicFramePr>
            <a:graphicFrameLocks noChangeAspect="1"/>
          </p:cNvGraphicFramePr>
          <p:nvPr>
            <p:extLst>
              <p:ext uri="{D42A27DB-BD31-4B8C-83A1-F6EECF244321}">
                <p14:modId xmlns:p14="http://schemas.microsoft.com/office/powerpoint/2010/main" xmlns="" val="2835937078"/>
              </p:ext>
            </p:extLst>
          </p:nvPr>
        </p:nvGraphicFramePr>
        <p:xfrm>
          <a:off x="3299287" y="3486215"/>
          <a:ext cx="5580334" cy="1174808"/>
        </p:xfrm>
        <a:graphic>
          <a:graphicData uri="http://schemas.openxmlformats.org/presentationml/2006/ole">
            <p:oleObj spid="_x0000_s113213" name="Equation" r:id="rId6" imgW="2145960" imgH="457200" progId="Equation.DSMT4">
              <p:embed/>
            </p:oleObj>
          </a:graphicData>
        </a:graphic>
      </p:graphicFrame>
      <p:graphicFrame>
        <p:nvGraphicFramePr>
          <p:cNvPr id="18443" name="对象 11"/>
          <p:cNvGraphicFramePr>
            <a:graphicFrameLocks noChangeAspect="1"/>
          </p:cNvGraphicFramePr>
          <p:nvPr>
            <p:extLst>
              <p:ext uri="{D42A27DB-BD31-4B8C-83A1-F6EECF244321}">
                <p14:modId xmlns:p14="http://schemas.microsoft.com/office/powerpoint/2010/main" xmlns="" val="1139891870"/>
              </p:ext>
            </p:extLst>
          </p:nvPr>
        </p:nvGraphicFramePr>
        <p:xfrm>
          <a:off x="3299287" y="4964981"/>
          <a:ext cx="3268753" cy="1174808"/>
        </p:xfrm>
        <a:graphic>
          <a:graphicData uri="http://schemas.openxmlformats.org/presentationml/2006/ole">
            <p:oleObj spid="_x0000_s113214" name="Equation" r:id="rId7" imgW="1257120" imgH="457200" progId="Equation.DSMT4">
              <p:embed/>
            </p:oleObj>
          </a:graphicData>
        </a:graphic>
      </p:graphicFrame>
      <p:sp>
        <p:nvSpPr>
          <p:cNvPr id="18447"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7" name="内容占位符 2"/>
          <p:cNvSpPr txBox="1">
            <a:spLocks/>
          </p:cNvSpPr>
          <p:nvPr/>
        </p:nvSpPr>
        <p:spPr bwMode="auto">
          <a:xfrm>
            <a:off x="700036" y="2784307"/>
            <a:ext cx="4006235" cy="649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b="1" kern="1200">
                <a:solidFill>
                  <a:schemeClr val="tx1"/>
                </a:solidFill>
                <a:latin typeface="Times New Roman" panose="02020603050405020304" pitchFamily="18" charset="0"/>
                <a:ea typeface="+mn-ea"/>
                <a:cs typeface="Times New Roman" panose="02020603050405020304" pitchFamily="18" charset="0"/>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b="1" kern="1200">
                <a:solidFill>
                  <a:schemeClr val="tx1"/>
                </a:solidFill>
                <a:latin typeface="Times New Roman" panose="02020603050405020304" pitchFamily="18" charset="0"/>
                <a:ea typeface="+mn-ea"/>
                <a:cs typeface="Times New Roman" panose="02020603050405020304" pitchFamily="18" charset="0"/>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b="1" kern="1200">
                <a:solidFill>
                  <a:schemeClr val="tx1"/>
                </a:solidFill>
                <a:latin typeface="Times New Roman" panose="02020603050405020304" pitchFamily="18" charset="0"/>
                <a:ea typeface="+mn-ea"/>
                <a:cs typeface="Times New Roman" panose="02020603050405020304" pitchFamily="18" charset="0"/>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b="1" kern="1200">
                <a:solidFill>
                  <a:schemeClr val="tx1"/>
                </a:solidFill>
                <a:latin typeface="Times New Roman" panose="02020603050405020304" pitchFamily="18" charset="0"/>
                <a:ea typeface="+mn-ea"/>
                <a:cs typeface="Times New Roman" panose="02020603050405020304" pitchFamily="18" charset="0"/>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b="1" kern="1200">
                <a:solidFill>
                  <a:schemeClr val="tx1"/>
                </a:solidFill>
                <a:latin typeface="Times New Roman" panose="02020603050405020304" pitchFamily="18" charset="0"/>
                <a:ea typeface="+mn-ea"/>
                <a:cs typeface="Times New Roman" panose="02020603050405020304" pitchFamily="18"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dirty="0" smtClean="0"/>
              <a:t>当 </a:t>
            </a:r>
            <a:r>
              <a:rPr lang="en-US" altLang="zh-CN" i="1" dirty="0" smtClean="0"/>
              <a:t>n</a:t>
            </a:r>
            <a:r>
              <a:rPr lang="en-US" altLang="zh-CN" dirty="0" smtClean="0"/>
              <a:t> &gt; 0 </a:t>
            </a:r>
            <a:r>
              <a:rPr lang="zh-CN" altLang="en-US" dirty="0" smtClean="0"/>
              <a:t>时，</a:t>
            </a:r>
          </a:p>
        </p:txBody>
      </p:sp>
      <p:sp>
        <p:nvSpPr>
          <p:cNvPr id="18" name="文本框 17">
            <a:hlinkClick r:id="rId8" action="ppaction://hlinksldjump"/>
          </p:cNvPr>
          <p:cNvSpPr txBox="1"/>
          <p:nvPr/>
        </p:nvSpPr>
        <p:spPr>
          <a:xfrm>
            <a:off x="937840" y="5326655"/>
            <a:ext cx="1849696" cy="461665"/>
          </a:xfrm>
          <a:prstGeom prst="rect">
            <a:avLst/>
          </a:prstGeom>
          <a:noFill/>
          <a:ln w="38100">
            <a:solidFill>
              <a:schemeClr val="accent1">
                <a:shade val="50000"/>
              </a:schemeClr>
            </a:solidFill>
          </a:ln>
        </p:spPr>
        <p:txBody>
          <a:bodyPr wrap="square" rtlCol="0">
            <a:spAutoFit/>
          </a:bodyPr>
          <a:lstStyle/>
          <a:p>
            <a:pPr algn="ctr"/>
            <a:r>
              <a:rPr lang="en-US" altLang="zh-CN" sz="2400" b="1" u="sng" dirty="0" smtClean="0"/>
              <a:t>Euler</a:t>
            </a:r>
            <a:r>
              <a:rPr lang="zh-CN" altLang="en-US" sz="2400" b="1" u="sng" dirty="0" smtClean="0"/>
              <a:t>公式</a:t>
            </a:r>
            <a:endParaRPr lang="zh-CN" altLang="en-US" sz="2400"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wipe(left)">
                                      <p:cBhvr>
                                        <p:cTn id="7" dur="500"/>
                                        <p:tgtEl>
                                          <p:spTgt spid="18434">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437"/>
                                        </p:tgtEl>
                                        <p:attrNameLst>
                                          <p:attrName>style.visibility</p:attrName>
                                        </p:attrNameLst>
                                      </p:cBhvr>
                                      <p:to>
                                        <p:strVal val="visible"/>
                                      </p:to>
                                    </p:set>
                                    <p:anim calcmode="lin" valueType="num">
                                      <p:cBhvr>
                                        <p:cTn id="11" dur="500" fill="hold"/>
                                        <p:tgtEl>
                                          <p:spTgt spid="18437"/>
                                        </p:tgtEl>
                                        <p:attrNameLst>
                                          <p:attrName>ppt_w</p:attrName>
                                        </p:attrNameLst>
                                      </p:cBhvr>
                                      <p:tavLst>
                                        <p:tav tm="0">
                                          <p:val>
                                            <p:fltVal val="0"/>
                                          </p:val>
                                        </p:tav>
                                        <p:tav tm="100000">
                                          <p:val>
                                            <p:strVal val="#ppt_w"/>
                                          </p:val>
                                        </p:tav>
                                      </p:tavLst>
                                    </p:anim>
                                    <p:anim calcmode="lin" valueType="num">
                                      <p:cBhvr>
                                        <p:cTn id="12" dur="500" fill="hold"/>
                                        <p:tgtEl>
                                          <p:spTgt spid="18437"/>
                                        </p:tgtEl>
                                        <p:attrNameLst>
                                          <p:attrName>ppt_h</p:attrName>
                                        </p:attrNameLst>
                                      </p:cBhvr>
                                      <p:tavLst>
                                        <p:tav tm="0">
                                          <p:val>
                                            <p:fltVal val="0"/>
                                          </p:val>
                                        </p:tav>
                                        <p:tav tm="100000">
                                          <p:val>
                                            <p:strVal val="#ppt_h"/>
                                          </p:val>
                                        </p:tav>
                                      </p:tavLst>
                                    </p:anim>
                                    <p:animEffect transition="in" filter="fade">
                                      <p:cBhvr>
                                        <p:cTn id="13" dur="500"/>
                                        <p:tgtEl>
                                          <p:spTgt spid="184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18439"/>
                                        </p:tgtEl>
                                        <p:attrNameLst>
                                          <p:attrName>style.visibility</p:attrName>
                                        </p:attrNameLst>
                                      </p:cBhvr>
                                      <p:to>
                                        <p:strVal val="visible"/>
                                      </p:to>
                                    </p:set>
                                    <p:anim calcmode="lin" valueType="num">
                                      <p:cBhvr>
                                        <p:cTn id="22" dur="500" fill="hold"/>
                                        <p:tgtEl>
                                          <p:spTgt spid="18439"/>
                                        </p:tgtEl>
                                        <p:attrNameLst>
                                          <p:attrName>ppt_w</p:attrName>
                                        </p:attrNameLst>
                                      </p:cBhvr>
                                      <p:tavLst>
                                        <p:tav tm="0">
                                          <p:val>
                                            <p:fltVal val="0"/>
                                          </p:val>
                                        </p:tav>
                                        <p:tav tm="100000">
                                          <p:val>
                                            <p:strVal val="#ppt_w"/>
                                          </p:val>
                                        </p:tav>
                                      </p:tavLst>
                                    </p:anim>
                                    <p:anim calcmode="lin" valueType="num">
                                      <p:cBhvr>
                                        <p:cTn id="23" dur="500" fill="hold"/>
                                        <p:tgtEl>
                                          <p:spTgt spid="18439"/>
                                        </p:tgtEl>
                                        <p:attrNameLst>
                                          <p:attrName>ppt_h</p:attrName>
                                        </p:attrNameLst>
                                      </p:cBhvr>
                                      <p:tavLst>
                                        <p:tav tm="0">
                                          <p:val>
                                            <p:fltVal val="0"/>
                                          </p:val>
                                        </p:tav>
                                        <p:tav tm="100000">
                                          <p:val>
                                            <p:strVal val="#ppt_h"/>
                                          </p:val>
                                        </p:tav>
                                      </p:tavLst>
                                    </p:anim>
                                    <p:animEffect transition="in" filter="fade">
                                      <p:cBhvr>
                                        <p:cTn id="24" dur="500"/>
                                        <p:tgtEl>
                                          <p:spTgt spid="184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442"/>
                                        </p:tgtEl>
                                        <p:attrNameLst>
                                          <p:attrName>style.visibility</p:attrName>
                                        </p:attrNameLst>
                                      </p:cBhvr>
                                      <p:to>
                                        <p:strVal val="visible"/>
                                      </p:to>
                                    </p:set>
                                    <p:animEffect transition="in" filter="wipe(left)">
                                      <p:cBhvr>
                                        <p:cTn id="29" dur="500"/>
                                        <p:tgtEl>
                                          <p:spTgt spid="1844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8443"/>
                                        </p:tgtEl>
                                        <p:attrNameLst>
                                          <p:attrName>style.visibility</p:attrName>
                                        </p:attrNameLst>
                                      </p:cBhvr>
                                      <p:to>
                                        <p:strVal val="visible"/>
                                      </p:to>
                                    </p:set>
                                    <p:animEffect transition="in" filter="wipe(left)">
                                      <p:cBhvr>
                                        <p:cTn id="40" dur="500"/>
                                        <p:tgtEl>
                                          <p:spTgt spid="18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548680"/>
                <a:ext cx="8064896" cy="5688632"/>
              </a:xfrm>
            </p:spPr>
            <p:txBody>
              <a:bodyPr/>
              <a:lstStyle/>
              <a:p>
                <a:pPr>
                  <a:lnSpc>
                    <a:spcPct val="125000"/>
                  </a:lnSpc>
                </a:pPr>
                <a:r>
                  <a:rPr lang="zh-CN" altLang="en-US" dirty="0" smtClean="0"/>
                  <a:t>直接计算</a:t>
                </a:r>
                <a:endParaRPr lang="en-US" altLang="zh-CN" b="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ctrlPr>
                                <a:rPr lang="en-US" altLang="zh-CN" b="1" i="1" smtClean="0">
                                  <a:latin typeface="Cambria Math"/>
                                </a:rPr>
                              </m:ctrlPr>
                            </m:dPr>
                            <m:e>
                              <m:r>
                                <a:rPr lang="en-US" altLang="zh-CN" b="1" i="1" smtClean="0">
                                  <a:latin typeface="Cambria Math" panose="02040503050406030204" pitchFamily="18" charset="0"/>
                                </a:rPr>
                                <m:t>𝑯</m:t>
                              </m:r>
                              <m:d>
                                <m:dPr>
                                  <m:ctrlPr>
                                    <a:rPr lang="en-US" altLang="zh-CN" b="1"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𝜷</m:t>
                                  </m:r>
                                  <m:r>
                                    <a:rPr lang="en-US" altLang="zh-CN" b="1" i="1">
                                      <a:latin typeface="Cambria Math" panose="02040503050406030204" pitchFamily="18" charset="0"/>
                                    </a:rPr>
                                    <m:t>𝒕</m:t>
                                  </m:r>
                                </m:e>
                              </m:func>
                            </m:e>
                          </m:d>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𝜷</m:t>
                              </m:r>
                              <m:r>
                                <a:rPr lang="en-US" altLang="zh-CN" b="1" i="1">
                                  <a:latin typeface="Cambria Math" panose="02040503050406030204" pitchFamily="18" charset="0"/>
                                </a:rPr>
                                <m:t>𝒕</m:t>
                              </m:r>
                            </m:e>
                          </m:func>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𝜷</m:t>
                                  </m:r>
                                  <m:r>
                                    <a:rPr lang="en-US" altLang="zh-CN" b="1" i="1">
                                      <a:latin typeface="Cambria Math" panose="02040503050406030204" pitchFamily="18" charset="0"/>
                                    </a:rPr>
                                    <m:t>𝒕</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𝜷</m:t>
                                  </m:r>
                                  <m:r>
                                    <a:rPr lang="en-US" altLang="zh-CN" b="1" i="1">
                                      <a:latin typeface="Cambria Math" panose="02040503050406030204" pitchFamily="18" charset="0"/>
                                    </a:rPr>
                                    <m:t>𝒕</m:t>
                                  </m:r>
                                </m:sup>
                              </m:sSup>
                            </m:num>
                            <m:den>
                              <m:r>
                                <a:rPr lang="en-US" altLang="zh-CN" b="1" i="1">
                                  <a:latin typeface="Cambria Math" panose="02040503050406030204" pitchFamily="18" charset="0"/>
                                </a:rPr>
                                <m:t>𝟐</m:t>
                              </m:r>
                            </m:den>
                          </m:f>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den>
                      </m:f>
                    </m:oMath>
                  </m:oMathPara>
                </a14:m>
                <a:endParaRPr lang="zh-CN" altLang="zh-CN" dirty="0"/>
              </a:p>
              <a:p>
                <a:pPr marL="109537" indent="0">
                  <a:buNone/>
                </a:pPr>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548680"/>
                <a:ext cx="8064896" cy="5688632"/>
              </a:xfrm>
              <a:blipFill>
                <a:blip r:embed="rId2" cstate="print"/>
                <a:stretch>
                  <a:fillRect t="-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140</a:t>
            </a:fld>
            <a:endParaRPr lang="zh-CN" altLang="en-US"/>
          </a:p>
        </p:txBody>
      </p:sp>
    </p:spTree>
    <p:extLst>
      <p:ext uri="{BB962C8B-B14F-4D97-AF65-F5344CB8AC3E}">
        <p14:creationId xmlns:p14="http://schemas.microsoft.com/office/powerpoint/2010/main" xmlns="" val="397177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404664"/>
                <a:ext cx="8396486" cy="5976664"/>
              </a:xfrm>
            </p:spPr>
            <p:txBody>
              <a:bodyPr/>
              <a:lstStyle/>
              <a:p>
                <a:pPr>
                  <a:lnSpc>
                    <a:spcPct val="150000"/>
                  </a:lnSpc>
                </a:pPr>
                <a:r>
                  <a:rPr lang="zh-CN" altLang="zh-CN" dirty="0" smtClean="0"/>
                  <a:t>求</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𝜷</m:t>
                        </m:r>
                        <m:r>
                          <a:rPr lang="en-US" altLang="zh-CN" b="1" i="1">
                            <a:latin typeface="Cambria Math" panose="02040503050406030204" pitchFamily="18" charset="0"/>
                          </a:rPr>
                          <m:t>𝒕</m:t>
                        </m:r>
                      </m:e>
                    </m:func>
                  </m:oMath>
                </a14:m>
                <a:r>
                  <a:rPr lang="en-US" altLang="zh-CN" dirty="0" smtClean="0"/>
                  <a:t/>
                </a:r>
                <a:r>
                  <a:rPr lang="zh-CN" altLang="zh-CN" dirty="0" smtClean="0"/>
                  <a:t>的</a:t>
                </a:r>
                <a:r>
                  <a:rPr lang="en-US" altLang="zh-CN" dirty="0" smtClean="0"/>
                  <a:t> Fourier </a:t>
                </a:r>
                <a:r>
                  <a:rPr lang="zh-CN" altLang="zh-CN" dirty="0" smtClean="0"/>
                  <a:t>变换</a:t>
                </a:r>
                <a:r>
                  <a:rPr lang="zh-CN" altLang="en-US" dirty="0" smtClean="0"/>
                  <a:t>。</a:t>
                </a:r>
                <a:endParaRPr lang="zh-CN" altLang="zh-CN" dirty="0"/>
              </a:p>
              <a:p>
                <a:pPr>
                  <a:lnSpc>
                    <a:spcPct val="150000"/>
                  </a:lnSpc>
                </a:pPr>
                <a:r>
                  <a:rPr lang="zh-CN" altLang="en-US" dirty="0" smtClean="0"/>
                  <a:t>解</a:t>
                </a:r>
                <a:r>
                  <a:rPr lang="zh-CN" altLang="zh-CN" dirty="0" smtClean="0"/>
                  <a:t>法三：利用卷积定理。令</a:t>
                </a:r>
              </a:p>
              <a:p>
                <a:pPr marL="109537"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𝜷</m:t>
                          </m:r>
                          <m:r>
                            <a:rPr lang="en-US" altLang="zh-CN" b="1" i="1">
                              <a:latin typeface="Cambria Math" panose="02040503050406030204" pitchFamily="18" charset="0"/>
                            </a:rPr>
                            <m:t>𝒕</m:t>
                          </m:r>
                        </m:e>
                      </m:func>
                      <m:r>
                        <a:rPr lang="en-US" altLang="zh-CN" b="1" i="1">
                          <a:latin typeface="Cambria Math" panose="02040503050406030204" pitchFamily="18" charset="0"/>
                        </a:rPr>
                        <m:t>,  </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oMath>
                  </m:oMathPara>
                </a14:m>
                <a:endParaRPr lang="zh-CN" altLang="zh-CN" dirty="0"/>
              </a:p>
              <a:p>
                <a:pPr>
                  <a:lnSpc>
                    <a:spcPct val="125000"/>
                  </a:lnSpc>
                </a:pPr>
                <a:r>
                  <a:rPr lang="zh-CN" altLang="zh-CN" dirty="0"/>
                  <a:t>则</a:t>
                </a:r>
              </a:p>
              <a:p>
                <a:pPr marL="109537" indent="0">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m:rPr>
                          <m:nor/>
                        </m:rPr>
                        <a:rPr lang="en-US" altLang="zh-CN" b="1" i="0" dirty="0" smtClean="0">
                          <a:latin typeface="Kunstler Script" panose="030304020206070D0D06" pitchFamily="66" charset="0"/>
                        </a:rPr>
                        <m:t>  </m:t>
                      </m:r>
                      <m:d>
                        <m:dPr>
                          <m:begChr m:val="["/>
                          <m:endChr m:val="]"/>
                          <m:ctrlPr>
                            <a:rPr lang="zh-CN" altLang="zh-CN" i="1">
                              <a:latin typeface="Cambria Math"/>
                            </a:rPr>
                          </m:ctrlPr>
                        </m:dPr>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e>
                      </m:d>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r>
                            <a:rPr lang="en-US" altLang="zh-CN" i="1">
                              <a:latin typeface="Cambria Math" panose="02040503050406030204" pitchFamily="18" charset="0"/>
                            </a:rPr>
                            <m:t>𝝅</m:t>
                          </m:r>
                        </m:den>
                      </m:f>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𝒇</m:t>
                              </m:r>
                            </m:e>
                            <m:sub>
                              <m:r>
                                <a:rPr lang="en-US" altLang="zh-CN" i="1">
                                  <a:latin typeface="Cambria Math" panose="02040503050406030204" pitchFamily="18" charset="0"/>
                                </a:rPr>
                                <m:t>𝟏</m:t>
                              </m:r>
                            </m:sub>
                          </m:sSub>
                          <m:d>
                            <m:dPr>
                              <m:ctrlPr>
                                <a:rPr lang="zh-CN" altLang="zh-CN" i="1">
                                  <a:latin typeface="Cambria Math"/>
                                </a:rPr>
                              </m:ctrlPr>
                            </m:dPr>
                            <m:e>
                              <m:r>
                                <a:rPr lang="en-US" altLang="zh-CN" i="1">
                                  <a:latin typeface="Cambria Math" panose="02040503050406030204" pitchFamily="18" charset="0"/>
                                </a:rPr>
                                <m:t>𝒕</m:t>
                              </m:r>
                            </m:e>
                          </m:d>
                        </m:e>
                      </m:d>
                      <m:r>
                        <a:rPr lang="en-US" altLang="zh-CN"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𝒇</m:t>
                              </m:r>
                            </m:e>
                            <m:sub>
                              <m:r>
                                <a:rPr lang="en-US" altLang="zh-CN" i="1">
                                  <a:latin typeface="Cambria Math" panose="02040503050406030204" pitchFamily="18" charset="0"/>
                                </a:rPr>
                                <m:t>𝟐</m:t>
                              </m:r>
                            </m:sub>
                          </m:sSub>
                          <m:d>
                            <m:dPr>
                              <m:ctrlPr>
                                <a:rPr lang="zh-CN" altLang="zh-CN" i="1">
                                  <a:latin typeface="Cambria Math"/>
                                </a:rPr>
                              </m:ctrlPr>
                            </m:dPr>
                            <m:e>
                              <m:r>
                                <a:rPr lang="en-US" altLang="zh-CN" i="1">
                                  <a:latin typeface="Cambria Math" panose="02040503050406030204" pitchFamily="18" charset="0"/>
                                </a:rPr>
                                <m:t>𝒕</m:t>
                              </m:r>
                            </m:e>
                          </m:d>
                        </m:e>
                      </m:d>
                    </m:oMath>
                  </m:oMathPara>
                </a14:m>
                <a:endParaRPr lang="en-US" altLang="zh-CN" dirty="0" smtClean="0"/>
              </a:p>
              <a:p>
                <a:r>
                  <a:rPr lang="zh-CN" altLang="en-US" dirty="0" smtClean="0"/>
                  <a:t>而</a:t>
                </a:r>
                <a:endParaRPr lang="en-US" altLang="zh-CN" i="1" dirty="0" smtClean="0"/>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𝝅</m:t>
                      </m:r>
                      <m:d>
                        <m:dPr>
                          <m:begChr m:val="["/>
                          <m:endChr m:val="]"/>
                          <m:ctrlPr>
                            <a:rPr lang="zh-CN" altLang="zh-CN" i="1">
                              <a:latin typeface="Cambria Math"/>
                            </a:rPr>
                          </m:ctrlPr>
                        </m:dPr>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𝜷</m:t>
                              </m:r>
                            </m:e>
                          </m:d>
                          <m:r>
                            <a:rPr lang="en-US" altLang="zh-CN" b="1" i="1">
                              <a:latin typeface="Cambria Math" panose="02040503050406030204" pitchFamily="18" charset="0"/>
                            </a:rPr>
                            <m:t>+</m:t>
                          </m:r>
                          <m:r>
                            <a:rPr lang="en-US" altLang="zh-CN" b="1" i="1">
                              <a:latin typeface="Cambria Math" panose="02040503050406030204" pitchFamily="18" charset="0"/>
                            </a:rPr>
                            <m:t>𝜹</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𝜷</m:t>
                          </m:r>
                          <m:r>
                            <a:rPr lang="en-US" altLang="zh-CN" b="1" i="1">
                              <a:latin typeface="Cambria Math" panose="02040503050406030204" pitchFamily="18" charset="0"/>
                            </a:rPr>
                            <m:t>)</m:t>
                          </m:r>
                        </m:e>
                      </m:d>
                    </m:oMath>
                  </m:oMathPara>
                </a14:m>
                <a:endParaRPr lang="zh-CN" altLang="zh-CN" dirty="0"/>
              </a:p>
              <a:p>
                <a:pPr>
                  <a:lnSpc>
                    <a:spcPct val="150000"/>
                  </a:lnSpc>
                </a:pPr>
                <a:r>
                  <a:rPr lang="zh-CN" altLang="en-US" dirty="0" smtClean="0"/>
                  <a:t>可以</a:t>
                </a:r>
                <a:r>
                  <a:rPr lang="zh-CN" altLang="zh-CN" dirty="0" smtClean="0"/>
                  <a:t>利用</a:t>
                </a:r>
                <a:r>
                  <a:rPr lang="en-US" altLang="zh-CN" dirty="0" smtClean="0"/>
                  <a:t/>
                </a:r>
                <a14:m>
                  <m:oMath xmlns:m="http://schemas.openxmlformats.org/officeDocument/2006/math">
                    <m:r>
                      <a:rPr lang="en-US" altLang="zh-CN" b="1" i="1">
                        <a:latin typeface="Cambria Math" panose="02040503050406030204" pitchFamily="18" charset="0"/>
                      </a:rPr>
                      <m:t>𝜹</m:t>
                    </m:r>
                  </m:oMath>
                </a14:m>
                <a:r>
                  <a:rPr lang="en-US" altLang="zh-CN" dirty="0" smtClean="0"/>
                  <a:t/>
                </a:r>
                <a:r>
                  <a:rPr lang="zh-CN" altLang="zh-CN" dirty="0"/>
                  <a:t>函数的</a:t>
                </a:r>
                <a:r>
                  <a:rPr lang="zh-CN" altLang="zh-CN" dirty="0" smtClean="0"/>
                  <a:t>卷积</a:t>
                </a:r>
                <a:r>
                  <a:rPr lang="zh-CN" altLang="en-US" dirty="0" smtClean="0"/>
                  <a:t>不变性</a:t>
                </a:r>
                <a:endParaRPr lang="en-US" altLang="zh-CN" b="1"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404664"/>
                <a:ext cx="8396486" cy="5976664"/>
              </a:xfrm>
              <a:blipFill>
                <a:blip r:embed="rId2" cstate="print"/>
                <a:stretch>
                  <a:fillRect l="-73" r="-29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141</a:t>
            </a:fld>
            <a:endParaRPr lang="zh-CN" altLang="en-US"/>
          </a:p>
        </p:txBody>
      </p:sp>
    </p:spTree>
    <p:extLst>
      <p:ext uri="{BB962C8B-B14F-4D97-AF65-F5344CB8AC3E}">
        <p14:creationId xmlns:p14="http://schemas.microsoft.com/office/powerpoint/2010/main" xmlns="" val="257325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476672"/>
                <a:ext cx="8064896" cy="5760640"/>
              </a:xfrm>
            </p:spPr>
            <p:txBody>
              <a:bodyPr/>
              <a:lstStyle/>
              <a:p>
                <a:pPr>
                  <a:lnSpc>
                    <a:spcPct val="114000"/>
                  </a:lnSpc>
                </a:pPr>
                <a:r>
                  <a:rPr lang="zh-CN" altLang="en-US" dirty="0" smtClean="0"/>
                  <a:t>直接计算</a:t>
                </a:r>
                <a:endParaRPr lang="zh-CN" altLang="zh-CN" dirty="0"/>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ctrlPr>
                                <a:rPr lang="en-US" altLang="zh-CN" b="1" i="1" smtClean="0">
                                  <a:latin typeface="Cambria Math"/>
                                </a:rPr>
                              </m:ctrlPr>
                            </m:dPr>
                            <m:e>
                              <m:r>
                                <a:rPr lang="en-US" altLang="zh-CN" b="1" i="1" smtClean="0">
                                  <a:latin typeface="Cambria Math" panose="02040503050406030204" pitchFamily="18" charset="0"/>
                                </a:rPr>
                                <m:t>𝑯</m:t>
                              </m:r>
                              <m:d>
                                <m:dPr>
                                  <m:ctrlPr>
                                    <a:rPr lang="en-US" altLang="zh-CN" b="1"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𝒕</m:t>
                                  </m:r>
                                </m:sup>
                              </m:sSup>
                            </m:e>
                          </m:d>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r>
                            <a:rPr lang="en-US" altLang="zh-CN" b="1" i="1">
                              <a:latin typeface="Cambria Math" panose="02040503050406030204" pitchFamily="18" charset="0"/>
                            </a:rPr>
                            <m:t>𝒕</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smtClean="0">
                          <a:latin typeface="Cambria Math" panose="02040503050406030204" pitchFamily="18" charset="0"/>
                        </a:rPr>
                        <m:t>                              </m:t>
                      </m:r>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d>
                        <m:dPr>
                          <m:ctrlPr>
                            <a:rPr lang="zh-CN" altLang="zh-CN" i="1">
                              <a:latin typeface="Cambria Math"/>
                            </a:rPr>
                          </m:ctrlPr>
                        </m:dPr>
                        <m:e>
                          <m:sSubSup>
                            <m:sSubSupPr>
                              <m:ctrlPr>
                                <a:rPr lang="zh-CN" altLang="zh-CN" i="1">
                                  <a:latin typeface="Cambria Math"/>
                                </a:rPr>
                              </m:ctrlPr>
                            </m:sSubSupPr>
                            <m:e>
                              <m:d>
                                <m:dPr>
                                  <m:begChr m:val=""/>
                                  <m:endChr m:val="|"/>
                                  <m:ctrlPr>
                                    <a:rPr lang="zh-CN" altLang="zh-CN" i="1">
                                      <a:latin typeface="Cambria Math"/>
                                    </a:rPr>
                                  </m:ctrlPr>
                                </m:dPr>
                                <m:e>
                                  <m:r>
                                    <a:rPr lang="en-US" altLang="zh-CN" b="1" i="1">
                                      <a:latin typeface="Cambria Math" panose="02040503050406030204" pitchFamily="18" charset="0"/>
                                    </a:rPr>
                                    <m:t>𝒕</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r>
                                        <a:rPr lang="en-US" altLang="zh-CN" b="1" i="1">
                                          <a:latin typeface="Cambria Math" panose="02040503050406030204" pitchFamily="18" charset="0"/>
                                        </a:rPr>
                                        <m:t>𝒕</m:t>
                                      </m:r>
                                    </m:sup>
                                  </m:sSup>
                                </m:e>
                              </m:d>
                            </m:e>
                            <m:sub>
                              <m:r>
                                <a:rPr lang="en-US" altLang="zh-CN" b="1" i="1">
                                  <a:latin typeface="Cambria Math" panose="02040503050406030204" pitchFamily="18" charset="0"/>
                                </a:rPr>
                                <m:t>𝟎</m:t>
                              </m:r>
                            </m:sub>
                            <m:sup>
                              <m:r>
                                <a:rPr lang="en-US" altLang="zh-CN" b="1" i="1">
                                  <a:latin typeface="Cambria Math" panose="02040503050406030204" pitchFamily="18" charset="0"/>
                                </a:rPr>
                                <m:t>∞</m:t>
                              </m:r>
                            </m:sup>
                          </m:sSubSup>
                          <m:r>
                            <a:rPr lang="en-US" altLang="zh-CN" b="1" i="1">
                              <a:latin typeface="Cambria Math" panose="02040503050406030204" pitchFamily="18" charset="0"/>
                            </a:rPr>
                            <m:t>−  </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e>
                      </m:d>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d>
                        <m:dPr>
                          <m:ctrlPr>
                            <a:rPr lang="zh-CN" altLang="zh-CN" i="1">
                              <a:latin typeface="Cambria Math"/>
                            </a:rPr>
                          </m:ctrlPr>
                        </m:dPr>
                        <m:e>
                          <m:r>
                            <a:rPr lang="en-US" altLang="zh-CN" b="1" i="1">
                              <a:latin typeface="Cambria Math" panose="02040503050406030204" pitchFamily="18" charset="0"/>
                            </a:rPr>
                            <m:t>𝟎</m:t>
                          </m:r>
                          <m:r>
                            <a:rPr lang="en-US" altLang="zh-CN" b="1" i="1">
                              <a:latin typeface="Cambria Math" panose="02040503050406030204" pitchFamily="18" charset="0"/>
                            </a:rPr>
                            <m:t>+ </m:t>
                          </m:r>
                          <m:sSubSup>
                            <m:sSubSupPr>
                              <m:ctrlPr>
                                <a:rPr lang="zh-CN" altLang="zh-CN" i="1">
                                  <a:latin typeface="Cambria Math"/>
                                </a:rPr>
                              </m:ctrlPr>
                            </m:sSubSupPr>
                            <m:e>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r>
                                        <a:rPr lang="en-US" altLang="zh-CN" b="1" i="1">
                                          <a:latin typeface="Cambria Math" panose="02040503050406030204" pitchFamily="18" charset="0"/>
                                        </a:rPr>
                                        <m:t>𝒕</m:t>
                                      </m:r>
                                    </m:sup>
                                  </m:sSup>
                                </m:e>
                              </m:d>
                            </m:e>
                            <m:sub>
                              <m:r>
                                <a:rPr lang="en-US" altLang="zh-CN" b="1" i="1">
                                  <a:latin typeface="Cambria Math" panose="02040503050406030204" pitchFamily="18" charset="0"/>
                                </a:rPr>
                                <m:t>𝟎</m:t>
                              </m:r>
                            </m:sub>
                            <m:sup>
                              <m:r>
                                <a:rPr lang="en-US" altLang="zh-CN" b="1" i="1">
                                  <a:latin typeface="Cambria Math" panose="02040503050406030204" pitchFamily="18" charset="0"/>
                                </a:rPr>
                                <m:t>∞</m:t>
                              </m:r>
                            </m:sup>
                          </m:sSubSup>
                        </m:e>
                      </m:d>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den>
                      </m:f>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476672"/>
                <a:ext cx="8064896" cy="5760640"/>
              </a:xfrm>
              <a:blipFill>
                <a:blip r:embed="rId2" cstate="print"/>
                <a:stretch>
                  <a:fillRect l="-76" t="-1058" b="-31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142</a:t>
            </a:fld>
            <a:endParaRPr lang="zh-CN" altLang="en-US"/>
          </a:p>
        </p:txBody>
      </p:sp>
      <p:sp>
        <p:nvSpPr>
          <p:cNvPr id="2" name="圆角矩形 1"/>
          <p:cNvSpPr/>
          <p:nvPr/>
        </p:nvSpPr>
        <p:spPr>
          <a:xfrm>
            <a:off x="2647564" y="2362891"/>
            <a:ext cx="360040" cy="360040"/>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131840" y="2249696"/>
            <a:ext cx="1512168" cy="478741"/>
          </a:xfrm>
          <a:prstGeom prst="roundRect">
            <a:avLst/>
          </a:prstGeom>
          <a:solidFill>
            <a:srgbClr val="FFC000">
              <a:alpha val="10000"/>
            </a:srgb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7" name="文本框 6"/>
              <p:cNvSpPr txBox="1"/>
              <p:nvPr/>
            </p:nvSpPr>
            <p:spPr>
              <a:xfrm>
                <a:off x="5634009" y="1869331"/>
                <a:ext cx="2988405" cy="8395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a:rPr>
                          </m:ctrlPr>
                        </m:sSupPr>
                        <m:e>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𝜶</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𝝎</m:t>
                              </m:r>
                            </m:den>
                          </m:f>
                          <m:d>
                            <m:dPr>
                              <m:ctrlPr>
                                <a:rPr lang="en-US" altLang="zh-CN" sz="2400" b="0" i="1" smtClean="0">
                                  <a:latin typeface="Cambria Math"/>
                                </a:rPr>
                              </m:ctrlPr>
                            </m:dPr>
                            <m:e>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d>
                                    <m:dPr>
                                      <m:ctrlPr>
                                        <a:rPr lang="zh-CN" altLang="zh-CN" sz="2400" i="1">
                                          <a:latin typeface="Cambria Math"/>
                                        </a:rPr>
                                      </m:ctrlPr>
                                    </m:dPr>
                                    <m:e>
                                      <m:r>
                                        <a:rPr lang="en-US" altLang="zh-CN" sz="2400" b="1" i="1">
                                          <a:latin typeface="Cambria Math" panose="02040503050406030204" pitchFamily="18" charset="0"/>
                                        </a:rPr>
                                        <m:t>𝜶</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𝝎</m:t>
                                      </m:r>
                                    </m:e>
                                  </m:d>
                                  <m:r>
                                    <a:rPr lang="en-US" altLang="zh-CN" sz="2400" b="1" i="1">
                                      <a:latin typeface="Cambria Math" panose="02040503050406030204" pitchFamily="18" charset="0"/>
                                    </a:rPr>
                                    <m:t>𝒕</m:t>
                                  </m:r>
                                </m:sup>
                              </m:sSup>
                            </m:e>
                          </m:d>
                        </m:e>
                        <m:sup>
                          <m:r>
                            <a:rPr lang="en-US" altLang="zh-CN" sz="2400" b="1" i="1" smtClean="0">
                              <a:latin typeface="Cambria Math" panose="02040503050406030204" pitchFamily="18" charset="0"/>
                            </a:rPr>
                            <m:t>′</m:t>
                          </m:r>
                        </m:sup>
                      </m:sSup>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5634009" y="1869331"/>
                <a:ext cx="2988405" cy="839589"/>
              </a:xfrm>
              <a:prstGeom prst="rect">
                <a:avLst/>
              </a:prstGeom>
              <a:blipFill>
                <a:blip r:embed="rId3" cstate="print"/>
                <a:stretch>
                  <a:fillRect/>
                </a:stretch>
              </a:blipFill>
              <a:ln w="38100">
                <a:solidFill>
                  <a:schemeClr val="tx1"/>
                </a:solidFill>
              </a:ln>
            </p:spPr>
            <p:txBody>
              <a:bodyPr/>
              <a:lstStyle/>
              <a:p>
                <a:r>
                  <a:rPr lang="zh-CN" altLang="en-US">
                    <a:noFill/>
                  </a:rPr>
                  <a:t> </a:t>
                </a:r>
              </a:p>
            </p:txBody>
          </p:sp>
        </mc:Fallback>
      </mc:AlternateContent>
      <p:sp>
        <p:nvSpPr>
          <p:cNvPr id="8" name="等号 7"/>
          <p:cNvSpPr/>
          <p:nvPr/>
        </p:nvSpPr>
        <p:spPr>
          <a:xfrm rot="20887546">
            <a:off x="4482300" y="2059241"/>
            <a:ext cx="1295452" cy="299754"/>
          </a:xfrm>
          <a:prstGeom prst="mathEqual">
            <a:avLst>
              <a:gd name="adj1" fmla="val 11198"/>
              <a:gd name="adj2" fmla="val 23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5516343" y="5354794"/>
            <a:ext cx="2079994" cy="942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65285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3"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3)">
                                      <p:cBhvr>
                                        <p:cTn id="21" dur="500"/>
                                        <p:tgtEl>
                                          <p:spTgt spid="2"/>
                                        </p:tgtEl>
                                      </p:cBhvr>
                                    </p:animEffect>
                                  </p:childTnLst>
                                </p:cTn>
                              </p:par>
                              <p:par>
                                <p:cTn id="22" presetID="21" presetClass="entr" presetSubtype="3"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3)">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left)">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wipe(left)">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0" nodeType="clickEffect">
                                  <p:stCondLst>
                                    <p:cond delay="0"/>
                                  </p:stCondLst>
                                  <p:childTnLst>
                                    <p:animEffect transition="out" filter="wipe(left)">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476672"/>
                <a:ext cx="8136904" cy="5544616"/>
              </a:xfrm>
            </p:spPr>
            <p:txBody>
              <a:bodyPr/>
              <a:lstStyle/>
              <a:p>
                <a:r>
                  <a:rPr lang="zh-CN" altLang="zh-CN" dirty="0" smtClean="0"/>
                  <a:t>则</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m:rPr>
                          <m:nor/>
                        </m:rPr>
                        <a:rPr lang="en-US" altLang="zh-CN" b="1" i="0" dirty="0" smtClean="0">
                          <a:latin typeface="Kunstler Script" panose="030304020206070D0D06" pitchFamily="66"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r>
                                <a:rPr lang="en-US" altLang="zh-CN" b="1" i="1">
                                  <a:latin typeface="Cambria Math" panose="02040503050406030204" pitchFamily="18" charset="0"/>
                                </a:rPr>
                                <m:t>𝒕</m:t>
                              </m:r>
                            </m:e>
                          </m:d>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d>
                        <m:dPr>
                          <m:begChr m:val="["/>
                          <m:endChr m:val="]"/>
                          <m:ctrlPr>
                            <a:rPr lang="zh-CN" altLang="zh-CN" i="1">
                              <a:latin typeface="Cambria Math"/>
                            </a:rPr>
                          </m:ctrlPr>
                        </m:dPr>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𝜷</m:t>
                              </m:r>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𝜷</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den>
                      </m:f>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𝜷</m:t>
                                          </m:r>
                                        </m:e>
                                      </m:d>
                                    </m:e>
                                  </m:d>
                                </m:e>
                                <m:sup>
                                  <m:r>
                                    <a:rPr lang="en-US" altLang="zh-CN" b="1" i="1">
                                      <a:latin typeface="Cambria Math" panose="02040503050406030204" pitchFamily="18" charset="0"/>
                                    </a:rPr>
                                    <m:t>𝟐</m:t>
                                  </m:r>
                                </m:sup>
                              </m:sSup>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𝜷</m:t>
                                          </m:r>
                                        </m:e>
                                      </m:d>
                                    </m:e>
                                  </m:d>
                                </m:e>
                                <m:sup>
                                  <m:r>
                                    <a:rPr lang="en-US" altLang="zh-CN" b="1" i="1">
                                      <a:latin typeface="Cambria Math" panose="02040503050406030204" pitchFamily="18" charset="0"/>
                                    </a:rPr>
                                    <m:t>𝟐</m:t>
                                  </m:r>
                                </m:sup>
                              </m:sSup>
                            </m:den>
                          </m:f>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num>
                        <m:den>
                          <m:sSup>
                            <m:sSupPr>
                              <m:ctrlPr>
                                <a:rPr lang="zh-CN" altLang="zh-CN" i="1">
                                  <a:latin typeface="Cambria Math"/>
                                </a:rPr>
                              </m:ctrlPr>
                            </m:sSupPr>
                            <m:e>
                              <m:d>
                                <m:dPr>
                                  <m:begChr m:val="["/>
                                  <m:endChr m:val="]"/>
                                  <m:ctrlPr>
                                    <a:rPr lang="zh-CN" altLang="zh-CN" i="1">
                                      <a:latin typeface="Cambria Math"/>
                                    </a:rPr>
                                  </m:ctrlPr>
                                </m:dPr>
                                <m:e>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𝜶</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e>
                              </m:d>
                            </m:e>
                            <m:sup>
                              <m:r>
                                <a:rPr lang="en-US" altLang="zh-CN" b="1" i="1">
                                  <a:latin typeface="Cambria Math" panose="02040503050406030204" pitchFamily="18" charset="0"/>
                                </a:rPr>
                                <m:t>𝟐</m:t>
                              </m:r>
                            </m:sup>
                          </m:sSup>
                        </m:den>
                      </m:f>
                    </m:oMath>
                  </m:oMathPara>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476672"/>
                <a:ext cx="8136904" cy="5544616"/>
              </a:xfrm>
              <a:blipFill>
                <a:blip r:embed="rId2" cstate="print"/>
                <a:stretch>
                  <a:fillRect t="-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143</a:t>
            </a:fld>
            <a:endParaRPr lang="zh-CN" altLang="en-US"/>
          </a:p>
        </p:txBody>
      </p:sp>
    </p:spTree>
    <p:extLst>
      <p:ext uri="{BB962C8B-B14F-4D97-AF65-F5344CB8AC3E}">
        <p14:creationId xmlns:p14="http://schemas.microsoft.com/office/powerpoint/2010/main" xmlns="" val="369875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457200" y="404813"/>
            <a:ext cx="8229600" cy="863600"/>
          </a:xfrm>
        </p:spPr>
        <p:txBody>
          <a:bodyPr/>
          <a:lstStyle/>
          <a:p>
            <a:r>
              <a:rPr lang="zh-CN" altLang="en-US" dirty="0" smtClean="0">
                <a:sym typeface="Symbol" panose="05050102010706020507" pitchFamily="18" charset="2"/>
              </a:rPr>
              <a:t>第六节 </a:t>
            </a:r>
            <a:r>
              <a:rPr lang="en-US" altLang="zh-CN" dirty="0" smtClean="0">
                <a:sym typeface="Symbol" panose="05050102010706020507" pitchFamily="18" charset="2"/>
              </a:rPr>
              <a:t>Fourier</a:t>
            </a:r>
            <a:r>
              <a:rPr lang="zh-CN" altLang="en-US" dirty="0" smtClean="0">
                <a:sym typeface="Symbol" panose="05050102010706020507" pitchFamily="18" charset="2"/>
              </a:rPr>
              <a:t>变换的应用</a:t>
            </a:r>
            <a:endParaRPr lang="zh-CN" altLang="en-US" dirty="0" smtClean="0"/>
          </a:p>
        </p:txBody>
      </p:sp>
      <mc:AlternateContent xmlns:mc="http://schemas.openxmlformats.org/markup-compatibility/2006">
        <mc:Choice xmlns:a14="http://schemas.microsoft.com/office/drawing/2010/main" xmlns="" Requires="a14">
          <p:sp>
            <p:nvSpPr>
              <p:cNvPr id="94211" name="内容占位符 2"/>
              <p:cNvSpPr>
                <a:spLocks noGrp="1"/>
              </p:cNvSpPr>
              <p:nvPr>
                <p:ph idx="1"/>
              </p:nvPr>
            </p:nvSpPr>
            <p:spPr>
              <a:xfrm>
                <a:off x="611560" y="1304926"/>
                <a:ext cx="8147248" cy="4679850"/>
              </a:xfrm>
            </p:spPr>
            <p:txBody>
              <a:bodyPr/>
              <a:lstStyle/>
              <a:p>
                <a:pPr marL="623887" indent="-514350">
                  <a:lnSpc>
                    <a:spcPct val="114000"/>
                  </a:lnSpc>
                  <a:buFont typeface="+mj-lt"/>
                  <a:buAutoNum type="arabicPeriod"/>
                </a:pPr>
                <a:r>
                  <a:rPr lang="zh-CN" altLang="en-US" dirty="0" smtClean="0"/>
                  <a:t>利用 </a:t>
                </a:r>
                <a:r>
                  <a:rPr lang="en-US" altLang="zh-CN" dirty="0" smtClean="0"/>
                  <a:t>Fourier </a:t>
                </a:r>
                <a:r>
                  <a:rPr lang="zh-CN" altLang="en-US" dirty="0" smtClean="0"/>
                  <a:t>积分定理计算广义积分。</a:t>
                </a:r>
                <a:endParaRPr lang="en-US" altLang="zh-CN" dirty="0" smtClean="0"/>
              </a:p>
              <a:p>
                <a:pPr marL="623887" indent="-514350">
                  <a:lnSpc>
                    <a:spcPct val="114000"/>
                  </a:lnSpc>
                  <a:buFont typeface="+mj-lt"/>
                  <a:buAutoNum type="arabicPeriod"/>
                </a:pPr>
                <a:r>
                  <a:rPr lang="zh-CN" altLang="en-US" dirty="0" smtClean="0"/>
                  <a:t>微分、积分方程的求解。</a:t>
                </a:r>
                <a:endParaRPr lang="en-US" altLang="zh-CN" dirty="0" smtClean="0"/>
              </a:p>
              <a:p>
                <a:pPr>
                  <a:lnSpc>
                    <a:spcPct val="114000"/>
                  </a:lnSpc>
                </a:pPr>
                <a:r>
                  <a:rPr lang="zh-CN" altLang="zh-CN" dirty="0" smtClean="0"/>
                  <a:t>主要</a:t>
                </a:r>
                <a:r>
                  <a:rPr lang="zh-CN" altLang="zh-CN" dirty="0"/>
                  <a:t>利用如下</a:t>
                </a:r>
                <a:r>
                  <a:rPr lang="zh-CN" altLang="zh-CN" dirty="0" smtClean="0"/>
                  <a:t>性质</a:t>
                </a:r>
                <a:r>
                  <a:rPr lang="zh-CN" altLang="en-US" dirty="0" smtClean="0"/>
                  <a:t>：</a:t>
                </a:r>
                <a:endParaRPr lang="en-US" altLang="zh-CN" dirty="0" smtClean="0"/>
              </a:p>
              <a:p>
                <a:pPr>
                  <a:lnSpc>
                    <a:spcPct val="114000"/>
                  </a:lnSpc>
                </a:pPr>
                <a:r>
                  <a:rPr lang="zh-CN" altLang="zh-CN" dirty="0" smtClean="0"/>
                  <a:t>线性</a:t>
                </a:r>
                <a:r>
                  <a:rPr lang="zh-CN" altLang="zh-CN" dirty="0"/>
                  <a:t>：</a:t>
                </a:r>
                <a:r>
                  <a:rPr lang="en-US" altLang="zh-CN" dirty="0" smtClean="0">
                    <a:latin typeface="Kunstler Script" panose="030304020206070D0D06" pitchFamily="66" charset="0"/>
                  </a:rPr>
                  <a:t/>
                </a:r>
                <a:br>
                  <a:rPr lang="en-US" altLang="zh-CN" dirty="0" smtClean="0">
                    <a:latin typeface="Kunstler Script" panose="030304020206070D0D06" pitchFamily="66" charset="0"/>
                  </a:rPr>
                </a:br>
                <a14:m>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𝜶</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𝜷</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r>
                      <a:rPr lang="en-US" altLang="zh-CN" b="1" i="1">
                        <a:latin typeface="Cambria Math" panose="02040503050406030204" pitchFamily="18" charset="0"/>
                      </a:rPr>
                      <m:t>=</m:t>
                    </m:r>
                    <m:r>
                      <a:rPr lang="en-US" altLang="zh-CN" b="1" i="1">
                        <a:latin typeface="Cambria Math" panose="02040503050406030204" pitchFamily="18" charset="0"/>
                      </a:rPr>
                      <m:t>𝜶</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a:rPr lang="en-US" altLang="zh-CN" b="1" i="1">
                        <a:latin typeface="Cambria Math" panose="02040503050406030204" pitchFamily="18" charset="0"/>
                      </a:rPr>
                      <m:t>𝜷</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oMath>
                </a14:m>
                <a:endParaRPr lang="zh-CN" altLang="zh-CN" dirty="0"/>
              </a:p>
              <a:p>
                <a:pPr lvl="0">
                  <a:lnSpc>
                    <a:spcPct val="114000"/>
                  </a:lnSpc>
                </a:pPr>
                <a:r>
                  <a:rPr lang="zh-CN" altLang="zh-CN" dirty="0"/>
                  <a:t>微分：</a:t>
                </a:r>
                <a14:m>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𝒇</m:t>
                            </m:r>
                          </m:e>
                          <m:sup>
                            <m:r>
                              <a:rPr lang="en-US" altLang="zh-CN" b="1" i="1">
                                <a:latin typeface="Cambria Math" panose="02040503050406030204" pitchFamily="18" charset="0"/>
                              </a:rPr>
                              <m:t>(</m:t>
                            </m:r>
                            <m:r>
                              <a:rPr lang="en-US" altLang="zh-CN" b="1" i="1">
                                <a:latin typeface="Cambria Math" panose="02040503050406030204" pitchFamily="18" charset="0"/>
                              </a:rPr>
                              <m:t>𝒏</m:t>
                            </m:r>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sSup>
                      <m:sSupPr>
                        <m:ctrlPr>
                          <a:rPr lang="zh-CN" altLang="zh-CN" i="1">
                            <a:latin typeface="Cambria Math"/>
                          </a:rPr>
                        </m:ctrlPr>
                      </m:sSupPr>
                      <m:e>
                        <m:d>
                          <m:dPr>
                            <m:ctrlPr>
                              <a:rPr lang="zh-CN" altLang="zh-CN" i="1">
                                <a:latin typeface="Cambria Math"/>
                              </a:rPr>
                            </m:ctrlPr>
                          </m:dPr>
                          <m:e>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𝒏</m:t>
                        </m:r>
                      </m:sup>
                    </m:sSup>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oMath>
                </a14:m>
                <a:endParaRPr lang="zh-CN" altLang="zh-CN" dirty="0"/>
              </a:p>
              <a:p>
                <a:pPr lvl="0">
                  <a:lnSpc>
                    <a:spcPct val="114000"/>
                  </a:lnSpc>
                </a:pPr>
                <a:r>
                  <a:rPr lang="zh-CN" altLang="zh-CN" dirty="0"/>
                  <a:t>积分：</a:t>
                </a:r>
                <a14:m>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m:rPr>
                                <m:nor/>
                              </m:rPr>
                              <a:rPr lang="en-US" altLang="zh-CN"/>
                              <m:t>d</m:t>
                            </m:r>
                            <m:r>
                              <a:rPr lang="en-US" altLang="zh-CN" b="1" i="1">
                                <a:latin typeface="Cambria Math" panose="02040503050406030204" pitchFamily="18" charset="0"/>
                              </a:rPr>
                              <m:t>𝒕</m:t>
                            </m:r>
                          </m:e>
                        </m:nary>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oMath>
                </a14:m>
                <a:endParaRPr lang="zh-CN" altLang="zh-CN" dirty="0"/>
              </a:p>
              <a:p>
                <a:pPr lvl="0">
                  <a:lnSpc>
                    <a:spcPct val="114000"/>
                  </a:lnSpc>
                </a:pPr>
                <a:r>
                  <a:rPr lang="zh-CN" altLang="zh-CN" dirty="0"/>
                  <a:t>卷积：</a:t>
                </a:r>
                <a14:m>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m:t>
                    </m:r>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e>
                    </m:d>
                  </m:oMath>
                </a14:m>
                <a:endParaRPr lang="zh-CN" altLang="zh-CN" dirty="0"/>
              </a:p>
              <a:p>
                <a:endParaRPr lang="zh-CN" altLang="en-US" dirty="0" smtClean="0"/>
              </a:p>
            </p:txBody>
          </p:sp>
        </mc:Choice>
        <mc:Fallback>
          <p:sp>
            <p:nvSpPr>
              <p:cNvPr id="94211" name="内容占位符 2"/>
              <p:cNvSpPr>
                <a:spLocks noGrp="1" noRot="1" noChangeAspect="1" noMove="1" noResize="1" noEditPoints="1" noAdjustHandles="1" noChangeArrowheads="1" noChangeShapeType="1" noTextEdit="1"/>
              </p:cNvSpPr>
              <p:nvPr>
                <p:ph idx="1"/>
              </p:nvPr>
            </p:nvSpPr>
            <p:spPr>
              <a:xfrm>
                <a:off x="611560" y="1304926"/>
                <a:ext cx="8147248" cy="4679850"/>
              </a:xfrm>
              <a:blipFill>
                <a:blip r:embed="rId3" cstate="print"/>
                <a:stretch>
                  <a:fillRect t="-1302"/>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2A6765B9-9412-4370-9A86-9F3ACB76CF46}" type="datetime8">
              <a:rPr lang="zh-CN" altLang="en-US" smtClean="0"/>
              <a:pPr>
                <a:defRPr/>
              </a:pPr>
              <a:t>2018年9月10日1时32分</a:t>
            </a:fld>
            <a:endParaRPr lang="zh-CN" altLang="en-US" dirty="0"/>
          </a:p>
        </p:txBody>
      </p:sp>
      <p:sp>
        <p:nvSpPr>
          <p:cNvPr id="9421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A54C5BEA-9866-40FB-A5D0-7524D5EA40E3}" type="slidenum">
              <a:rPr lang="zh-CN" altLang="en-US" sz="1800">
                <a:solidFill>
                  <a:srgbClr val="FFFFFF"/>
                </a:solidFill>
                <a:latin typeface="Georgia" panose="02040502050405020303" pitchFamily="18" charset="0"/>
              </a:rPr>
              <a:pPr>
                <a:spcBef>
                  <a:spcPct val="0"/>
                </a:spcBef>
                <a:buClrTx/>
                <a:buFontTx/>
                <a:buNone/>
              </a:pPr>
              <a:t>144</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54129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left)">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wipe(left)">
                                      <p:cBhvr>
                                        <p:cTn id="12" dur="500"/>
                                        <p:tgtEl>
                                          <p:spTgt spid="94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211">
                                            <p:txEl>
                                              <p:pRg st="2" end="2"/>
                                            </p:txEl>
                                          </p:spTgt>
                                        </p:tgtEl>
                                        <p:attrNameLst>
                                          <p:attrName>style.visibility</p:attrName>
                                        </p:attrNameLst>
                                      </p:cBhvr>
                                      <p:to>
                                        <p:strVal val="visible"/>
                                      </p:to>
                                    </p:set>
                                    <p:animEffect transition="in" filter="wipe(left)">
                                      <p:cBhvr>
                                        <p:cTn id="17" dur="500"/>
                                        <p:tgtEl>
                                          <p:spTgt spid="94211">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94211">
                                            <p:txEl>
                                              <p:pRg st="3" end="3"/>
                                            </p:txEl>
                                          </p:spTgt>
                                        </p:tgtEl>
                                        <p:attrNameLst>
                                          <p:attrName>style.visibility</p:attrName>
                                        </p:attrNameLst>
                                      </p:cBhvr>
                                      <p:to>
                                        <p:strVal val="visible"/>
                                      </p:to>
                                    </p:set>
                                    <p:animEffect transition="in" filter="wipe(left)">
                                      <p:cBhvr>
                                        <p:cTn id="21" dur="500"/>
                                        <p:tgtEl>
                                          <p:spTgt spid="94211">
                                            <p:txEl>
                                              <p:pRg st="3" end="3"/>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4211">
                                            <p:txEl>
                                              <p:pRg st="4" end="4"/>
                                            </p:txEl>
                                          </p:spTgt>
                                        </p:tgtEl>
                                        <p:attrNameLst>
                                          <p:attrName>style.visibility</p:attrName>
                                        </p:attrNameLst>
                                      </p:cBhvr>
                                      <p:to>
                                        <p:strVal val="visible"/>
                                      </p:to>
                                    </p:set>
                                    <p:animEffect transition="in" filter="wipe(left)">
                                      <p:cBhvr>
                                        <p:cTn id="25" dur="500"/>
                                        <p:tgtEl>
                                          <p:spTgt spid="94211">
                                            <p:txEl>
                                              <p:pRg st="4" end="4"/>
                                            </p:txEl>
                                          </p:spTgt>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94211">
                                            <p:txEl>
                                              <p:pRg st="5" end="5"/>
                                            </p:txEl>
                                          </p:spTgt>
                                        </p:tgtEl>
                                        <p:attrNameLst>
                                          <p:attrName>style.visibility</p:attrName>
                                        </p:attrNameLst>
                                      </p:cBhvr>
                                      <p:to>
                                        <p:strVal val="visible"/>
                                      </p:to>
                                    </p:set>
                                    <p:animEffect transition="in" filter="wipe(left)">
                                      <p:cBhvr>
                                        <p:cTn id="29" dur="500"/>
                                        <p:tgtEl>
                                          <p:spTgt spid="94211">
                                            <p:txEl>
                                              <p:pRg st="5" end="5"/>
                                            </p:txEl>
                                          </p:spTgt>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94211">
                                            <p:txEl>
                                              <p:pRg st="6" end="6"/>
                                            </p:txEl>
                                          </p:spTgt>
                                        </p:tgtEl>
                                        <p:attrNameLst>
                                          <p:attrName>style.visibility</p:attrName>
                                        </p:attrNameLst>
                                      </p:cBhvr>
                                      <p:to>
                                        <p:strVal val="visible"/>
                                      </p:to>
                                    </p:set>
                                    <p:animEffect transition="in" filter="wipe(left)">
                                      <p:cBhvr>
                                        <p:cTn id="33" dur="500"/>
                                        <p:tgtEl>
                                          <p:spTgt spid="94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计算过程</a:t>
            </a:r>
            <a:endParaRPr lang="zh-CN" altLang="en-US" dirty="0"/>
          </a:p>
        </p:txBody>
      </p:sp>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145</a:t>
            </a:fld>
            <a:endParaRPr lang="zh-CN" altLang="en-US"/>
          </a:p>
        </p:txBody>
      </p:sp>
      <p:sp>
        <p:nvSpPr>
          <p:cNvPr id="7" name="矩形 6"/>
          <p:cNvSpPr/>
          <p:nvPr/>
        </p:nvSpPr>
        <p:spPr>
          <a:xfrm>
            <a:off x="539552" y="1268760"/>
            <a:ext cx="7859216" cy="5040560"/>
          </a:xfrm>
          <a:prstGeom prst="rect">
            <a:avLst/>
          </a:prstGeom>
          <a:ln w="25400">
            <a:solidFill>
              <a:schemeClr val="tx1"/>
            </a:solidFill>
          </a:ln>
        </p:spPr>
      </p:sp>
      <p:sp>
        <p:nvSpPr>
          <p:cNvPr id="8" name="文本框 2"/>
          <p:cNvSpPr txBox="1"/>
          <p:nvPr/>
        </p:nvSpPr>
        <p:spPr>
          <a:xfrm>
            <a:off x="855548" y="1600962"/>
            <a:ext cx="2167587" cy="796701"/>
          </a:xfrm>
          <a:prstGeom prst="rect">
            <a:avLst/>
          </a:prstGeom>
          <a:solidFill>
            <a:schemeClr val="lt1"/>
          </a:solidFill>
          <a:ln w="381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2800" b="1" kern="100" dirty="0">
                <a:effectLst/>
                <a:ea typeface="宋体" panose="02010600030101010101" pitchFamily="2" charset="-122"/>
                <a:cs typeface="Times New Roman" panose="02020603050405020304" pitchFamily="18" charset="0"/>
              </a:rPr>
              <a:t>微积分方程</a:t>
            </a:r>
            <a:endParaRPr lang="zh-CN" sz="2000" kern="100" dirty="0">
              <a:effectLst/>
              <a:ea typeface="宋体" panose="02010600030101010101" pitchFamily="2" charset="-122"/>
              <a:cs typeface="Times New Roman" panose="02020603050405020304" pitchFamily="18" charset="0"/>
            </a:endParaRPr>
          </a:p>
        </p:txBody>
      </p:sp>
      <p:sp>
        <p:nvSpPr>
          <p:cNvPr id="9" name="文本框 3"/>
          <p:cNvSpPr txBox="1"/>
          <p:nvPr/>
        </p:nvSpPr>
        <p:spPr>
          <a:xfrm>
            <a:off x="1017810" y="5166132"/>
            <a:ext cx="1843062" cy="924826"/>
          </a:xfrm>
          <a:prstGeom prst="rect">
            <a:avLst/>
          </a:prstGeom>
          <a:solidFill>
            <a:schemeClr val="lt1"/>
          </a:solidFill>
          <a:ln w="381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2800" b="1" kern="100" dirty="0">
                <a:effectLst/>
                <a:ea typeface="宋体" panose="02010600030101010101" pitchFamily="2" charset="-122"/>
                <a:cs typeface="Times New Roman" panose="02020603050405020304" pitchFamily="18" charset="0"/>
              </a:rPr>
              <a:t>象原函数</a:t>
            </a:r>
            <a:endParaRPr lang="zh-CN" sz="2800" kern="100" dirty="0">
              <a:effectLst/>
              <a:ea typeface="宋体" panose="02010600030101010101" pitchFamily="2" charset="-122"/>
              <a:cs typeface="Times New Roman" panose="02020603050405020304" pitchFamily="18" charset="0"/>
            </a:endParaRPr>
          </a:p>
          <a:p>
            <a:pPr algn="ctr">
              <a:spcAft>
                <a:spcPts val="0"/>
              </a:spcAft>
            </a:pPr>
            <a:r>
              <a:rPr lang="zh-CN" sz="2800" b="1" kern="100" dirty="0">
                <a:effectLst/>
                <a:ea typeface="宋体" panose="02010600030101010101" pitchFamily="2" charset="-122"/>
                <a:cs typeface="Times New Roman" panose="02020603050405020304" pitchFamily="18" charset="0"/>
              </a:rPr>
              <a:t>方程的</a:t>
            </a:r>
            <a:r>
              <a:rPr lang="zh-CN" sz="2800" b="1" kern="100" dirty="0" smtClean="0">
                <a:effectLst/>
                <a:ea typeface="宋体" panose="02010600030101010101" pitchFamily="2" charset="-122"/>
                <a:cs typeface="Times New Roman" panose="02020603050405020304" pitchFamily="18" charset="0"/>
              </a:rPr>
              <a:t>解</a:t>
            </a:r>
            <a:r>
              <a:rPr lang="en-US" sz="2800" kern="100" dirty="0">
                <a:effectLst/>
                <a:ea typeface="宋体" panose="02010600030101010101" pitchFamily="2" charset="-122"/>
                <a:cs typeface="Times New Roman" panose="02020603050405020304" pitchFamily="18" charset="0"/>
              </a:rPr>
              <a:t> </a:t>
            </a:r>
            <a:endParaRPr lang="zh-CN" sz="2800" kern="100" dirty="0">
              <a:effectLst/>
              <a:ea typeface="宋体" panose="02010600030101010101" pitchFamily="2" charset="-122"/>
              <a:cs typeface="Times New Roman" panose="02020603050405020304" pitchFamily="18" charset="0"/>
            </a:endParaRPr>
          </a:p>
        </p:txBody>
      </p:sp>
      <p:sp>
        <p:nvSpPr>
          <p:cNvPr id="10" name="文本框 4"/>
          <p:cNvSpPr txBox="1"/>
          <p:nvPr/>
        </p:nvSpPr>
        <p:spPr>
          <a:xfrm>
            <a:off x="6453597" y="1530142"/>
            <a:ext cx="1729848" cy="929499"/>
          </a:xfrm>
          <a:prstGeom prst="rect">
            <a:avLst/>
          </a:prstGeom>
          <a:solidFill>
            <a:schemeClr val="lt1"/>
          </a:solidFill>
          <a:ln w="381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2800" b="1" kern="100" dirty="0">
                <a:effectLst/>
                <a:ea typeface="宋体" panose="02010600030101010101" pitchFamily="2" charset="-122"/>
                <a:cs typeface="Times New Roman" panose="02020603050405020304" pitchFamily="18" charset="0"/>
              </a:rPr>
              <a:t>象函数的代数方程</a:t>
            </a:r>
            <a:endParaRPr lang="zh-CN" sz="2800" kern="100" dirty="0">
              <a:effectLst/>
              <a:ea typeface="宋体" panose="02010600030101010101" pitchFamily="2" charset="-122"/>
              <a:cs typeface="Times New Roman" panose="02020603050405020304" pitchFamily="18" charset="0"/>
            </a:endParaRPr>
          </a:p>
        </p:txBody>
      </p:sp>
      <p:sp>
        <p:nvSpPr>
          <p:cNvPr id="11" name="文本框 5"/>
          <p:cNvSpPr txBox="1"/>
          <p:nvPr/>
        </p:nvSpPr>
        <p:spPr>
          <a:xfrm>
            <a:off x="6436285" y="5230194"/>
            <a:ext cx="1609421" cy="796701"/>
          </a:xfrm>
          <a:prstGeom prst="rect">
            <a:avLst/>
          </a:prstGeom>
          <a:solidFill>
            <a:schemeClr val="lt1"/>
          </a:solidFill>
          <a:ln w="3810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2800" b="1" kern="100" dirty="0">
                <a:effectLst/>
                <a:ea typeface="宋体" panose="02010600030101010101" pitchFamily="2" charset="-122"/>
                <a:cs typeface="Times New Roman" panose="02020603050405020304" pitchFamily="18" charset="0"/>
              </a:rPr>
              <a:t>象函数</a:t>
            </a:r>
            <a:endParaRPr lang="zh-CN" sz="2800" kern="100" dirty="0">
              <a:effectLst/>
              <a:ea typeface="宋体" panose="02010600030101010101" pitchFamily="2" charset="-122"/>
              <a:cs typeface="Times New Roman" panose="02020603050405020304" pitchFamily="18" charset="0"/>
            </a:endParaRPr>
          </a:p>
        </p:txBody>
      </p:sp>
      <p:sp>
        <p:nvSpPr>
          <p:cNvPr id="12" name="右箭头 11"/>
          <p:cNvSpPr/>
          <p:nvPr/>
        </p:nvSpPr>
        <p:spPr>
          <a:xfrm>
            <a:off x="3399839" y="1542977"/>
            <a:ext cx="2838436" cy="912669"/>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a:spcAft>
                <a:spcPts val="0"/>
              </a:spcAft>
            </a:pPr>
            <a:r>
              <a:rPr lang="en-US" sz="2800" b="1" kern="100" dirty="0" smtClean="0">
                <a:solidFill>
                  <a:srgbClr val="000000"/>
                </a:solidFill>
                <a:effectLst/>
                <a:ea typeface="宋体" panose="02010600030101010101" pitchFamily="2" charset="-122"/>
                <a:cs typeface="Times New Roman" panose="02020603050405020304" pitchFamily="18" charset="0"/>
              </a:rPr>
              <a:t>Fourier </a:t>
            </a:r>
            <a:r>
              <a:rPr lang="zh-CN" sz="2800" b="1" kern="100" dirty="0" smtClean="0">
                <a:solidFill>
                  <a:srgbClr val="000000"/>
                </a:solidFill>
                <a:effectLst/>
                <a:ea typeface="宋体" panose="02010600030101010101" pitchFamily="2" charset="-122"/>
                <a:cs typeface="Times New Roman" panose="02020603050405020304" pitchFamily="18" charset="0"/>
              </a:rPr>
              <a:t>变换</a:t>
            </a:r>
            <a:endParaRPr lang="zh-CN" sz="2800" b="1" kern="100" dirty="0">
              <a:effectLst/>
              <a:ea typeface="宋体" panose="02010600030101010101" pitchFamily="2" charset="-122"/>
              <a:cs typeface="Times New Roman" panose="02020603050405020304" pitchFamily="18" charset="0"/>
            </a:endParaRPr>
          </a:p>
        </p:txBody>
      </p:sp>
      <p:sp>
        <p:nvSpPr>
          <p:cNvPr id="14" name="左箭头 13"/>
          <p:cNvSpPr/>
          <p:nvPr/>
        </p:nvSpPr>
        <p:spPr>
          <a:xfrm>
            <a:off x="3100323" y="5111780"/>
            <a:ext cx="3096511" cy="979178"/>
          </a:xfrm>
          <a:prstGeom prst="lef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800" b="1" kern="100" dirty="0" smtClean="0">
                <a:solidFill>
                  <a:srgbClr val="000000"/>
                </a:solidFill>
                <a:effectLst/>
                <a:ea typeface="宋体" panose="02010600030101010101" pitchFamily="2" charset="-122"/>
                <a:cs typeface="Times New Roman" panose="02020603050405020304" pitchFamily="18" charset="0"/>
              </a:rPr>
              <a:t>Fourier </a:t>
            </a:r>
            <a:r>
              <a:rPr lang="zh-CN" sz="2800" b="1" kern="100" dirty="0" smtClean="0">
                <a:solidFill>
                  <a:srgbClr val="000000"/>
                </a:solidFill>
                <a:effectLst/>
                <a:ea typeface="宋体" panose="02010600030101010101" pitchFamily="2" charset="-122"/>
                <a:cs typeface="Times New Roman" panose="02020603050405020304" pitchFamily="18" charset="0"/>
              </a:rPr>
              <a:t>逆变换</a:t>
            </a:r>
            <a:endParaRPr lang="zh-CN" sz="2800" b="1" kern="100" dirty="0">
              <a:effectLst/>
              <a:ea typeface="宋体" panose="02010600030101010101" pitchFamily="2" charset="-122"/>
              <a:cs typeface="Times New Roman" panose="02020603050405020304" pitchFamily="18" charset="0"/>
            </a:endParaRPr>
          </a:p>
        </p:txBody>
      </p:sp>
      <p:sp>
        <p:nvSpPr>
          <p:cNvPr id="15" name="上箭头 14"/>
          <p:cNvSpPr/>
          <p:nvPr/>
        </p:nvSpPr>
        <p:spPr>
          <a:xfrm>
            <a:off x="1544944" y="2771216"/>
            <a:ext cx="788794" cy="2021363"/>
          </a:xfrm>
          <a:prstGeom prst="upArrow">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宋体" panose="02010600030101010101" pitchFamily="2" charset="-122"/>
                <a:ea typeface="宋体" panose="02010600030101010101" pitchFamily="2" charset="-122"/>
                <a:cs typeface="宋体" panose="02010600030101010101" pitchFamily="2" charset="-122"/>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下箭头 15"/>
          <p:cNvSpPr/>
          <p:nvPr/>
        </p:nvSpPr>
        <p:spPr>
          <a:xfrm>
            <a:off x="6798869" y="2592981"/>
            <a:ext cx="1039303" cy="2516321"/>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rPr>
              <a:t>解代数方程</a:t>
            </a:r>
            <a:endParaRPr lang="zh-CN" altLang="en-US" sz="2800" b="1" dirty="0">
              <a:solidFill>
                <a:schemeClr val="tx1"/>
              </a:solidFill>
            </a:endParaRPr>
          </a:p>
        </p:txBody>
      </p:sp>
    </p:spTree>
    <p:extLst>
      <p:ext uri="{BB962C8B-B14F-4D97-AF65-F5344CB8AC3E}">
        <p14:creationId xmlns:p14="http://schemas.microsoft.com/office/powerpoint/2010/main" xmlns="" val="321331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animBg="1"/>
      <p:bldP spid="1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64096"/>
          </a:xfrm>
        </p:spPr>
        <p:txBody>
          <a:bodyPr/>
          <a:lstStyle/>
          <a:p>
            <a:r>
              <a:rPr lang="zh-CN" altLang="en-US" dirty="0" smtClean="0"/>
              <a:t>积分方程求解</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1124744"/>
                <a:ext cx="8136904" cy="5256584"/>
              </a:xfrm>
            </p:spPr>
            <p:txBody>
              <a:bodyPr/>
              <a:lstStyle/>
              <a:p>
                <a:r>
                  <a:rPr lang="zh-CN" altLang="zh-CN" dirty="0" smtClean="0"/>
                  <a:t>例</a:t>
                </a:r>
                <a:r>
                  <a:rPr lang="en-US" altLang="zh-CN" dirty="0"/>
                  <a:t>. </a:t>
                </a:r>
                <a14:m>
                  <m:oMath xmlns:m="http://schemas.openxmlformats.org/officeDocument/2006/math">
                    <m:r>
                      <a:rPr lang="en-US" altLang="zh-CN" b="1" i="1">
                        <a:latin typeface="Cambria Math" panose="02040503050406030204" pitchFamily="18" charset="0"/>
                      </a:rPr>
                      <m:t>𝒉</m:t>
                    </m:r>
                    <m:r>
                      <a:rPr lang="en-US" altLang="zh-CN" b="1" i="1">
                        <a:latin typeface="Cambria Math" panose="02040503050406030204" pitchFamily="18" charset="0"/>
                      </a:rPr>
                      <m:t>,</m:t>
                    </m:r>
                    <m:r>
                      <a:rPr lang="en-US" altLang="zh-CN" b="1" i="1">
                        <a:latin typeface="Cambria Math" panose="02040503050406030204" pitchFamily="18" charset="0"/>
                      </a:rPr>
                      <m:t>𝒇</m:t>
                    </m:r>
                  </m:oMath>
                </a14:m>
                <a:r>
                  <a:rPr lang="zh-CN" altLang="zh-CN" dirty="0"/>
                  <a:t>已知，求</a:t>
                </a:r>
                <a14:m>
                  <m:oMath xmlns:m="http://schemas.openxmlformats.org/officeDocument/2006/math">
                    <m:r>
                      <a:rPr lang="en-US" altLang="zh-CN" b="1" i="1">
                        <a:latin typeface="Cambria Math" panose="02040503050406030204" pitchFamily="18" charset="0"/>
                      </a:rPr>
                      <m:t>𝒈</m:t>
                    </m:r>
                  </m:oMath>
                </a14:m>
                <a:r>
                  <a:rPr lang="en-US" altLang="zh-CN" dirty="0" smtClean="0"/>
                  <a:t>:</a:t>
                </a:r>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r>
                            <m:rPr>
                              <m:nor/>
                            </m:rPr>
                            <a:rPr lang="en-US" altLang="zh-CN"/>
                            <m:t>d</m:t>
                          </m:r>
                          <m:r>
                            <a:rPr lang="en-US" altLang="zh-CN" b="1" i="1">
                              <a:latin typeface="Cambria Math" panose="02040503050406030204" pitchFamily="18" charset="0"/>
                            </a:rPr>
                            <m:t>𝝉</m:t>
                          </m:r>
                        </m:e>
                      </m:nary>
                    </m:oMath>
                  </m:oMathPara>
                </a14:m>
                <a:endParaRPr lang="zh-CN" altLang="zh-CN" dirty="0"/>
              </a:p>
              <a:p>
                <a:r>
                  <a:rPr lang="zh-CN" altLang="zh-CN" dirty="0"/>
                  <a:t>解</a:t>
                </a:r>
                <a:r>
                  <a:rPr lang="zh-CN" altLang="zh-CN" dirty="0" smtClean="0"/>
                  <a:t>：方程</a:t>
                </a:r>
                <a:r>
                  <a:rPr lang="zh-CN" altLang="zh-CN" dirty="0"/>
                  <a:t>两端取傅立叶变换得</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𝑮</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den>
                      </m:f>
                    </m:oMath>
                  </m:oMathPara>
                </a14:m>
                <a:endParaRPr lang="zh-CN" altLang="zh-CN" dirty="0"/>
              </a:p>
              <a:p>
                <a:r>
                  <a:rPr lang="zh-CN" altLang="zh-CN" dirty="0"/>
                  <a:t>从而</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1124744"/>
                <a:ext cx="8136904" cy="5256584"/>
              </a:xfrm>
              <a:blipFill>
                <a:blip r:embed="rId2" cstate="print"/>
                <a:stretch>
                  <a:fillRect t="-1624" b="-11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146</a:t>
            </a:fld>
            <a:endParaRPr lang="zh-CN" altLang="en-US"/>
          </a:p>
        </p:txBody>
      </p:sp>
      <p:sp>
        <p:nvSpPr>
          <p:cNvPr id="6" name="矩形 5"/>
          <p:cNvSpPr/>
          <p:nvPr/>
        </p:nvSpPr>
        <p:spPr>
          <a:xfrm>
            <a:off x="5292080" y="2996952"/>
            <a:ext cx="3168352" cy="942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2663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99592" y="548680"/>
                <a:ext cx="7668851" cy="5904656"/>
              </a:xfrm>
            </p:spPr>
            <p:txBody>
              <a:bodyPr/>
              <a:lstStyle/>
              <a:p>
                <a:r>
                  <a:rPr lang="zh-CN" altLang="zh-CN" dirty="0"/>
                  <a:t>求积分方程</a:t>
                </a:r>
              </a:p>
              <a:p>
                <a:pPr marL="109537" indent="0">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𝝎</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𝒕</m:t>
                              </m:r>
                            </m:e>
                          </m:func>
                        </m:num>
                        <m:den>
                          <m:r>
                            <a:rPr lang="en-US" altLang="zh-CN" b="1" i="1">
                              <a:latin typeface="Cambria Math" panose="02040503050406030204" pitchFamily="18" charset="0"/>
                            </a:rPr>
                            <m:t>𝒕</m:t>
                          </m:r>
                        </m:den>
                      </m:f>
                    </m:oMath>
                  </m:oMathPara>
                </a14:m>
                <a:endParaRPr lang="zh-CN" altLang="zh-CN" dirty="0"/>
              </a:p>
              <a:p>
                <a:pPr>
                  <a:lnSpc>
                    <a:spcPct val="150000"/>
                  </a:lnSpc>
                </a:pPr>
                <a:r>
                  <a:rPr lang="zh-CN" altLang="zh-CN" dirty="0"/>
                  <a:t>解</a:t>
                </a:r>
                <a:r>
                  <a:rPr lang="zh-CN" altLang="zh-CN" dirty="0" smtClean="0"/>
                  <a:t>：</a:t>
                </a:r>
                <a:r>
                  <a:rPr lang="en-US" altLang="zh-CN" dirty="0" smtClean="0"/>
                  <a:t>Fourier </a:t>
                </a:r>
                <a:r>
                  <a:rPr lang="zh-CN" altLang="zh-CN" dirty="0" smtClean="0"/>
                  <a:t>变换</a:t>
                </a:r>
                <a:r>
                  <a:rPr lang="zh-CN" altLang="zh-CN" dirty="0"/>
                  <a:t>的</a:t>
                </a:r>
                <a:r>
                  <a:rPr lang="zh-CN" altLang="zh-CN" u="sng" dirty="0">
                    <a:solidFill>
                      <a:srgbClr val="FF0000"/>
                    </a:solidFill>
                    <a:latin typeface="华文楷体" panose="02010600040101010101" pitchFamily="2" charset="-122"/>
                    <a:ea typeface="华文楷体" panose="02010600040101010101" pitchFamily="2" charset="-122"/>
                  </a:rPr>
                  <a:t>余弦公式</a:t>
                </a:r>
                <a:r>
                  <a:rPr lang="zh-CN" altLang="zh-CN" dirty="0"/>
                  <a:t>为</a:t>
                </a:r>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𝒄</m:t>
                          </m:r>
                        </m:sub>
                      </m:sSub>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𝝎𝝉</m:t>
                              </m:r>
                            </m:e>
                          </m:func>
                          <m:r>
                            <a:rPr lang="en-US" altLang="zh-CN" b="1" i="1">
                              <a:latin typeface="Cambria Math" panose="02040503050406030204" pitchFamily="18" charset="0"/>
                            </a:rPr>
                            <m:t>𝐝</m:t>
                          </m:r>
                          <m:r>
                            <a:rPr lang="en-US" altLang="zh-CN" b="1" i="1">
                              <a:latin typeface="Cambria Math" panose="02040503050406030204" pitchFamily="18" charset="0"/>
                            </a:rPr>
                            <m:t>𝝉</m:t>
                          </m:r>
                        </m:e>
                      </m:nary>
                      <m:r>
                        <a:rPr lang="en-US" altLang="zh-CN" b="1">
                          <a:latin typeface="Cambria Math" panose="02040503050406030204" pitchFamily="18" charset="0"/>
                        </a:rPr>
                        <m:t>,  </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sSub>
                            <m:sSubPr>
                              <m:ctrlPr>
                                <a:rPr lang="zh-CN" altLang="zh-CN" i="1">
                                  <a:latin typeface="Cambria Math"/>
                                </a:rPr>
                              </m:ctrlPr>
                            </m:sSubPr>
                            <m:e>
                              <m:r>
                                <a:rPr lang="en-US" altLang="zh-CN" b="1" i="1">
                                  <a:latin typeface="Cambria Math" panose="02040503050406030204" pitchFamily="18" charset="0"/>
                                </a:rPr>
                                <m:t>𝑭</m:t>
                              </m:r>
                            </m:e>
                            <m:sub>
                              <m:r>
                                <a:rPr lang="en-US" altLang="zh-CN" b="1" i="1">
                                  <a:latin typeface="Cambria Math" panose="02040503050406030204" pitchFamily="18" charset="0"/>
                                </a:rPr>
                                <m:t>𝒄</m:t>
                              </m:r>
                            </m:sub>
                          </m:sSub>
                          <m:d>
                            <m:dPr>
                              <m:ctrlPr>
                                <a:rPr lang="zh-CN" altLang="zh-CN" i="1">
                                  <a:latin typeface="Cambria Math"/>
                                </a:rPr>
                              </m:ctrlPr>
                            </m:dPr>
                            <m:e>
                              <m:r>
                                <a:rPr lang="en-US" altLang="zh-CN" b="1" i="1">
                                  <a:latin typeface="Cambria Math" panose="02040503050406030204" pitchFamily="18" charset="0"/>
                                </a:rPr>
                                <m:t>𝝎</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zh-CN" altLang="zh-CN" dirty="0"/>
              </a:p>
              <a:p>
                <a:pPr>
                  <a:lnSpc>
                    <a:spcPct val="150000"/>
                  </a:lnSpc>
                </a:pPr>
                <a:r>
                  <a:rPr lang="zh-CN" altLang="zh-CN" dirty="0"/>
                  <a:t>从而将上式改写为</a:t>
                </a:r>
              </a:p>
              <a:p>
                <a:pPr marL="109537" indent="0">
                  <a:buNone/>
                </a:pPr>
                <a14:m>
                  <m:oMathPara xmlns:m="http://schemas.openxmlformats.org/officeDocument/2006/math">
                    <m:oMathParaPr>
                      <m:jc m:val="centerGroup"/>
                    </m:oMathParaPr>
                    <m:oMath xmlns:m="http://schemas.openxmlformats.org/officeDocument/2006/math">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𝝎</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𝝅</m:t>
                          </m:r>
                        </m:den>
                      </m:f>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𝒕</m:t>
                              </m:r>
                            </m:e>
                          </m:func>
                        </m:num>
                        <m:den>
                          <m:r>
                            <a:rPr lang="en-US" altLang="zh-CN" b="1" i="1">
                              <a:latin typeface="Cambria Math" panose="02040503050406030204" pitchFamily="18" charset="0"/>
                            </a:rPr>
                            <m:t>𝒕</m:t>
                          </m:r>
                        </m:den>
                      </m:f>
                    </m:oMath>
                  </m:oMathPara>
                </a14:m>
                <a:endParaRPr lang="zh-CN" altLang="zh-CN" dirty="0"/>
              </a:p>
              <a:p>
                <a:pPr marL="109537"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99592" y="548680"/>
                <a:ext cx="7668851" cy="5904656"/>
              </a:xfrm>
              <a:blipFill>
                <a:blip r:embed="rId2" cstate="print"/>
                <a:stretch>
                  <a:fillRect l="-79" t="-13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147</a:t>
            </a:fld>
            <a:endParaRPr lang="zh-CN" altLang="en-US"/>
          </a:p>
        </p:txBody>
      </p:sp>
    </p:spTree>
    <p:extLst>
      <p:ext uri="{BB962C8B-B14F-4D97-AF65-F5344CB8AC3E}">
        <p14:creationId xmlns:p14="http://schemas.microsoft.com/office/powerpoint/2010/main" xmlns="" val="41110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4" y="476672"/>
                <a:ext cx="8064896" cy="5544616"/>
              </a:xfrm>
            </p:spPr>
            <p:txBody>
              <a:bodyPr/>
              <a:lstStyle/>
              <a:p>
                <a:r>
                  <a:rPr lang="zh-CN" altLang="zh-CN" dirty="0" smtClean="0"/>
                  <a:t>则</a:t>
                </a:r>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d>
                            <m:dPr>
                              <m:ctrlPr>
                                <a:rPr lang="en-US" altLang="zh-CN" i="1" smtClean="0">
                                  <a:latin typeface="Cambria Math"/>
                                </a:rPr>
                              </m:ctrlPr>
                            </m:dPr>
                            <m:e>
                              <m:f>
                                <m:fPr>
                                  <m:ctrlPr>
                                    <a:rPr lang="zh-CN" altLang="zh-CN" i="1">
                                      <a:latin typeface="Cambria Math"/>
                                    </a:rPr>
                                  </m:ctrlPr>
                                </m:fPr>
                                <m:num>
                                  <m:r>
                                    <a:rPr lang="en-US" altLang="zh-CN" i="1">
                                      <a:latin typeface="Cambria Math" panose="02040503050406030204" pitchFamily="18" charset="0"/>
                                    </a:rPr>
                                    <m:t>𝟐</m:t>
                                  </m:r>
                                </m:num>
                                <m:den>
                                  <m:r>
                                    <a:rPr lang="en-US" altLang="zh-CN" i="1">
                                      <a:latin typeface="Cambria Math" panose="02040503050406030204" pitchFamily="18" charset="0"/>
                                    </a:rPr>
                                    <m:t>𝝅</m:t>
                                  </m:r>
                                </m:den>
                              </m:f>
                              <m:f>
                                <m:fPr>
                                  <m:ctrlPr>
                                    <a:rPr lang="zh-CN" altLang="zh-CN" i="1">
                                      <a:latin typeface="Cambria Math"/>
                                    </a:rPr>
                                  </m:ctrlPr>
                                </m:fPr>
                                <m:num>
                                  <m:func>
                                    <m:funcPr>
                                      <m:ctrlPr>
                                        <a:rPr lang="zh-CN" altLang="zh-CN" i="1">
                                          <a:latin typeface="Cambria Math"/>
                                        </a:rPr>
                                      </m:ctrlPr>
                                    </m:funcPr>
                                    <m:fName>
                                      <m:r>
                                        <a:rPr lang="en-US" altLang="zh-CN" i="1">
                                          <a:latin typeface="Cambria Math" panose="02040503050406030204" pitchFamily="18" charset="0"/>
                                        </a:rPr>
                                        <m:t>𝐬𝐢𝐧</m:t>
                                      </m:r>
                                    </m:fName>
                                    <m:e>
                                      <m:r>
                                        <a:rPr lang="en-US" altLang="zh-CN" i="1">
                                          <a:latin typeface="Cambria Math" panose="02040503050406030204" pitchFamily="18" charset="0"/>
                                        </a:rPr>
                                        <m:t>𝝉</m:t>
                                      </m:r>
                                    </m:e>
                                  </m:func>
                                </m:num>
                                <m:den>
                                  <m:r>
                                    <a:rPr lang="en-US" altLang="zh-CN" i="1">
                                      <a:latin typeface="Cambria Math" panose="02040503050406030204" pitchFamily="18" charset="0"/>
                                    </a:rPr>
                                    <m:t>𝝉</m:t>
                                  </m:r>
                                </m:den>
                              </m:f>
                            </m:e>
                          </m:d>
                          <m:r>
                            <a:rPr lang="en-US" altLang="zh-CN" i="1" smtClean="0">
                              <a:latin typeface="Cambria Math" panose="02040503050406030204" pitchFamily="18" charset="0"/>
                              <a:ea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𝝎𝝉</m:t>
                              </m:r>
                            </m:e>
                          </m:func>
                          <m:r>
                            <a:rPr lang="en-US" altLang="zh-CN" b="1" i="1">
                              <a:latin typeface="Cambria Math" panose="02040503050406030204" pitchFamily="18" charset="0"/>
                            </a:rPr>
                            <m:t>𝐝</m:t>
                          </m:r>
                          <m:r>
                            <a:rPr lang="en-US" altLang="zh-CN" b="1" i="1">
                              <a:latin typeface="Cambria Math" panose="02040503050406030204" pitchFamily="18" charset="0"/>
                            </a:rPr>
                            <m:t>𝝉</m:t>
                          </m:r>
                        </m:e>
                      </m:nary>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d>
                        <m:dPr>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𝝎</m:t>
                                          </m:r>
                                        </m:e>
                                      </m:d>
                                      <m:r>
                                        <a:rPr lang="en-US" altLang="zh-CN" b="1" i="1">
                                          <a:latin typeface="Cambria Math" panose="02040503050406030204" pitchFamily="18" charset="0"/>
                                        </a:rPr>
                                        <m:t>𝝉</m:t>
                                      </m:r>
                                    </m:e>
                                  </m:func>
                                </m:num>
                                <m:den>
                                  <m:r>
                                    <a:rPr lang="en-US" altLang="zh-CN" b="1" i="1">
                                      <a:latin typeface="Cambria Math" panose="02040503050406030204" pitchFamily="18" charset="0"/>
                                    </a:rPr>
                                    <m:t>𝝉</m:t>
                                  </m:r>
                                </m:den>
                              </m:f>
                              <m:r>
                                <a:rPr lang="en-US" altLang="zh-CN" b="1" i="1">
                                  <a:latin typeface="Cambria Math" panose="02040503050406030204" pitchFamily="18" charset="0"/>
                                </a:rPr>
                                <m:t>𝐝</m:t>
                              </m:r>
                              <m:r>
                                <a:rPr lang="en-US" altLang="zh-CN" b="1" i="1">
                                  <a:latin typeface="Cambria Math" panose="02040503050406030204" pitchFamily="18" charset="0"/>
                                </a:rPr>
                                <m:t>𝝉</m:t>
                              </m:r>
                            </m:e>
                          </m:nary>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𝝎</m:t>
                                          </m:r>
                                        </m:e>
                                      </m:d>
                                      <m:r>
                                        <a:rPr lang="en-US" altLang="zh-CN" b="1" i="1">
                                          <a:latin typeface="Cambria Math" panose="02040503050406030204" pitchFamily="18" charset="0"/>
                                        </a:rPr>
                                        <m:t>𝝉</m:t>
                                      </m:r>
                                    </m:e>
                                  </m:func>
                                </m:num>
                                <m:den>
                                  <m:r>
                                    <a:rPr lang="en-US" altLang="zh-CN" b="1" i="1">
                                      <a:latin typeface="Cambria Math" panose="02040503050406030204" pitchFamily="18" charset="0"/>
                                    </a:rPr>
                                    <m:t>𝝉</m:t>
                                  </m:r>
                                </m:den>
                              </m:f>
                              <m:r>
                                <a:rPr lang="en-US" altLang="zh-CN" b="1" i="1">
                                  <a:latin typeface="Cambria Math" panose="02040503050406030204" pitchFamily="18" charset="0"/>
                                </a:rPr>
                                <m:t>𝐝</m:t>
                              </m:r>
                              <m:r>
                                <a:rPr lang="en-US" altLang="zh-CN" b="1" i="1">
                                  <a:latin typeface="Cambria Math" panose="02040503050406030204" pitchFamily="18" charset="0"/>
                                </a:rPr>
                                <m:t>𝝉</m:t>
                              </m:r>
                            </m:e>
                          </m:nary>
                        </m:e>
                      </m:d>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&gt;</m:t>
                                </m:r>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rPr>
                                  <m:t>&lt;</m:t>
                                </m:r>
                                <m:r>
                                  <a:rPr lang="en-US" altLang="zh-CN" b="1" i="1">
                                    <a:latin typeface="Cambria Math" panose="02040503050406030204" pitchFamily="18" charset="0"/>
                                  </a:rPr>
                                  <m:t>𝝎</m:t>
                                </m:r>
                                <m:r>
                                  <a:rPr lang="en-US" altLang="zh-CN" b="1" i="1">
                                    <a:latin typeface="Cambria Math" panose="02040503050406030204" pitchFamily="18" charset="0"/>
                                  </a:rPr>
                                  <m:t>&lt;</m:t>
                                </m:r>
                                <m:r>
                                  <a:rPr lang="en-US" altLang="zh-CN" b="1" i="1">
                                    <a:latin typeface="Cambria Math" panose="02040503050406030204" pitchFamily="18" charset="0"/>
                                  </a:rPr>
                                  <m:t>𝟏</m:t>
                                </m:r>
                              </m:e>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e>
                                </m:d>
                                <m:r>
                                  <a:rPr lang="en-US" altLang="zh-CN" b="1" i="1">
                                    <a:latin typeface="Cambria Math" panose="02040503050406030204" pitchFamily="18" charset="0"/>
                                  </a:rPr>
                                  <m:t>=</m:t>
                                </m:r>
                                <m:r>
                                  <a:rPr lang="en-US" altLang="zh-CN" b="1" i="1">
                                    <a:latin typeface="Cambria Math" panose="02040503050406030204" pitchFamily="18" charset="0"/>
                                  </a:rPr>
                                  <m:t>𝟏</m:t>
                                </m:r>
                              </m:e>
                            </m:mr>
                            <m:m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𝟏</m:t>
                                </m:r>
                              </m:e>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d>
                                  <m:dPr>
                                    <m:ctrlPr>
                                      <a:rPr lang="zh-CN" altLang="zh-CN" i="1">
                                        <a:latin typeface="Cambria Math"/>
                                      </a:rPr>
                                    </m:ctrlPr>
                                  </m:dPr>
                                  <m:e>
                                    <m:r>
                                      <a:rPr lang="en-US" altLang="zh-CN" b="1" i="1">
                                        <a:latin typeface="Cambria Math" panose="02040503050406030204" pitchFamily="18" charset="0"/>
                                      </a:rPr>
                                      <m:t>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e>
                            </m:mr>
                            <m:m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&lt;</m:t>
                                </m:r>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&gt;</m:t>
                                </m:r>
                                <m:r>
                                  <a:rPr lang="en-US" altLang="zh-CN" b="1" i="1">
                                    <a:latin typeface="Cambria Math" panose="02040503050406030204" pitchFamily="18" charset="0"/>
                                  </a:rPr>
                                  <m:t>𝟏</m:t>
                                </m:r>
                              </m:e>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d>
                                  <m:dPr>
                                    <m:ctrlPr>
                                      <a:rPr lang="zh-CN" altLang="zh-CN" i="1">
                                        <a:latin typeface="Cambria Math"/>
                                      </a:rPr>
                                    </m:ctrlPr>
                                  </m:dPr>
                                  <m:e>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e>
                                </m:d>
                                <m:r>
                                  <a:rPr lang="en-US" altLang="zh-CN" b="1" i="1">
                                    <a:latin typeface="Cambria Math" panose="02040503050406030204" pitchFamily="18" charset="0"/>
                                  </a:rPr>
                                  <m:t>=</m:t>
                                </m:r>
                                <m:r>
                                  <a:rPr lang="en-US" altLang="zh-CN" b="1" i="1">
                                    <a:latin typeface="Cambria Math" panose="02040503050406030204" pitchFamily="18" charset="0"/>
                                  </a:rPr>
                                  <m:t>𝟎</m:t>
                                </m:r>
                              </m:e>
                            </m:mr>
                          </m:m>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4" y="476672"/>
                <a:ext cx="8064896" cy="5544616"/>
              </a:xfrm>
              <a:blipFill>
                <a:blip r:embed="rId2" cstate="print"/>
                <a:stretch>
                  <a:fillRect l="-76" t="-1429" b="-16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148</a:t>
            </a:fld>
            <a:endParaRPr lang="zh-CN" altLang="en-US"/>
          </a:p>
        </p:txBody>
      </p:sp>
      <p:sp>
        <p:nvSpPr>
          <p:cNvPr id="2" name="圆角矩形 1"/>
          <p:cNvSpPr/>
          <p:nvPr/>
        </p:nvSpPr>
        <p:spPr>
          <a:xfrm>
            <a:off x="6444208" y="2132856"/>
            <a:ext cx="1152128" cy="432048"/>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6" name="文本框 5"/>
              <p:cNvSpPr txBox="1"/>
              <p:nvPr/>
            </p:nvSpPr>
            <p:spPr>
              <a:xfrm>
                <a:off x="5911702" y="728339"/>
                <a:ext cx="3024336" cy="461665"/>
              </a:xfrm>
              <a:prstGeom prst="rect">
                <a:avLst/>
              </a:prstGeom>
              <a:noFill/>
              <a:ln w="38100">
                <a:solidFill>
                  <a:schemeClr val="accent1">
                    <a:shade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𝝎</m:t>
                      </m:r>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ea typeface="Cambria Math" panose="02040503050406030204" pitchFamily="18" charset="0"/>
                        </a:rPr>
                        <m:t>𝟎</m:t>
                      </m:r>
                    </m:oMath>
                  </m:oMathPara>
                </a14:m>
                <a:endParaRPr lang="zh-CN" altLang="en-US" sz="2400" b="1" dirty="0"/>
              </a:p>
            </p:txBody>
          </p:sp>
        </mc:Choice>
        <mc:Fallback>
          <p:sp>
            <p:nvSpPr>
              <p:cNvPr id="6" name="文本框 5"/>
              <p:cNvSpPr txBox="1">
                <a:spLocks noRot="1" noChangeAspect="1" noMove="1" noResize="1" noEditPoints="1" noAdjustHandles="1" noChangeArrowheads="1" noChangeShapeType="1" noTextEdit="1"/>
              </p:cNvSpPr>
              <p:nvPr/>
            </p:nvSpPr>
            <p:spPr>
              <a:xfrm>
                <a:off x="5911702" y="728339"/>
                <a:ext cx="3024336" cy="461665"/>
              </a:xfrm>
              <a:prstGeom prst="rect">
                <a:avLst/>
              </a:prstGeom>
              <a:blipFill>
                <a:blip r:embed="rId3" cstate="print"/>
                <a:stretch>
                  <a:fillRect/>
                </a:stretch>
              </a:blipFill>
              <a:ln w="38100">
                <a:solidFill>
                  <a:schemeClr val="accent1">
                    <a:shade val="50000"/>
                  </a:schemeClr>
                </a:solidFill>
              </a:ln>
            </p:spPr>
            <p:txBody>
              <a:bodyPr/>
              <a:lstStyle/>
              <a:p>
                <a:r>
                  <a:rPr lang="zh-CN" altLang="en-US">
                    <a:noFill/>
                  </a:rPr>
                  <a:t> </a:t>
                </a:r>
              </a:p>
            </p:txBody>
          </p:sp>
        </mc:Fallback>
      </mc:AlternateContent>
      <p:sp>
        <p:nvSpPr>
          <p:cNvPr id="7" name="上箭头 6"/>
          <p:cNvSpPr/>
          <p:nvPr/>
        </p:nvSpPr>
        <p:spPr>
          <a:xfrm rot="1417789">
            <a:off x="7425199" y="1161631"/>
            <a:ext cx="196533" cy="10127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96598" y="2171343"/>
            <a:ext cx="1152128" cy="432048"/>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7770" y="1190004"/>
            <a:ext cx="1152128" cy="830997"/>
          </a:xfrm>
          <a:prstGeom prst="rect">
            <a:avLst/>
          </a:prstGeom>
          <a:noFill/>
          <a:ln w="38100">
            <a:solidFill>
              <a:schemeClr val="accent1">
                <a:shade val="50000"/>
              </a:schemeClr>
            </a:solidFill>
          </a:ln>
        </p:spPr>
        <p:txBody>
          <a:bodyPr wrap="square" rtlCol="0">
            <a:spAutoFit/>
          </a:bodyPr>
          <a:lstStyle/>
          <a:p>
            <a:r>
              <a:rPr lang="zh-CN" altLang="en-US" sz="2400" b="1" dirty="0" smtClean="0"/>
              <a:t>三种情况讨论</a:t>
            </a:r>
            <a:endParaRPr lang="zh-CN" altLang="en-US" sz="2400" b="1" dirty="0"/>
          </a:p>
        </p:txBody>
      </p:sp>
      <p:sp>
        <p:nvSpPr>
          <p:cNvPr id="10" name="上箭头 9"/>
          <p:cNvSpPr/>
          <p:nvPr/>
        </p:nvSpPr>
        <p:spPr>
          <a:xfrm rot="17502425">
            <a:off x="2319386" y="1166861"/>
            <a:ext cx="191525" cy="14994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612735" y="973980"/>
            <a:ext cx="751353" cy="432048"/>
          </a:xfrm>
          <a:prstGeom prst="roundRect">
            <a:avLst/>
          </a:prstGeom>
          <a:solidFill>
            <a:srgbClr val="FFC000">
              <a:alpha val="10000"/>
            </a:srgbClr>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764866" y="1270912"/>
            <a:ext cx="1157620" cy="432048"/>
          </a:xfrm>
          <a:prstGeom prst="roundRect">
            <a:avLst/>
          </a:prstGeom>
          <a:solidFill>
            <a:srgbClr val="FFC000">
              <a:alpha val="10000"/>
            </a:srgbClr>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51892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3"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3)">
                                      <p:cBhvr>
                                        <p:cTn id="16" dur="500"/>
                                        <p:tgtEl>
                                          <p:spTgt spid="12"/>
                                        </p:tgtEl>
                                      </p:cBhvr>
                                    </p:animEffect>
                                  </p:childTnLst>
                                </p:cTn>
                              </p:par>
                              <p:par>
                                <p:cTn id="17" presetID="21" presetClass="entr" presetSubtype="3"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3)">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3"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3)">
                                      <p:cBhvr>
                                        <p:cTn id="29" dur="500"/>
                                        <p:tgtEl>
                                          <p:spTgt spid="2"/>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3"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heel(3)">
                                      <p:cBhvr>
                                        <p:cTn id="42" dur="500"/>
                                        <p:tgtEl>
                                          <p:spTgt spid="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wipe(left)">
                                      <p:cBhvr>
                                        <p:cTn id="5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620688"/>
                <a:ext cx="7488832" cy="5616624"/>
              </a:xfrm>
            </p:spPr>
            <p:txBody>
              <a:bodyPr/>
              <a:lstStyle/>
              <a:p>
                <a:pPr>
                  <a:lnSpc>
                    <a:spcPct val="150000"/>
                  </a:lnSpc>
                </a:pPr>
                <a:r>
                  <a:rPr lang="en-US" altLang="zh-CN" dirty="0" smtClean="0"/>
                  <a:t>Dirichlet </a:t>
                </a:r>
                <a:r>
                  <a:rPr lang="zh-CN" altLang="zh-CN" dirty="0" smtClean="0"/>
                  <a:t>积分</a:t>
                </a:r>
                <a:r>
                  <a:rPr lang="zh-CN" altLang="zh-CN" dirty="0"/>
                  <a:t>：</a:t>
                </a:r>
              </a:p>
              <a:p>
                <a:pPr marL="109537" indent="0">
                  <a:lnSpc>
                    <a:spcPct val="150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𝒔</m:t>
                                  </m:r>
                                  <m:r>
                                    <a:rPr lang="en-US" altLang="zh-CN" b="1" i="1">
                                      <a:latin typeface="Cambria Math" panose="02040503050406030204" pitchFamily="18" charset="0"/>
                                    </a:rPr>
                                    <m:t>𝝉</m:t>
                                  </m:r>
                                </m:e>
                              </m:func>
                            </m:num>
                            <m:den>
                              <m:r>
                                <a:rPr lang="en-US" altLang="zh-CN" b="1" i="1">
                                  <a:latin typeface="Cambria Math" panose="02040503050406030204" pitchFamily="18" charset="0"/>
                                </a:rPr>
                                <m:t>𝝉</m:t>
                              </m:r>
                            </m:den>
                          </m:f>
                          <m:r>
                            <a:rPr lang="en-US" altLang="zh-CN" b="1" i="1">
                              <a:latin typeface="Cambria Math" panose="02040503050406030204" pitchFamily="18" charset="0"/>
                            </a:rPr>
                            <m:t>𝐝</m:t>
                          </m:r>
                          <m:r>
                            <a:rPr lang="en-US" altLang="zh-CN" b="1" i="1">
                              <a:latin typeface="Cambria Math" panose="02040503050406030204" pitchFamily="18" charset="0"/>
                            </a:rPr>
                            <m:t>𝝉</m:t>
                          </m:r>
                        </m:e>
                      </m:nary>
                      <m:r>
                        <a:rPr lang="en-US" altLang="zh-CN" b="1" i="1" smtClean="0">
                          <a:latin typeface="Cambria Math" panose="02040503050406030204" pitchFamily="18" charset="0"/>
                        </a:rPr>
                        <m:t> </m:t>
                      </m:r>
                      <m:r>
                        <a:rPr lang="en-US" altLang="zh-CN" b="1" i="1">
                          <a:latin typeface="Cambria Math" panose="02040503050406030204" pitchFamily="18" charset="0"/>
                        </a:rPr>
                        <m:t>=</m:t>
                      </m:r>
                      <m:r>
                        <a:rPr lang="en-US" altLang="zh-CN" b="1" i="1" smtClean="0">
                          <a:latin typeface="Cambria Math" panose="02040503050406030204" pitchFamily="18" charset="0"/>
                        </a:rPr>
                        <m:t> </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smtClean="0">
                              <a:latin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smtClean="0">
                                      <a:latin typeface="Cambria Math" panose="02040503050406030204" pitchFamily="18" charset="0"/>
                                    </a:rPr>
                                    <m:t>𝒖</m:t>
                                  </m:r>
                                </m:e>
                              </m:func>
                            </m:num>
                            <m:den>
                              <m:r>
                                <a:rPr lang="en-US" altLang="zh-CN" b="1" i="1">
                                  <a:latin typeface="Cambria Math" panose="02040503050406030204" pitchFamily="18" charset="0"/>
                                </a:rPr>
                                <m:t>𝒖</m:t>
                              </m:r>
                            </m:den>
                          </m:f>
                          <m:r>
                            <a:rPr lang="en-US" altLang="zh-CN" b="1" i="1">
                              <a:latin typeface="Cambria Math" panose="02040503050406030204" pitchFamily="18" charset="0"/>
                            </a:rPr>
                            <m:t>𝐝</m:t>
                          </m:r>
                          <m:r>
                            <a:rPr lang="en-US" altLang="zh-CN" b="1" i="1" smtClean="0">
                              <a:latin typeface="Cambria Math" panose="02040503050406030204" pitchFamily="18" charset="0"/>
                            </a:rPr>
                            <m:t>𝒖</m:t>
                          </m:r>
                        </m:e>
                      </m:nary>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𝒔</m:t>
                                </m:r>
                                <m:r>
                                  <a:rPr lang="en-US" altLang="zh-CN" b="1" i="1">
                                    <a:latin typeface="Cambria Math" panose="02040503050406030204" pitchFamily="18" charset="0"/>
                                  </a:rPr>
                                  <m:t>&gt;</m:t>
                                </m:r>
                                <m:r>
                                  <a:rPr lang="en-US" altLang="zh-CN" b="1" i="1">
                                    <a:latin typeface="Cambria Math" panose="02040503050406030204" pitchFamily="18" charset="0"/>
                                  </a:rPr>
                                  <m:t>𝟎</m:t>
                                </m:r>
                              </m:e>
                              <m:e>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𝒖</m:t>
                                            </m:r>
                                          </m:e>
                                        </m:func>
                                      </m:num>
                                      <m:den>
                                        <m:r>
                                          <a:rPr lang="en-US" altLang="zh-CN" b="1" i="1">
                                            <a:latin typeface="Cambria Math" panose="02040503050406030204" pitchFamily="18" charset="0"/>
                                          </a:rPr>
                                          <m:t>𝒖</m:t>
                                        </m:r>
                                      </m:den>
                                    </m:f>
                                    <m:r>
                                      <a:rPr lang="en-US" altLang="zh-CN" b="1" i="1">
                                        <a:latin typeface="Cambria Math" panose="02040503050406030204" pitchFamily="18" charset="0"/>
                                      </a:rPr>
                                      <m:t>𝐝</m:t>
                                    </m:r>
                                    <m:r>
                                      <a:rPr lang="en-US" altLang="zh-CN" b="1" i="1">
                                        <a:latin typeface="Cambria Math" panose="02040503050406030204" pitchFamily="18" charset="0"/>
                                      </a:rPr>
                                      <m:t>𝒖</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e>
                            </m:mr>
                            <m:mr>
                              <m:e>
                                <m:r>
                                  <a:rPr lang="en-US" altLang="zh-CN" b="1" i="1">
                                    <a:latin typeface="Cambria Math" panose="02040503050406030204" pitchFamily="18" charset="0"/>
                                  </a:rPr>
                                  <m:t>𝒔</m:t>
                                </m:r>
                                <m:r>
                                  <a:rPr lang="en-US" altLang="zh-CN" b="1" i="1">
                                    <a:latin typeface="Cambria Math" panose="02040503050406030204" pitchFamily="18" charset="0"/>
                                  </a:rPr>
                                  <m:t>&lt;</m:t>
                                </m:r>
                                <m:r>
                                  <a:rPr lang="en-US" altLang="zh-CN" b="1" i="1">
                                    <a:latin typeface="Cambria Math" panose="02040503050406030204" pitchFamily="18" charset="0"/>
                                  </a:rPr>
                                  <m:t>𝟎</m:t>
                                </m:r>
                              </m:e>
                              <m:e>
                                <m:r>
                                  <a:rPr lang="en-US" altLang="zh-CN" b="1" i="1" smtClean="0">
                                    <a:latin typeface="Cambria Math" panose="02040503050406030204" pitchFamily="18" charset="0"/>
                                  </a:rPr>
                                  <m:t>    </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𝒖</m:t>
                                            </m:r>
                                          </m:e>
                                        </m:func>
                                      </m:num>
                                      <m:den>
                                        <m:r>
                                          <a:rPr lang="en-US" altLang="zh-CN" b="1" i="1">
                                            <a:latin typeface="Cambria Math" panose="02040503050406030204" pitchFamily="18" charset="0"/>
                                          </a:rPr>
                                          <m:t>𝒖</m:t>
                                        </m:r>
                                      </m:den>
                                    </m:f>
                                    <m:r>
                                      <a:rPr lang="en-US" altLang="zh-CN" b="1" i="1">
                                        <a:latin typeface="Cambria Math" panose="02040503050406030204" pitchFamily="18" charset="0"/>
                                      </a:rPr>
                                      <m:t>𝐝</m:t>
                                    </m:r>
                                    <m:r>
                                      <a:rPr lang="en-US" altLang="zh-CN" b="1" i="1">
                                        <a:latin typeface="Cambria Math" panose="02040503050406030204" pitchFamily="18" charset="0"/>
                                      </a:rPr>
                                      <m:t>𝒖</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e>
                            </m:mr>
                            <m:m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𝟎</m:t>
                                </m:r>
                              </m:e>
                              <m:e>
                                <m:r>
                                  <a:rPr lang="en-US" altLang="zh-CN" b="1" i="1">
                                    <a:latin typeface="Cambria Math" panose="02040503050406030204" pitchFamily="18" charset="0"/>
                                  </a:rPr>
                                  <m:t>=</m:t>
                                </m:r>
                                <m:r>
                                  <a:rPr lang="en-US" altLang="zh-CN" b="1" i="1" smtClean="0">
                                    <a:latin typeface="Cambria Math" panose="02040503050406030204" pitchFamily="18" charset="0"/>
                                  </a:rPr>
                                  <m:t>𝟎</m:t>
                                </m:r>
                              </m:e>
                            </m:mr>
                          </m:m>
                        </m:e>
                      </m: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620688"/>
                <a:ext cx="7488832" cy="5616624"/>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149</a:t>
            </a:fld>
            <a:endParaRPr lang="zh-CN" altLang="en-US"/>
          </a:p>
        </p:txBody>
      </p:sp>
      <mc:AlternateContent xmlns:mc="http://schemas.openxmlformats.org/markup-compatibility/2006">
        <mc:Choice xmlns:a14="http://schemas.microsoft.com/office/drawing/2010/main" xmlns="" Requires="a14">
          <p:sp>
            <p:nvSpPr>
              <p:cNvPr id="2" name="文本框 1"/>
              <p:cNvSpPr txBox="1"/>
              <p:nvPr/>
            </p:nvSpPr>
            <p:spPr>
              <a:xfrm>
                <a:off x="4175957" y="764704"/>
                <a:ext cx="1800200" cy="523220"/>
              </a:xfrm>
              <a:prstGeom prst="rect">
                <a:avLst/>
              </a:prstGeom>
              <a:noFill/>
              <a:ln w="38100">
                <a:solidFill>
                  <a:schemeClr val="accent1">
                    <a:shade val="50000"/>
                  </a:schemeClr>
                </a:solidFill>
              </a:ln>
            </p:spPr>
            <p:txBody>
              <a:bodyPr wrap="square" rtlCol="0">
                <a:spAutoFit/>
              </a:bodyPr>
              <a:lstStyle/>
              <a:p>
                <a:r>
                  <a:rPr lang="zh-CN" altLang="en-US" sz="2800" b="1" dirty="0" smtClean="0"/>
                  <a:t>令 </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𝒔</m:t>
                    </m:r>
                    <m:r>
                      <a:rPr lang="en-US" altLang="zh-CN" sz="2800" b="1" i="1" smtClean="0">
                        <a:latin typeface="Cambria Math" panose="02040503050406030204" pitchFamily="18" charset="0"/>
                      </a:rPr>
                      <m:t>𝝉</m:t>
                    </m:r>
                  </m:oMath>
                </a14:m>
                <a:endParaRPr lang="zh-CN" altLang="en-US" sz="2800" b="1" dirty="0"/>
              </a:p>
            </p:txBody>
          </p:sp>
        </mc:Choice>
        <mc:Fallback>
          <p:sp>
            <p:nvSpPr>
              <p:cNvPr id="2" name="文本框 1"/>
              <p:cNvSpPr txBox="1">
                <a:spLocks noRot="1" noChangeAspect="1" noMove="1" noResize="1" noEditPoints="1" noAdjustHandles="1" noChangeArrowheads="1" noChangeShapeType="1" noTextEdit="1"/>
              </p:cNvSpPr>
              <p:nvPr/>
            </p:nvSpPr>
            <p:spPr>
              <a:xfrm>
                <a:off x="4175957" y="764704"/>
                <a:ext cx="1800200" cy="523220"/>
              </a:xfrm>
              <a:prstGeom prst="rect">
                <a:avLst/>
              </a:prstGeom>
              <a:blipFill>
                <a:blip r:embed="rId3" cstate="print"/>
                <a:stretch>
                  <a:fillRect l="-5648" t="-10870" b="-22826"/>
                </a:stretch>
              </a:blipFill>
              <a:ln w="38100">
                <a:solidFill>
                  <a:schemeClr val="accent1">
                    <a:shade val="50000"/>
                  </a:schemeClr>
                </a:solidFill>
              </a:ln>
            </p:spPr>
            <p:txBody>
              <a:bodyPr/>
              <a:lstStyle/>
              <a:p>
                <a:r>
                  <a:rPr lang="zh-CN" altLang="en-US">
                    <a:noFill/>
                  </a:rPr>
                  <a:t> </a:t>
                </a:r>
              </a:p>
            </p:txBody>
          </p:sp>
        </mc:Fallback>
      </mc:AlternateContent>
      <p:sp>
        <p:nvSpPr>
          <p:cNvPr id="6" name="矩形 5"/>
          <p:cNvSpPr/>
          <p:nvPr/>
        </p:nvSpPr>
        <p:spPr>
          <a:xfrm>
            <a:off x="4391981" y="1540312"/>
            <a:ext cx="2628291" cy="109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56177" y="3429000"/>
            <a:ext cx="86409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627784" y="4365104"/>
            <a:ext cx="367240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00192" y="4383487"/>
            <a:ext cx="115212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55585" y="5327975"/>
            <a:ext cx="1152128" cy="33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92079" y="5301208"/>
            <a:ext cx="684077"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2299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grpId="0" nodeType="clickEffect">
                                  <p:stCondLst>
                                    <p:cond delay="0"/>
                                  </p:stCondLst>
                                  <p:childTnLst>
                                    <p:animEffect transition="out" filter="wipe(left)">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idx="1"/>
          </p:nvPr>
        </p:nvSpPr>
        <p:spPr>
          <a:xfrm>
            <a:off x="700036" y="548680"/>
            <a:ext cx="7942263" cy="649286"/>
          </a:xfrm>
        </p:spPr>
        <p:txBody>
          <a:bodyPr/>
          <a:lstStyle/>
          <a:p>
            <a:r>
              <a:rPr lang="zh-CN" altLang="en-US" dirty="0" smtClean="0"/>
              <a:t>三角形式的系数为：</a:t>
            </a:r>
          </a:p>
        </p:txBody>
      </p:sp>
      <p:sp>
        <p:nvSpPr>
          <p:cNvPr id="4" name="日期占位符 3"/>
          <p:cNvSpPr>
            <a:spLocks noGrp="1"/>
          </p:cNvSpPr>
          <p:nvPr>
            <p:ph type="dt" sz="quarter" idx="10"/>
          </p:nvPr>
        </p:nvSpPr>
        <p:spPr/>
        <p:txBody>
          <a:bodyPr/>
          <a:lstStyle/>
          <a:p>
            <a:pPr>
              <a:defRPr/>
            </a:pPr>
            <a:fld id="{355C61C6-C2CC-4D5C-817F-72197B4C043B}" type="datetime8">
              <a:rPr lang="zh-CN" altLang="en-US" smtClean="0"/>
              <a:pPr>
                <a:defRPr/>
              </a:pPr>
              <a:t>2018年9月10日2时18分</a:t>
            </a:fld>
            <a:endParaRPr lang="zh-CN" altLang="en-US" dirty="0"/>
          </a:p>
        </p:txBody>
      </p:sp>
      <p:sp>
        <p:nvSpPr>
          <p:cNvPr id="1843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9733588D-2C15-4402-B42B-FE43559D3F40}" type="slidenum">
              <a:rPr lang="zh-CN" altLang="en-US" sz="1800">
                <a:solidFill>
                  <a:srgbClr val="FFFFFF"/>
                </a:solidFill>
                <a:latin typeface="Georgia" panose="02040502050405020303" pitchFamily="18" charset="0"/>
              </a:rPr>
              <a:pPr>
                <a:spcBef>
                  <a:spcPct val="0"/>
                </a:spcBef>
                <a:buClrTx/>
                <a:buFontTx/>
                <a:buNone/>
              </a:pPr>
              <a:t>15</a:t>
            </a:fld>
            <a:endParaRPr lang="zh-CN" altLang="en-US" sz="1800">
              <a:solidFill>
                <a:srgbClr val="FFFFFF"/>
              </a:solidFill>
              <a:latin typeface="Georgia" panose="02040502050405020303" pitchFamily="18" charset="0"/>
            </a:endParaRPr>
          </a:p>
        </p:txBody>
      </p:sp>
      <p:graphicFrame>
        <p:nvGraphicFramePr>
          <p:cNvPr id="18437" name="对象 5"/>
          <p:cNvGraphicFramePr>
            <a:graphicFrameLocks noChangeAspect="1"/>
          </p:cNvGraphicFramePr>
          <p:nvPr/>
        </p:nvGraphicFramePr>
        <p:xfrm>
          <a:off x="845437" y="1358340"/>
          <a:ext cx="7651460" cy="1076130"/>
        </p:xfrm>
        <a:graphic>
          <a:graphicData uri="http://schemas.openxmlformats.org/presentationml/2006/ole">
            <p:oleObj spid="_x0000_s117234" name="Equation" r:id="rId4" imgW="3238200" imgH="457200" progId="Equation.DSMT4">
              <p:embed/>
            </p:oleObj>
          </a:graphicData>
        </a:graphic>
      </p:graphicFrame>
      <p:graphicFrame>
        <p:nvGraphicFramePr>
          <p:cNvPr id="18439" name="对象 7"/>
          <p:cNvGraphicFramePr>
            <a:graphicFrameLocks noChangeAspect="1"/>
          </p:cNvGraphicFramePr>
          <p:nvPr>
            <p:extLst>
              <p:ext uri="{D42A27DB-BD31-4B8C-83A1-F6EECF244321}">
                <p14:modId xmlns:p14="http://schemas.microsoft.com/office/powerpoint/2010/main" xmlns="" val="2720412894"/>
              </p:ext>
            </p:extLst>
          </p:nvPr>
        </p:nvGraphicFramePr>
        <p:xfrm>
          <a:off x="845437" y="3544456"/>
          <a:ext cx="2543175" cy="1149350"/>
        </p:xfrm>
        <a:graphic>
          <a:graphicData uri="http://schemas.openxmlformats.org/presentationml/2006/ole">
            <p:oleObj spid="_x0000_s117235" name="Equation" r:id="rId5" imgW="888840" imgH="406080" progId="Equation.DSMT4">
              <p:embed/>
            </p:oleObj>
          </a:graphicData>
        </a:graphic>
      </p:graphicFrame>
      <p:graphicFrame>
        <p:nvGraphicFramePr>
          <p:cNvPr id="18442" name="对象 10"/>
          <p:cNvGraphicFramePr>
            <a:graphicFrameLocks noChangeAspect="1"/>
          </p:cNvGraphicFramePr>
          <p:nvPr>
            <p:extLst>
              <p:ext uri="{D42A27DB-BD31-4B8C-83A1-F6EECF244321}">
                <p14:modId xmlns:p14="http://schemas.microsoft.com/office/powerpoint/2010/main" xmlns="" val="3059885269"/>
              </p:ext>
            </p:extLst>
          </p:nvPr>
        </p:nvGraphicFramePr>
        <p:xfrm>
          <a:off x="3419872" y="3515283"/>
          <a:ext cx="5613400" cy="1174750"/>
        </p:xfrm>
        <a:graphic>
          <a:graphicData uri="http://schemas.openxmlformats.org/presentationml/2006/ole">
            <p:oleObj spid="_x0000_s117236" name="Equation" r:id="rId6" imgW="2158920" imgH="457200" progId="Equation.DSMT4">
              <p:embed/>
            </p:oleObj>
          </a:graphicData>
        </a:graphic>
      </p:graphicFrame>
      <p:graphicFrame>
        <p:nvGraphicFramePr>
          <p:cNvPr id="18443" name="对象 11"/>
          <p:cNvGraphicFramePr>
            <a:graphicFrameLocks noChangeAspect="1"/>
          </p:cNvGraphicFramePr>
          <p:nvPr>
            <p:extLst>
              <p:ext uri="{D42A27DB-BD31-4B8C-83A1-F6EECF244321}">
                <p14:modId xmlns:p14="http://schemas.microsoft.com/office/powerpoint/2010/main" xmlns="" val="2026555139"/>
              </p:ext>
            </p:extLst>
          </p:nvPr>
        </p:nvGraphicFramePr>
        <p:xfrm>
          <a:off x="3491880" y="4869160"/>
          <a:ext cx="3104833" cy="1175227"/>
        </p:xfrm>
        <a:graphic>
          <a:graphicData uri="http://schemas.openxmlformats.org/presentationml/2006/ole">
            <p:oleObj spid="_x0000_s117237" name="Equation" r:id="rId7" imgW="1193760" imgH="457200" progId="Equation.DSMT4">
              <p:embed/>
            </p:oleObj>
          </a:graphicData>
        </a:graphic>
      </p:graphicFrame>
      <p:sp>
        <p:nvSpPr>
          <p:cNvPr id="18447"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7" name="内容占位符 2"/>
          <p:cNvSpPr txBox="1">
            <a:spLocks/>
          </p:cNvSpPr>
          <p:nvPr/>
        </p:nvSpPr>
        <p:spPr bwMode="auto">
          <a:xfrm>
            <a:off x="700036" y="2784307"/>
            <a:ext cx="4664052" cy="649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b="1" kern="1200">
                <a:solidFill>
                  <a:schemeClr val="tx1"/>
                </a:solidFill>
                <a:latin typeface="Times New Roman" panose="02020603050405020304" pitchFamily="18" charset="0"/>
                <a:ea typeface="+mn-ea"/>
                <a:cs typeface="Times New Roman" panose="02020603050405020304" pitchFamily="18" charset="0"/>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b="1" kern="1200">
                <a:solidFill>
                  <a:schemeClr val="tx1"/>
                </a:solidFill>
                <a:latin typeface="Times New Roman" panose="02020603050405020304" pitchFamily="18" charset="0"/>
                <a:ea typeface="+mn-ea"/>
                <a:cs typeface="Times New Roman" panose="02020603050405020304" pitchFamily="18" charset="0"/>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b="1" kern="1200">
                <a:solidFill>
                  <a:schemeClr val="tx1"/>
                </a:solidFill>
                <a:latin typeface="Times New Roman" panose="02020603050405020304" pitchFamily="18" charset="0"/>
                <a:ea typeface="+mn-ea"/>
                <a:cs typeface="Times New Roman" panose="02020603050405020304" pitchFamily="18" charset="0"/>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b="1" kern="1200">
                <a:solidFill>
                  <a:schemeClr val="tx1"/>
                </a:solidFill>
                <a:latin typeface="Times New Roman" panose="02020603050405020304" pitchFamily="18" charset="0"/>
                <a:ea typeface="+mn-ea"/>
                <a:cs typeface="Times New Roman" panose="02020603050405020304" pitchFamily="18" charset="0"/>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b="1" kern="1200">
                <a:solidFill>
                  <a:schemeClr val="tx1"/>
                </a:solidFill>
                <a:latin typeface="Times New Roman" panose="02020603050405020304" pitchFamily="18" charset="0"/>
                <a:ea typeface="+mn-ea"/>
                <a:cs typeface="Times New Roman" panose="02020603050405020304" pitchFamily="18"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dirty="0"/>
              <a:t>当</a:t>
            </a:r>
            <a:r>
              <a:rPr lang="zh-CN" altLang="en-US" dirty="0" smtClean="0"/>
              <a:t> </a:t>
            </a:r>
            <a:r>
              <a:rPr lang="en-US" altLang="zh-CN" i="1" dirty="0" smtClean="0"/>
              <a:t>n</a:t>
            </a:r>
            <a:r>
              <a:rPr lang="en-US" altLang="zh-CN" dirty="0" smtClean="0"/>
              <a:t> &gt; 0 </a:t>
            </a:r>
            <a:r>
              <a:rPr lang="zh-CN" altLang="en-US" dirty="0" smtClean="0"/>
              <a:t>时，对 </a:t>
            </a:r>
            <a:r>
              <a:rPr lang="en-US" altLang="zh-CN" dirty="0" smtClean="0"/>
              <a:t>–</a:t>
            </a:r>
            <a:r>
              <a:rPr lang="en-US" altLang="zh-CN" i="1" dirty="0" smtClean="0"/>
              <a:t>n</a:t>
            </a:r>
            <a:r>
              <a:rPr lang="en-US" altLang="zh-CN" dirty="0" smtClean="0"/>
              <a:t> </a:t>
            </a:r>
            <a:r>
              <a:rPr lang="zh-CN" altLang="en-US" dirty="0" smtClean="0"/>
              <a:t>则有</a:t>
            </a:r>
          </a:p>
        </p:txBody>
      </p:sp>
      <p:sp>
        <p:nvSpPr>
          <p:cNvPr id="18" name="文本框 17">
            <a:hlinkClick r:id="rId8" action="ppaction://hlinksldjump"/>
          </p:cNvPr>
          <p:cNvSpPr txBox="1"/>
          <p:nvPr/>
        </p:nvSpPr>
        <p:spPr>
          <a:xfrm>
            <a:off x="1020024" y="5195163"/>
            <a:ext cx="2194000" cy="523220"/>
          </a:xfrm>
          <a:prstGeom prst="rect">
            <a:avLst/>
          </a:prstGeom>
          <a:noFill/>
          <a:ln w="38100">
            <a:solidFill>
              <a:schemeClr val="accent1">
                <a:shade val="50000"/>
              </a:schemeClr>
            </a:solidFill>
          </a:ln>
        </p:spPr>
        <p:txBody>
          <a:bodyPr wrap="square" rtlCol="0">
            <a:spAutoFit/>
          </a:bodyPr>
          <a:lstStyle/>
          <a:p>
            <a:pPr algn="ctr"/>
            <a:r>
              <a:rPr lang="en-US" altLang="zh-CN" sz="2800" b="1" u="sng" dirty="0" smtClean="0"/>
              <a:t>Euler</a:t>
            </a:r>
            <a:r>
              <a:rPr lang="zh-CN" altLang="en-US" sz="2800" b="1" u="sng" dirty="0" smtClean="0"/>
              <a:t>公式</a:t>
            </a:r>
            <a:endParaRPr lang="zh-CN" altLang="en-US" sz="2800" b="1" u="sng" dirty="0"/>
          </a:p>
        </p:txBody>
      </p:sp>
    </p:spTree>
    <p:extLst>
      <p:ext uri="{BB962C8B-B14F-4D97-AF65-F5344CB8AC3E}">
        <p14:creationId xmlns:p14="http://schemas.microsoft.com/office/powerpoint/2010/main" xmlns="" val="1586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439"/>
                                        </p:tgtEl>
                                        <p:attrNameLst>
                                          <p:attrName>style.visibility</p:attrName>
                                        </p:attrNameLst>
                                      </p:cBhvr>
                                      <p:to>
                                        <p:strVal val="visible"/>
                                      </p:to>
                                    </p:set>
                                    <p:anim calcmode="lin" valueType="num">
                                      <p:cBhvr>
                                        <p:cTn id="11" dur="500" fill="hold"/>
                                        <p:tgtEl>
                                          <p:spTgt spid="18439"/>
                                        </p:tgtEl>
                                        <p:attrNameLst>
                                          <p:attrName>ppt_w</p:attrName>
                                        </p:attrNameLst>
                                      </p:cBhvr>
                                      <p:tavLst>
                                        <p:tav tm="0">
                                          <p:val>
                                            <p:fltVal val="0"/>
                                          </p:val>
                                        </p:tav>
                                        <p:tav tm="100000">
                                          <p:val>
                                            <p:strVal val="#ppt_w"/>
                                          </p:val>
                                        </p:tav>
                                      </p:tavLst>
                                    </p:anim>
                                    <p:anim calcmode="lin" valueType="num">
                                      <p:cBhvr>
                                        <p:cTn id="12" dur="500" fill="hold"/>
                                        <p:tgtEl>
                                          <p:spTgt spid="18439"/>
                                        </p:tgtEl>
                                        <p:attrNameLst>
                                          <p:attrName>ppt_h</p:attrName>
                                        </p:attrNameLst>
                                      </p:cBhvr>
                                      <p:tavLst>
                                        <p:tav tm="0">
                                          <p:val>
                                            <p:fltVal val="0"/>
                                          </p:val>
                                        </p:tav>
                                        <p:tav tm="100000">
                                          <p:val>
                                            <p:strVal val="#ppt_h"/>
                                          </p:val>
                                        </p:tav>
                                      </p:tavLst>
                                    </p:anim>
                                    <p:animEffect transition="in" filter="fade">
                                      <p:cBhvr>
                                        <p:cTn id="13" dur="500"/>
                                        <p:tgtEl>
                                          <p:spTgt spid="184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8442"/>
                                        </p:tgtEl>
                                        <p:attrNameLst>
                                          <p:attrName>style.visibility</p:attrName>
                                        </p:attrNameLst>
                                      </p:cBhvr>
                                      <p:to>
                                        <p:strVal val="visible"/>
                                      </p:to>
                                    </p:set>
                                    <p:animEffect transition="in" filter="wipe(left)">
                                      <p:cBhvr>
                                        <p:cTn id="18" dur="500"/>
                                        <p:tgtEl>
                                          <p:spTgt spid="1844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443"/>
                                        </p:tgtEl>
                                        <p:attrNameLst>
                                          <p:attrName>style.visibility</p:attrName>
                                        </p:attrNameLst>
                                      </p:cBhvr>
                                      <p:to>
                                        <p:strVal val="visible"/>
                                      </p:to>
                                    </p:set>
                                    <p:animEffect transition="in" filter="wipe(left)">
                                      <p:cBhvr>
                                        <p:cTn id="29" dur="500"/>
                                        <p:tgtEl>
                                          <p:spTgt spid="18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99592" y="332656"/>
                <a:ext cx="7920880" cy="6048672"/>
              </a:xfrm>
            </p:spPr>
            <p:txBody>
              <a:bodyPr/>
              <a:lstStyle/>
              <a:p>
                <a:pPr>
                  <a:lnSpc>
                    <a:spcPct val="114000"/>
                  </a:lnSpc>
                </a:pPr>
                <a:r>
                  <a:rPr lang="zh-CN" altLang="zh-CN" dirty="0" smtClean="0"/>
                  <a:t>求积分方程</a:t>
                </a:r>
              </a:p>
              <a:p>
                <a:pPr marL="109537" indent="0">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𝒚</m:t>
                              </m:r>
                              <m:d>
                                <m:dPr>
                                  <m:ctrlPr>
                                    <a:rPr lang="zh-CN" altLang="zh-CN" i="1">
                                      <a:latin typeface="Cambria Math"/>
                                    </a:rPr>
                                  </m:ctrlPr>
                                </m:dPr>
                                <m:e>
                                  <m:r>
                                    <a:rPr lang="en-US" altLang="zh-CN" b="1" i="1">
                                      <a:latin typeface="Cambria Math" panose="02040503050406030204" pitchFamily="18" charset="0"/>
                                    </a:rPr>
                                    <m:t>𝝉</m:t>
                                  </m:r>
                                </m:e>
                              </m:d>
                            </m:num>
                            <m:den>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𝒂</m:t>
                                  </m:r>
                                </m:e>
                                <m:sup>
                                  <m:r>
                                    <a:rPr lang="en-US" altLang="zh-CN" b="1" i="1">
                                      <a:latin typeface="Cambria Math" panose="02040503050406030204" pitchFamily="18" charset="0"/>
                                    </a:rPr>
                                    <m:t>𝟐</m:t>
                                  </m:r>
                                </m:sup>
                              </m:sSup>
                            </m:den>
                          </m:f>
                          <m:r>
                            <m:rPr>
                              <m:nor/>
                            </m:rPr>
                            <a:rPr lang="en-US" altLang="zh-CN"/>
                            <m:t>d</m:t>
                          </m:r>
                          <m:r>
                            <a:rPr lang="en-US" altLang="zh-CN" b="1" i="1">
                              <a:latin typeface="Cambria Math" panose="02040503050406030204" pitchFamily="18" charset="0"/>
                            </a:rPr>
                            <m:t>𝝉</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𝒃</m:t>
                              </m:r>
                            </m:e>
                            <m:sup>
                              <m:r>
                                <a:rPr lang="en-US" altLang="zh-CN" b="1" i="1">
                                  <a:latin typeface="Cambria Math" panose="02040503050406030204" pitchFamily="18" charset="0"/>
                                </a:rPr>
                                <m:t>𝟐</m:t>
                              </m:r>
                            </m:sup>
                          </m:sSup>
                        </m:den>
                      </m:f>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rPr>
                        <m:t>&lt;</m:t>
                      </m:r>
                      <m:r>
                        <a:rPr lang="en-US" altLang="zh-CN" b="1" i="1">
                          <a:latin typeface="Cambria Math" panose="02040503050406030204" pitchFamily="18" charset="0"/>
                        </a:rPr>
                        <m:t>𝒂</m:t>
                      </m:r>
                      <m:r>
                        <a:rPr lang="en-US" altLang="zh-CN" b="1" i="1">
                          <a:latin typeface="Cambria Math" panose="02040503050406030204" pitchFamily="18" charset="0"/>
                        </a:rPr>
                        <m:t>&lt;</m:t>
                      </m:r>
                      <m:r>
                        <a:rPr lang="en-US" altLang="zh-CN" b="1" i="1">
                          <a:latin typeface="Cambria Math" panose="02040503050406030204" pitchFamily="18" charset="0"/>
                        </a:rPr>
                        <m:t>𝒃</m:t>
                      </m:r>
                    </m:oMath>
                  </m:oMathPara>
                </a14:m>
                <a:endParaRPr lang="zh-CN" altLang="zh-CN" dirty="0"/>
              </a:p>
              <a:p>
                <a:pPr>
                  <a:lnSpc>
                    <a:spcPct val="114000"/>
                  </a:lnSpc>
                </a:pPr>
                <a:r>
                  <a:rPr lang="zh-CN" altLang="zh-CN" dirty="0"/>
                  <a:t>解：令</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𝒂</m:t>
                              </m:r>
                            </m:e>
                            <m:sup>
                              <m:r>
                                <a:rPr lang="en-US" altLang="zh-CN" b="1" i="1">
                                  <a:latin typeface="Cambria Math" panose="02040503050406030204" pitchFamily="18" charset="0"/>
                                </a:rPr>
                                <m:t>𝟐</m:t>
                              </m:r>
                            </m:sup>
                          </m:sSup>
                        </m:den>
                      </m:f>
                      <m:r>
                        <a:rPr lang="en-US" altLang="zh-CN" b="1" i="0" smtClean="0">
                          <a:latin typeface="Cambria Math" panose="02040503050406030204" pitchFamily="18" charset="0"/>
                        </a:rPr>
                        <m:t>,</m:t>
                      </m:r>
                      <m:r>
                        <a:rPr lang="en-US" altLang="zh-CN" b="1" i="1">
                          <a:latin typeface="Cambria Math" panose="02040503050406030204" pitchFamily="18" charset="0"/>
                        </a:rPr>
                        <m:t> </m:t>
                      </m:r>
                      <m:r>
                        <a:rPr lang="en-US" altLang="zh-CN" b="1" i="1" smtClean="0">
                          <a:latin typeface="Cambria Math" panose="02040503050406030204" pitchFamily="18" charset="0"/>
                        </a:rPr>
                        <m:t> </m:t>
                      </m:r>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𝒃</m:t>
                              </m:r>
                            </m:e>
                            <m:sup>
                              <m:r>
                                <a:rPr lang="en-US" altLang="zh-CN" b="1" i="1">
                                  <a:latin typeface="Cambria Math" panose="02040503050406030204" pitchFamily="18" charset="0"/>
                                </a:rPr>
                                <m:t>𝟐</m:t>
                              </m:r>
                            </m:sup>
                          </m:sSup>
                        </m:den>
                      </m:f>
                    </m:oMath>
                  </m:oMathPara>
                </a14:m>
                <a:endParaRPr lang="en-US" altLang="zh-CN" dirty="0" smtClean="0"/>
              </a:p>
              <a:p>
                <a:pPr>
                  <a:lnSpc>
                    <a:spcPct val="114000"/>
                  </a:lnSpc>
                </a:pPr>
                <a:r>
                  <a:rPr lang="zh-CN" altLang="zh-CN" dirty="0" smtClean="0"/>
                  <a:t>则</a:t>
                </a:r>
                <a:r>
                  <a:rPr lang="zh-CN" altLang="zh-CN" dirty="0"/>
                  <a:t>上式可以改写为</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𝒚</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𝒈</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oMath>
                  </m:oMathPara>
                </a14:m>
                <a:endParaRPr lang="zh-CN" altLang="zh-CN" dirty="0"/>
              </a:p>
              <a:p>
                <a:pPr>
                  <a:lnSpc>
                    <a:spcPct val="114000"/>
                  </a:lnSpc>
                </a:pPr>
                <a:r>
                  <a:rPr lang="zh-CN" altLang="zh-CN" dirty="0"/>
                  <a:t>两边</a:t>
                </a:r>
                <a:r>
                  <a:rPr lang="zh-CN" altLang="zh-CN" dirty="0" smtClean="0"/>
                  <a:t>取</a:t>
                </a:r>
                <a:r>
                  <a:rPr lang="en-US" altLang="zh-CN" dirty="0" smtClean="0"/>
                  <a:t> Fourier </a:t>
                </a:r>
                <a:r>
                  <a:rPr lang="zh-CN" altLang="zh-CN" dirty="0" smtClean="0"/>
                  <a:t>变换</a:t>
                </a:r>
                <a:r>
                  <a:rPr lang="zh-CN" altLang="zh-CN" dirty="0"/>
                  <a:t>得到</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𝒀</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oMath>
                  </m:oMathPara>
                </a14:m>
                <a:endParaRPr lang="zh-CN" altLang="zh-CN" dirty="0"/>
              </a:p>
              <a:p>
                <a:r>
                  <a:rPr lang="zh-CN" altLang="zh-CN" dirty="0"/>
                  <a:t>解得</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𝒀</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den>
                      </m:f>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99592" y="332656"/>
                <a:ext cx="7920880" cy="6048672"/>
              </a:xfrm>
              <a:blipFill>
                <a:blip r:embed="rId2" cstate="print"/>
                <a:stretch>
                  <a:fillRect l="-77" t="-11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150</a:t>
            </a:fld>
            <a:endParaRPr lang="zh-CN" altLang="en-US"/>
          </a:p>
        </p:txBody>
      </p:sp>
      <p:sp>
        <p:nvSpPr>
          <p:cNvPr id="6" name="圆角矩形 5"/>
          <p:cNvSpPr/>
          <p:nvPr/>
        </p:nvSpPr>
        <p:spPr>
          <a:xfrm>
            <a:off x="3131840" y="836712"/>
            <a:ext cx="360040" cy="432048"/>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267744" y="1383804"/>
            <a:ext cx="864096" cy="432048"/>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549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3"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3)">
                                      <p:cBhvr>
                                        <p:cTn id="16" dur="500"/>
                                        <p:tgtEl>
                                          <p:spTgt spid="6"/>
                                        </p:tgtEl>
                                      </p:cBhvr>
                                    </p:animEffect>
                                  </p:childTnLst>
                                </p:cTn>
                              </p:par>
                              <p:par>
                                <p:cTn id="17" presetID="21" presetClass="entr" presetSubtype="3"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3)">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wipe(left)">
                                      <p:cBhvr>
                                        <p:cTn id="51" dur="500"/>
                                        <p:tgtEl>
                                          <p:spTgt spid="3">
                                            <p:txEl>
                                              <p:pRg st="8" end="8"/>
                                            </p:txEl>
                                          </p:spTgt>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99134" y="476672"/>
                <a:ext cx="8136904" cy="5976664"/>
              </a:xfrm>
            </p:spPr>
            <p:txBody>
              <a:bodyPr/>
              <a:lstStyle/>
              <a:p>
                <a:r>
                  <a:rPr lang="zh-CN" altLang="zh-CN" dirty="0" smtClean="0"/>
                  <a:t>已知</a:t>
                </a:r>
                <a:endParaRPr lang="zh-CN" altLang="zh-CN" dirty="0"/>
              </a:p>
              <a:p>
                <a:pPr marL="109537" indent="0">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begChr m:val="|"/>
                                  <m:endChr m:val="|"/>
                                  <m:ctrlPr>
                                    <a:rPr lang="zh-CN" altLang="zh-CN" i="1">
                                      <a:latin typeface="Cambria Math"/>
                                    </a:rPr>
                                  </m:ctrlPr>
                                </m:dPr>
                                <m:e>
                                  <m:r>
                                    <a:rPr lang="en-US" altLang="zh-CN" b="1" i="1">
                                      <a:latin typeface="Cambria Math" panose="02040503050406030204" pitchFamily="18" charset="0"/>
                                    </a:rPr>
                                    <m:t>𝒕</m:t>
                                  </m:r>
                                </m:e>
                              </m:d>
                            </m:sup>
                          </m:sSup>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𝜷</m:t>
                          </m:r>
                        </m:num>
                        <m:den>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r>
                        <a:rPr lang="en-US" altLang="zh-CN" b="1" i="1" smtClean="0">
                          <a:latin typeface="Cambria Math" panose="02040503050406030204" pitchFamily="18" charset="0"/>
                        </a:rPr>
                        <m:t>,</m:t>
                      </m:r>
                      <m:r>
                        <a:rPr lang="en-US" altLang="zh-CN" b="1" i="1" smtClean="0">
                          <a:latin typeface="Cambria Math" panose="02040503050406030204" pitchFamily="18" charset="0"/>
                        </a:rPr>
                        <m:t>𝜷</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m:oMathPara>
                </a14:m>
                <a:endParaRPr lang="zh-CN" altLang="zh-CN" dirty="0"/>
              </a:p>
              <a:p>
                <a:pPr>
                  <a:lnSpc>
                    <a:spcPct val="114000"/>
                  </a:lnSpc>
                </a:pPr>
                <a:r>
                  <a:rPr lang="zh-CN" altLang="zh-CN" dirty="0"/>
                  <a:t>由对称性</a:t>
                </a:r>
                <a:r>
                  <a:rPr lang="en-US" altLang="zh-CN" dirty="0" smtClean="0"/>
                  <a:t/>
                </a:r>
                <a14:m>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𝒕</m:t>
                            </m:r>
                          </m:e>
                        </m:d>
                      </m:e>
                    </m:d>
                    <m:r>
                      <a:rPr lang="en-US" altLang="zh-CN" b="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oMath>
                </a14:m>
                <a:r>
                  <a:rPr lang="en-US" altLang="zh-CN" dirty="0" smtClean="0"/>
                  <a:t/>
                </a:r>
                <a:r>
                  <a:rPr lang="zh-CN" altLang="zh-CN" dirty="0" smtClean="0"/>
                  <a:t>可知</a:t>
                </a:r>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𝜷</m:t>
                              </m:r>
                            </m:num>
                            <m:den>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den>
                          </m:f>
                        </m:e>
                      </m:d>
                      <m:r>
                        <a:rPr lang="en-US" altLang="zh-CN" b="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𝝅</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begChr m:val="|"/>
                              <m:endChr m:val="|"/>
                              <m:ctrlPr>
                                <a:rPr lang="zh-CN" altLang="zh-CN" i="1">
                                  <a:latin typeface="Cambria Math"/>
                                </a:rPr>
                              </m:ctrlPr>
                            </m:dPr>
                            <m:e>
                              <m:r>
                                <a:rPr lang="en-US" altLang="zh-CN" b="1" i="1">
                                  <a:latin typeface="Cambria Math" panose="02040503050406030204" pitchFamily="18" charset="0"/>
                                </a:rPr>
                                <m:t>−</m:t>
                              </m:r>
                              <m:r>
                                <a:rPr lang="en-US" altLang="zh-CN" b="1" i="1">
                                  <a:latin typeface="Cambria Math" panose="02040503050406030204" pitchFamily="18" charset="0"/>
                                </a:rPr>
                                <m:t>𝝎</m:t>
                              </m:r>
                            </m:e>
                          </m:d>
                        </m:sup>
                      </m:sSup>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𝝅</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begChr m:val="|"/>
                              <m:endChr m:val="|"/>
                              <m:ctrlPr>
                                <a:rPr lang="zh-CN" altLang="zh-CN" i="1">
                                  <a:latin typeface="Cambria Math"/>
                                </a:rPr>
                              </m:ctrlPr>
                            </m:dPr>
                            <m:e>
                              <m:r>
                                <a:rPr lang="en-US" altLang="zh-CN" b="1" i="1">
                                  <a:latin typeface="Cambria Math" panose="02040503050406030204" pitchFamily="18" charset="0"/>
                                </a:rPr>
                                <m:t>𝝎</m:t>
                              </m:r>
                            </m:e>
                          </m:d>
                        </m:sup>
                      </m:sSup>
                    </m:oMath>
                  </m:oMathPara>
                </a14:m>
                <a:endParaRPr lang="zh-CN" altLang="zh-CN" dirty="0"/>
              </a:p>
              <a:p>
                <a:r>
                  <a:rPr lang="zh-CN" altLang="zh-CN" dirty="0"/>
                  <a:t>即</a:t>
                </a:r>
              </a:p>
              <a:p>
                <a:pPr marL="109537" indent="0">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den>
                          </m:f>
                        </m:e>
                      </m:d>
                      <m:r>
                        <a:rPr lang="en-US" altLang="zh-CN" b="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𝜷</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begChr m:val="|"/>
                              <m:endChr m:val="|"/>
                              <m:ctrlPr>
                                <a:rPr lang="zh-CN" altLang="zh-CN" i="1">
                                  <a:latin typeface="Cambria Math"/>
                                </a:rPr>
                              </m:ctrlPr>
                            </m:dPr>
                            <m:e>
                              <m:r>
                                <a:rPr lang="en-US" altLang="zh-CN" b="1" i="1">
                                  <a:latin typeface="Cambria Math" panose="02040503050406030204" pitchFamily="18" charset="0"/>
                                </a:rPr>
                                <m:t>𝝎</m:t>
                              </m:r>
                            </m:e>
                          </m:d>
                        </m:sup>
                      </m:sSup>
                    </m:oMath>
                  </m:oMathPara>
                </a14:m>
                <a:endParaRPr lang="zh-CN" altLang="zh-CN" dirty="0"/>
              </a:p>
              <a:p>
                <a:r>
                  <a:rPr lang="zh-CN" altLang="zh-CN" dirty="0"/>
                  <a:t>从而</a:t>
                </a:r>
              </a:p>
              <a:p>
                <a:pPr marL="109537" indent="0">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𝑮</m:t>
                      </m:r>
                      <m:d>
                        <m:dPr>
                          <m:ctrlPr>
                            <a:rPr lang="zh-CN" altLang="zh-CN" sz="2000" i="1">
                              <a:latin typeface="Cambria Math"/>
                            </a:rPr>
                          </m:ctrlPr>
                        </m:dPr>
                        <m:e>
                          <m:r>
                            <a:rPr lang="en-US" altLang="zh-CN" sz="2000" b="1" i="1">
                              <a:latin typeface="Cambria Math" panose="02040503050406030204" pitchFamily="18" charset="0"/>
                            </a:rPr>
                            <m:t>𝝎</m:t>
                          </m:r>
                        </m:e>
                      </m:d>
                      <m:r>
                        <a:rPr lang="en-US" altLang="zh-CN" sz="2000" b="1">
                          <a:latin typeface="Cambria Math" panose="02040503050406030204" pitchFamily="18" charset="0"/>
                        </a:rPr>
                        <m:t>=</m:t>
                      </m:r>
                      <m:r>
                        <m:rPr>
                          <m:nor/>
                        </m:rPr>
                        <a:rPr lang="en-US" altLang="zh-CN" sz="2000" dirty="0">
                          <a:latin typeface="Kunstler Script" panose="030304020206070D0D06" pitchFamily="66" charset="0"/>
                        </a:rPr>
                        <m:t>F</m:t>
                      </m:r>
                      <m:r>
                        <a:rPr lang="en-US" altLang="zh-CN" sz="2000" b="1" i="1" dirty="0" smtClean="0">
                          <a:latin typeface="Cambria Math" panose="02040503050406030204" pitchFamily="18" charset="0"/>
                        </a:rPr>
                        <m:t>  </m:t>
                      </m:r>
                      <m:d>
                        <m:dPr>
                          <m:begChr m:val="["/>
                          <m:endChr m:val="]"/>
                          <m:ctrlPr>
                            <a:rPr lang="zh-CN" altLang="zh-CN" sz="2000" i="1">
                              <a:latin typeface="Cambria Math"/>
                            </a:rPr>
                          </m:ctrlPr>
                        </m:dPr>
                        <m:e>
                          <m:f>
                            <m:fPr>
                              <m:ctrlPr>
                                <a:rPr lang="zh-CN" altLang="zh-CN" sz="2000" i="1">
                                  <a:latin typeface="Cambria Math"/>
                                </a:rPr>
                              </m:ctrlPr>
                            </m:fPr>
                            <m:num>
                              <m:r>
                                <a:rPr lang="en-US" altLang="zh-CN" sz="2000" b="1" i="1">
                                  <a:latin typeface="Cambria Math" panose="02040503050406030204" pitchFamily="18" charset="0"/>
                                </a:rPr>
                                <m:t>𝟏</m:t>
                              </m:r>
                            </m:num>
                            <m:den>
                              <m:sSup>
                                <m:sSupPr>
                                  <m:ctrlPr>
                                    <a:rPr lang="zh-CN" altLang="zh-CN" sz="2000" i="1">
                                      <a:latin typeface="Cambria Math"/>
                                    </a:rPr>
                                  </m:ctrlPr>
                                </m:sSupPr>
                                <m:e>
                                  <m:r>
                                    <a:rPr lang="en-US" altLang="zh-CN" sz="2000" b="1" i="1">
                                      <a:latin typeface="Cambria Math" panose="02040503050406030204" pitchFamily="18" charset="0"/>
                                    </a:rPr>
                                    <m:t>𝒂</m:t>
                                  </m:r>
                                </m:e>
                                <m:sup>
                                  <m:r>
                                    <a:rPr lang="en-US" altLang="zh-CN" sz="2000" b="1" i="1">
                                      <a:latin typeface="Cambria Math" panose="02040503050406030204" pitchFamily="18" charset="0"/>
                                    </a:rPr>
                                    <m:t>𝟐</m:t>
                                  </m:r>
                                </m:sup>
                              </m:sSup>
                              <m:r>
                                <a:rPr lang="en-US" altLang="zh-CN" sz="2000" b="1" i="1">
                                  <a:latin typeface="Cambria Math" panose="02040503050406030204" pitchFamily="18" charset="0"/>
                                </a:rPr>
                                <m:t>+</m:t>
                              </m:r>
                              <m:sSup>
                                <m:sSupPr>
                                  <m:ctrlPr>
                                    <a:rPr lang="zh-CN" altLang="zh-CN" sz="2000" i="1">
                                      <a:latin typeface="Cambria Math"/>
                                    </a:rPr>
                                  </m:ctrlPr>
                                </m:sSupPr>
                                <m:e>
                                  <m:r>
                                    <a:rPr lang="en-US" altLang="zh-CN" sz="2000" b="1" i="1">
                                      <a:latin typeface="Cambria Math" panose="02040503050406030204" pitchFamily="18" charset="0"/>
                                    </a:rPr>
                                    <m:t>𝒕</m:t>
                                  </m:r>
                                </m:e>
                                <m:sup>
                                  <m:r>
                                    <a:rPr lang="en-US" altLang="zh-CN" sz="2000" b="1" i="1">
                                      <a:latin typeface="Cambria Math" panose="02040503050406030204" pitchFamily="18" charset="0"/>
                                    </a:rPr>
                                    <m:t>𝟐</m:t>
                                  </m:r>
                                </m:sup>
                              </m:sSup>
                            </m:den>
                          </m:f>
                        </m:e>
                      </m:d>
                      <m:r>
                        <a:rPr lang="en-US" altLang="zh-CN" sz="2000" b="1">
                          <a:latin typeface="Cambria Math" panose="02040503050406030204" pitchFamily="18" charset="0"/>
                        </a:rPr>
                        <m:t>=</m:t>
                      </m:r>
                      <m:f>
                        <m:fPr>
                          <m:ctrlPr>
                            <a:rPr lang="zh-CN" altLang="zh-CN" sz="2000" i="1">
                              <a:latin typeface="Cambria Math"/>
                            </a:rPr>
                          </m:ctrlPr>
                        </m:fPr>
                        <m:num>
                          <m:r>
                            <a:rPr lang="en-US" altLang="zh-CN" sz="2000" b="1" i="1">
                              <a:latin typeface="Cambria Math" panose="02040503050406030204" pitchFamily="18" charset="0"/>
                            </a:rPr>
                            <m:t>𝝅</m:t>
                          </m:r>
                        </m:num>
                        <m:den>
                          <m:r>
                            <a:rPr lang="en-US" altLang="zh-CN" sz="2000" b="1" i="1">
                              <a:latin typeface="Cambria Math" panose="02040503050406030204" pitchFamily="18" charset="0"/>
                            </a:rPr>
                            <m:t>𝒂</m:t>
                          </m:r>
                        </m:den>
                      </m:f>
                      <m:sSup>
                        <m:sSupPr>
                          <m:ctrlPr>
                            <a:rPr lang="zh-CN" altLang="zh-CN" sz="2000" i="1">
                              <a:latin typeface="Cambria Math"/>
                            </a:rPr>
                          </m:ctrlPr>
                        </m:sSupPr>
                        <m:e>
                          <m:r>
                            <a:rPr lang="en-US" altLang="zh-CN" sz="2000" b="1" i="1">
                              <a:latin typeface="Cambria Math" panose="02040503050406030204" pitchFamily="18" charset="0"/>
                            </a:rPr>
                            <m:t>𝒆</m:t>
                          </m:r>
                        </m:e>
                        <m:sup>
                          <m:r>
                            <a:rPr lang="en-US" altLang="zh-CN" sz="2000" b="1" i="1">
                              <a:latin typeface="Cambria Math" panose="02040503050406030204" pitchFamily="18" charset="0"/>
                            </a:rPr>
                            <m:t>−</m:t>
                          </m:r>
                          <m:r>
                            <a:rPr lang="en-US" altLang="zh-CN" sz="2000" b="1" i="1">
                              <a:latin typeface="Cambria Math" panose="02040503050406030204" pitchFamily="18" charset="0"/>
                            </a:rPr>
                            <m:t>𝒂</m:t>
                          </m:r>
                          <m:d>
                            <m:dPr>
                              <m:begChr m:val="|"/>
                              <m:endChr m:val="|"/>
                              <m:ctrlPr>
                                <a:rPr lang="zh-CN" altLang="zh-CN" sz="2000" i="1">
                                  <a:latin typeface="Cambria Math"/>
                                </a:rPr>
                              </m:ctrlPr>
                            </m:dPr>
                            <m:e>
                              <m:r>
                                <a:rPr lang="en-US" altLang="zh-CN" sz="2000" b="1" i="1">
                                  <a:latin typeface="Cambria Math" panose="02040503050406030204" pitchFamily="18" charset="0"/>
                                </a:rPr>
                                <m:t>𝝎</m:t>
                              </m:r>
                            </m:e>
                          </m:d>
                        </m:sup>
                      </m:sSup>
                      <m:r>
                        <a:rPr lang="en-US" altLang="zh-CN" sz="2000" b="1" i="1">
                          <a:latin typeface="Cambria Math" panose="02040503050406030204" pitchFamily="18" charset="0"/>
                        </a:rPr>
                        <m:t>, </m:t>
                      </m:r>
                      <m:r>
                        <a:rPr lang="en-US" altLang="zh-CN" sz="2000" b="1" i="1">
                          <a:latin typeface="Cambria Math" panose="02040503050406030204" pitchFamily="18" charset="0"/>
                        </a:rPr>
                        <m:t>𝑯</m:t>
                      </m:r>
                      <m:d>
                        <m:dPr>
                          <m:ctrlPr>
                            <a:rPr lang="zh-CN" altLang="zh-CN" sz="2000" i="1">
                              <a:latin typeface="Cambria Math"/>
                            </a:rPr>
                          </m:ctrlPr>
                        </m:dPr>
                        <m:e>
                          <m:r>
                            <a:rPr lang="en-US" altLang="zh-CN" sz="2000" b="1" i="1">
                              <a:latin typeface="Cambria Math" panose="02040503050406030204" pitchFamily="18" charset="0"/>
                            </a:rPr>
                            <m:t>𝝎</m:t>
                          </m:r>
                        </m:e>
                      </m:d>
                      <m:r>
                        <a:rPr lang="en-US" altLang="zh-CN" sz="2000" b="1">
                          <a:latin typeface="Cambria Math" panose="02040503050406030204" pitchFamily="18" charset="0"/>
                        </a:rPr>
                        <m:t>=</m:t>
                      </m:r>
                      <m:r>
                        <m:rPr>
                          <m:nor/>
                        </m:rPr>
                        <a:rPr lang="en-US" altLang="zh-CN" sz="2000" dirty="0">
                          <a:latin typeface="Kunstler Script" panose="030304020206070D0D06" pitchFamily="66" charset="0"/>
                        </a:rPr>
                        <m:t>F</m:t>
                      </m:r>
                      <m:r>
                        <a:rPr lang="en-US" altLang="zh-CN" sz="2000" b="1" i="1" dirty="0" smtClean="0">
                          <a:latin typeface="Cambria Math" panose="02040503050406030204" pitchFamily="18" charset="0"/>
                        </a:rPr>
                        <m:t>  </m:t>
                      </m:r>
                      <m:d>
                        <m:dPr>
                          <m:begChr m:val="["/>
                          <m:endChr m:val="]"/>
                          <m:ctrlPr>
                            <a:rPr lang="zh-CN" altLang="zh-CN" sz="2000" i="1">
                              <a:latin typeface="Cambria Math"/>
                            </a:rPr>
                          </m:ctrlPr>
                        </m:dPr>
                        <m:e>
                          <m:f>
                            <m:fPr>
                              <m:ctrlPr>
                                <a:rPr lang="zh-CN" altLang="zh-CN" sz="2000" i="1">
                                  <a:latin typeface="Cambria Math"/>
                                </a:rPr>
                              </m:ctrlPr>
                            </m:fPr>
                            <m:num>
                              <m:r>
                                <a:rPr lang="en-US" altLang="zh-CN" sz="2000" b="1" i="1">
                                  <a:latin typeface="Cambria Math" panose="02040503050406030204" pitchFamily="18" charset="0"/>
                                </a:rPr>
                                <m:t>𝟏</m:t>
                              </m:r>
                            </m:num>
                            <m:den>
                              <m:sSup>
                                <m:sSupPr>
                                  <m:ctrlPr>
                                    <a:rPr lang="zh-CN" altLang="zh-CN" sz="2000" i="1">
                                      <a:latin typeface="Cambria Math"/>
                                    </a:rPr>
                                  </m:ctrlPr>
                                </m:sSupPr>
                                <m:e>
                                  <m:r>
                                    <a:rPr lang="en-US" altLang="zh-CN" sz="2000" b="1" i="1">
                                      <a:latin typeface="Cambria Math" panose="02040503050406030204" pitchFamily="18" charset="0"/>
                                    </a:rPr>
                                    <m:t>𝒃</m:t>
                                  </m:r>
                                </m:e>
                                <m:sup>
                                  <m:r>
                                    <a:rPr lang="en-US" altLang="zh-CN" sz="2000" b="1" i="1">
                                      <a:latin typeface="Cambria Math" panose="02040503050406030204" pitchFamily="18" charset="0"/>
                                    </a:rPr>
                                    <m:t>𝟐</m:t>
                                  </m:r>
                                </m:sup>
                              </m:sSup>
                              <m:r>
                                <a:rPr lang="en-US" altLang="zh-CN" sz="2000" b="1" i="1">
                                  <a:latin typeface="Cambria Math" panose="02040503050406030204" pitchFamily="18" charset="0"/>
                                </a:rPr>
                                <m:t>+</m:t>
                              </m:r>
                              <m:sSup>
                                <m:sSupPr>
                                  <m:ctrlPr>
                                    <a:rPr lang="zh-CN" altLang="zh-CN" sz="2000" i="1">
                                      <a:latin typeface="Cambria Math"/>
                                    </a:rPr>
                                  </m:ctrlPr>
                                </m:sSupPr>
                                <m:e>
                                  <m:r>
                                    <a:rPr lang="en-US" altLang="zh-CN" sz="2000" b="1" i="1">
                                      <a:latin typeface="Cambria Math" panose="02040503050406030204" pitchFamily="18" charset="0"/>
                                    </a:rPr>
                                    <m:t>𝒕</m:t>
                                  </m:r>
                                </m:e>
                                <m:sup>
                                  <m:r>
                                    <a:rPr lang="en-US" altLang="zh-CN" sz="2000" b="1" i="1">
                                      <a:latin typeface="Cambria Math" panose="02040503050406030204" pitchFamily="18" charset="0"/>
                                    </a:rPr>
                                    <m:t>𝟐</m:t>
                                  </m:r>
                                </m:sup>
                              </m:sSup>
                            </m:den>
                          </m:f>
                        </m:e>
                      </m:d>
                      <m:r>
                        <a:rPr lang="en-US" altLang="zh-CN" sz="2000" b="1">
                          <a:latin typeface="Cambria Math" panose="02040503050406030204" pitchFamily="18" charset="0"/>
                        </a:rPr>
                        <m:t>=</m:t>
                      </m:r>
                      <m:f>
                        <m:fPr>
                          <m:ctrlPr>
                            <a:rPr lang="zh-CN" altLang="zh-CN" sz="2000" i="1">
                              <a:latin typeface="Cambria Math"/>
                            </a:rPr>
                          </m:ctrlPr>
                        </m:fPr>
                        <m:num>
                          <m:r>
                            <a:rPr lang="en-US" altLang="zh-CN" sz="2000" b="1" i="1">
                              <a:latin typeface="Cambria Math" panose="02040503050406030204" pitchFamily="18" charset="0"/>
                            </a:rPr>
                            <m:t>𝝅</m:t>
                          </m:r>
                        </m:num>
                        <m:den>
                          <m:r>
                            <a:rPr lang="en-US" altLang="zh-CN" sz="2000" b="1" i="1">
                              <a:latin typeface="Cambria Math" panose="02040503050406030204" pitchFamily="18" charset="0"/>
                            </a:rPr>
                            <m:t>𝒃</m:t>
                          </m:r>
                        </m:den>
                      </m:f>
                      <m:sSup>
                        <m:sSupPr>
                          <m:ctrlPr>
                            <a:rPr lang="zh-CN" altLang="zh-CN" sz="2000" i="1">
                              <a:latin typeface="Cambria Math"/>
                            </a:rPr>
                          </m:ctrlPr>
                        </m:sSupPr>
                        <m:e>
                          <m:r>
                            <a:rPr lang="en-US" altLang="zh-CN" sz="2000" b="1" i="1">
                              <a:latin typeface="Cambria Math" panose="02040503050406030204" pitchFamily="18" charset="0"/>
                            </a:rPr>
                            <m:t>𝒆</m:t>
                          </m:r>
                        </m:e>
                        <m:sup>
                          <m:r>
                            <a:rPr lang="en-US" altLang="zh-CN" sz="2000" b="1" i="1">
                              <a:latin typeface="Cambria Math" panose="02040503050406030204" pitchFamily="18" charset="0"/>
                            </a:rPr>
                            <m:t>−</m:t>
                          </m:r>
                          <m:r>
                            <a:rPr lang="en-US" altLang="zh-CN" sz="2000" b="1" i="1">
                              <a:latin typeface="Cambria Math" panose="02040503050406030204" pitchFamily="18" charset="0"/>
                            </a:rPr>
                            <m:t>𝒃</m:t>
                          </m:r>
                          <m:d>
                            <m:dPr>
                              <m:begChr m:val="|"/>
                              <m:endChr m:val="|"/>
                              <m:ctrlPr>
                                <a:rPr lang="zh-CN" altLang="zh-CN" sz="2000" i="1">
                                  <a:latin typeface="Cambria Math"/>
                                </a:rPr>
                              </m:ctrlPr>
                            </m:dPr>
                            <m:e>
                              <m:r>
                                <a:rPr lang="en-US" altLang="zh-CN" sz="2000" b="1" i="1">
                                  <a:latin typeface="Cambria Math" panose="02040503050406030204" pitchFamily="18" charset="0"/>
                                </a:rPr>
                                <m:t>𝝎</m:t>
                              </m:r>
                            </m:e>
                          </m:d>
                        </m:sup>
                      </m:sSup>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99134" y="476672"/>
                <a:ext cx="8136904" cy="5976664"/>
              </a:xfrm>
              <a:blipFill>
                <a:blip r:embed="rId2" cstate="print"/>
                <a:stretch>
                  <a:fillRect t="-13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151</a:t>
            </a:fld>
            <a:endParaRPr lang="zh-CN" altLang="en-US"/>
          </a:p>
        </p:txBody>
      </p:sp>
    </p:spTree>
    <p:extLst>
      <p:ext uri="{BB962C8B-B14F-4D97-AF65-F5344CB8AC3E}">
        <p14:creationId xmlns:p14="http://schemas.microsoft.com/office/powerpoint/2010/main" xmlns="" val="177061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368300"/>
                <a:ext cx="8036446" cy="6209580"/>
              </a:xfrm>
            </p:spPr>
            <p:txBody>
              <a:bodyPr/>
              <a:lstStyle/>
              <a:p>
                <a:r>
                  <a:rPr lang="zh-CN" altLang="en-US" dirty="0" smtClean="0"/>
                  <a:t>注意：</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m:rPr>
                          <m:nor/>
                        </m:rPr>
                        <a:rPr lang="en-US" altLang="zh-CN" dirty="0">
                          <a:latin typeface="Kunstler Script" panose="030304020206070D0D06" pitchFamily="66" charset="0"/>
                        </a:rPr>
                        <m:t>F</m:t>
                      </m:r>
                      <m:r>
                        <a:rPr lang="en-US" altLang="zh-CN" i="1" dirty="0">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𝟏</m:t>
                              </m:r>
                            </m:num>
                            <m:den>
                              <m:sSup>
                                <m:sSupPr>
                                  <m:ctrlPr>
                                    <a:rPr lang="zh-CN" altLang="zh-CN" i="1">
                                      <a:latin typeface="Cambria Math"/>
                                    </a:rPr>
                                  </m:ctrlPr>
                                </m:sSupPr>
                                <m:e>
                                  <m:r>
                                    <a:rPr lang="en-US" altLang="zh-CN" i="1">
                                      <a:latin typeface="Cambria Math" panose="02040503050406030204" pitchFamily="18" charset="0"/>
                                    </a:rPr>
                                    <m:t>𝜷</m:t>
                                  </m:r>
                                </m:e>
                                <m:sup>
                                  <m:r>
                                    <a:rPr lang="en-US" altLang="zh-CN" i="1">
                                      <a:latin typeface="Cambria Math" panose="02040503050406030204" pitchFamily="18" charset="0"/>
                                    </a:rPr>
                                    <m:t>𝟐</m:t>
                                  </m:r>
                                </m:sup>
                              </m:s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𝒕</m:t>
                                  </m:r>
                                </m:e>
                                <m:sup>
                                  <m:r>
                                    <a:rPr lang="en-US" altLang="zh-CN" i="1">
                                      <a:latin typeface="Cambria Math" panose="02040503050406030204" pitchFamily="18" charset="0"/>
                                    </a:rPr>
                                    <m:t>𝟐</m:t>
                                  </m:r>
                                </m:sup>
                              </m:sSup>
                            </m:den>
                          </m:f>
                        </m:e>
                      </m:d>
                      <m:r>
                        <a:rPr lang="en-US" altLang="zh-CN">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𝜷</m:t>
                          </m:r>
                        </m:den>
                      </m:f>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d>
                            <m:dPr>
                              <m:begChr m:val="|"/>
                              <m:endChr m:val="|"/>
                              <m:ctrlPr>
                                <a:rPr lang="zh-CN" altLang="zh-CN" i="1">
                                  <a:latin typeface="Cambria Math"/>
                                </a:rPr>
                              </m:ctrlPr>
                            </m:dPr>
                            <m:e>
                              <m:r>
                                <a:rPr lang="en-US" altLang="zh-CN" i="1">
                                  <a:latin typeface="Cambria Math" panose="02040503050406030204" pitchFamily="18" charset="0"/>
                                </a:rPr>
                                <m:t>𝝎</m:t>
                              </m:r>
                            </m:e>
                          </m:d>
                        </m:sup>
                      </m:sSup>
                    </m:oMath>
                  </m:oMathPara>
                </a14:m>
                <a:endParaRPr lang="en-US" altLang="zh-CN" dirty="0" smtClean="0"/>
              </a:p>
              <a:p>
                <a:r>
                  <a:rPr lang="zh-CN" altLang="zh-CN" dirty="0" smtClean="0"/>
                  <a:t>故</a:t>
                </a:r>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𝒀</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a:latin typeface="Cambria Math" panose="02040503050406030204" pitchFamily="18" charset="0"/>
                            </a:rPr>
                            <m:t>𝑮</m:t>
                          </m:r>
                          <m:d>
                            <m:dPr>
                              <m:ctrlPr>
                                <a:rPr lang="zh-CN" altLang="zh-CN" i="1">
                                  <a:latin typeface="Cambria Math"/>
                                </a:rPr>
                              </m:ctrlPr>
                            </m:dPr>
                            <m:e>
                              <m:r>
                                <a:rPr lang="en-US" altLang="zh-CN" b="1" i="1">
                                  <a:latin typeface="Cambria Math" panose="02040503050406030204" pitchFamily="18" charset="0"/>
                                </a:rPr>
                                <m:t>𝝎</m:t>
                              </m:r>
                            </m:e>
                          </m:d>
                        </m:den>
                      </m:f>
                      <m:r>
                        <a:rPr lang="en-US" altLang="zh-CN" b="1" i="1">
                          <a:latin typeface="Cambria Math" panose="02040503050406030204" pitchFamily="18" charset="0"/>
                        </a:rPr>
                        <m:t>=</m:t>
                      </m:r>
                      <m:f>
                        <m:fPr>
                          <m:type m:val="skw"/>
                          <m:ctrlPr>
                            <a:rPr lang="zh-CN" altLang="zh-CN" i="1">
                              <a:latin typeface="Cambria Math"/>
                            </a:rPr>
                          </m:ctrlPr>
                        </m:fPr>
                        <m:num>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𝒃</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𝒃</m:t>
                              </m:r>
                              <m:d>
                                <m:dPr>
                                  <m:begChr m:val="|"/>
                                  <m:endChr m:val="|"/>
                                  <m:ctrlPr>
                                    <a:rPr lang="zh-CN" altLang="zh-CN" i="1">
                                      <a:latin typeface="Cambria Math"/>
                                    </a:rPr>
                                  </m:ctrlPr>
                                </m:dPr>
                                <m:e>
                                  <m:r>
                                    <a:rPr lang="en-US" altLang="zh-CN" b="1" i="1">
                                      <a:latin typeface="Cambria Math" panose="02040503050406030204" pitchFamily="18" charset="0"/>
                                    </a:rPr>
                                    <m:t>𝝎</m:t>
                                  </m:r>
                                </m:e>
                              </m:d>
                            </m:sup>
                          </m:sSup>
                        </m:num>
                        <m:den>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𝒂</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𝒂</m:t>
                              </m:r>
                              <m:d>
                                <m:dPr>
                                  <m:begChr m:val="|"/>
                                  <m:endChr m:val="|"/>
                                  <m:ctrlPr>
                                    <a:rPr lang="zh-CN" altLang="zh-CN" i="1">
                                      <a:latin typeface="Cambria Math"/>
                                    </a:rPr>
                                  </m:ctrlPr>
                                </m:dPr>
                                <m:e>
                                  <m:r>
                                    <a:rPr lang="en-US" altLang="zh-CN" b="1" i="1">
                                      <a:latin typeface="Cambria Math" panose="02040503050406030204" pitchFamily="18" charset="0"/>
                                    </a:rPr>
                                    <m:t>𝝎</m:t>
                                  </m:r>
                                </m:e>
                              </m:d>
                            </m:sup>
                          </m:sSup>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𝒂</m:t>
                          </m:r>
                        </m:num>
                        <m:den>
                          <m:r>
                            <a:rPr lang="en-US" altLang="zh-CN" b="1" i="1">
                              <a:latin typeface="Cambria Math" panose="02040503050406030204" pitchFamily="18" charset="0"/>
                            </a:rPr>
                            <m:t>𝒃</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ctrlPr>
                                <a:rPr lang="zh-CN" altLang="zh-CN" i="1">
                                  <a:latin typeface="Cambria Math"/>
                                </a:rPr>
                              </m:ctrlPr>
                            </m:dPr>
                            <m:e>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a:latin typeface="Cambria Math" panose="02040503050406030204" pitchFamily="18" charset="0"/>
                                </a:rPr>
                                <m:t>𝒂</m:t>
                              </m:r>
                            </m:e>
                          </m:d>
                          <m:d>
                            <m:dPr>
                              <m:begChr m:val="|"/>
                              <m:endChr m:val="|"/>
                              <m:ctrlPr>
                                <a:rPr lang="zh-CN" altLang="zh-CN" i="1">
                                  <a:latin typeface="Cambria Math"/>
                                </a:rPr>
                              </m:ctrlPr>
                            </m:dPr>
                            <m:e>
                              <m:r>
                                <a:rPr lang="en-US" altLang="zh-CN" b="1" i="1">
                                  <a:latin typeface="Cambria Math" panose="02040503050406030204" pitchFamily="18" charset="0"/>
                                </a:rPr>
                                <m:t>𝝎</m:t>
                              </m:r>
                            </m:e>
                          </m:d>
                        </m:sup>
                      </m:sSup>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zh-CN" altLang="zh-CN" sz="3200" i="1">
                              <a:latin typeface="Cambria Math"/>
                            </a:rPr>
                          </m:ctrlPr>
                        </m:fPr>
                        <m:num>
                          <m:r>
                            <a:rPr lang="en-US" altLang="zh-CN" sz="3200" i="1">
                              <a:latin typeface="Cambria Math" panose="02040503050406030204" pitchFamily="18" charset="0"/>
                            </a:rPr>
                            <m:t>𝒂</m:t>
                          </m:r>
                        </m:num>
                        <m:den>
                          <m:r>
                            <a:rPr lang="en-US" altLang="zh-CN" sz="3200" i="1">
                              <a:latin typeface="Cambria Math" panose="02040503050406030204" pitchFamily="18" charset="0"/>
                            </a:rPr>
                            <m:t>𝒃</m:t>
                          </m:r>
                        </m:den>
                      </m:f>
                      <m:r>
                        <a:rPr lang="en-US" altLang="zh-CN" sz="3200" i="1">
                          <a:latin typeface="Cambria Math" panose="02040503050406030204" pitchFamily="18" charset="0"/>
                        </a:rPr>
                        <m:t>⋅</m:t>
                      </m:r>
                      <m:f>
                        <m:fPr>
                          <m:ctrlPr>
                            <a:rPr lang="zh-CN" altLang="zh-CN" sz="3200" i="1">
                              <a:latin typeface="Cambria Math"/>
                            </a:rPr>
                          </m:ctrlPr>
                        </m:fPr>
                        <m:num>
                          <m:r>
                            <a:rPr lang="en-US" altLang="zh-CN" sz="3200" i="1">
                              <a:latin typeface="Cambria Math" panose="02040503050406030204" pitchFamily="18" charset="0"/>
                            </a:rPr>
                            <m:t>𝒃</m:t>
                          </m:r>
                          <m:r>
                            <a:rPr lang="en-US" altLang="zh-CN" sz="3200" i="1">
                              <a:latin typeface="Cambria Math" panose="02040503050406030204" pitchFamily="18" charset="0"/>
                            </a:rPr>
                            <m:t>−</m:t>
                          </m:r>
                          <m:r>
                            <a:rPr lang="en-US" altLang="zh-CN" sz="3200" i="1">
                              <a:latin typeface="Cambria Math" panose="02040503050406030204" pitchFamily="18" charset="0"/>
                            </a:rPr>
                            <m:t>𝒂</m:t>
                          </m:r>
                        </m:num>
                        <m:den>
                          <m:r>
                            <a:rPr lang="en-US" altLang="zh-CN" sz="3200" i="1">
                              <a:latin typeface="Cambria Math" panose="02040503050406030204" pitchFamily="18" charset="0"/>
                            </a:rPr>
                            <m:t>𝝅</m:t>
                          </m:r>
                        </m:den>
                      </m:f>
                      <m:r>
                        <a:rPr lang="en-US" altLang="zh-CN" sz="3200" i="1">
                          <a:latin typeface="Cambria Math" panose="02040503050406030204" pitchFamily="18" charset="0"/>
                        </a:rPr>
                        <m:t>⋅</m:t>
                      </m:r>
                      <m:f>
                        <m:fPr>
                          <m:ctrlPr>
                            <a:rPr lang="zh-CN" altLang="zh-CN" sz="3200" i="1">
                              <a:latin typeface="Cambria Math"/>
                            </a:rPr>
                          </m:ctrlPr>
                        </m:fPr>
                        <m:num>
                          <m:r>
                            <a:rPr lang="en-US" altLang="zh-CN" sz="3200" i="1">
                              <a:latin typeface="Cambria Math" panose="02040503050406030204" pitchFamily="18" charset="0"/>
                            </a:rPr>
                            <m:t>𝝅</m:t>
                          </m:r>
                        </m:num>
                        <m:den>
                          <m:r>
                            <a:rPr lang="en-US" altLang="zh-CN" sz="3200" i="1">
                              <a:latin typeface="Cambria Math" panose="02040503050406030204" pitchFamily="18" charset="0"/>
                            </a:rPr>
                            <m:t>𝒃</m:t>
                          </m:r>
                          <m:r>
                            <a:rPr lang="en-US" altLang="zh-CN" sz="3200" i="1">
                              <a:latin typeface="Cambria Math" panose="02040503050406030204" pitchFamily="18" charset="0"/>
                            </a:rPr>
                            <m:t>−</m:t>
                          </m:r>
                          <m:r>
                            <a:rPr lang="en-US" altLang="zh-CN" sz="3200" i="1">
                              <a:latin typeface="Cambria Math" panose="02040503050406030204" pitchFamily="18" charset="0"/>
                            </a:rPr>
                            <m:t>𝒂</m:t>
                          </m:r>
                        </m:den>
                      </m:f>
                      <m:sSup>
                        <m:sSupPr>
                          <m:ctrlPr>
                            <a:rPr lang="zh-CN" altLang="zh-CN" sz="3200" i="1">
                              <a:latin typeface="Cambria Math"/>
                            </a:rPr>
                          </m:ctrlPr>
                        </m:sSupPr>
                        <m:e>
                          <m:r>
                            <a:rPr lang="en-US" altLang="zh-CN" sz="3200" i="1">
                              <a:latin typeface="Cambria Math" panose="02040503050406030204" pitchFamily="18" charset="0"/>
                            </a:rPr>
                            <m:t>𝒆</m:t>
                          </m:r>
                        </m:e>
                        <m:sup>
                          <m:r>
                            <a:rPr lang="en-US" altLang="zh-CN" sz="3200" i="1">
                              <a:latin typeface="Cambria Math" panose="02040503050406030204" pitchFamily="18" charset="0"/>
                            </a:rPr>
                            <m:t>−</m:t>
                          </m:r>
                          <m:d>
                            <m:dPr>
                              <m:ctrlPr>
                                <a:rPr lang="zh-CN" altLang="zh-CN" sz="3200" i="1">
                                  <a:latin typeface="Cambria Math"/>
                                </a:rPr>
                              </m:ctrlPr>
                            </m:dPr>
                            <m:e>
                              <m:r>
                                <a:rPr lang="en-US" altLang="zh-CN" sz="3200" i="1">
                                  <a:latin typeface="Cambria Math" panose="02040503050406030204" pitchFamily="18" charset="0"/>
                                </a:rPr>
                                <m:t>𝒃</m:t>
                              </m:r>
                              <m:r>
                                <a:rPr lang="en-US" altLang="zh-CN" sz="3200" i="1">
                                  <a:latin typeface="Cambria Math" panose="02040503050406030204" pitchFamily="18" charset="0"/>
                                </a:rPr>
                                <m:t>−</m:t>
                              </m:r>
                              <m:r>
                                <a:rPr lang="en-US" altLang="zh-CN" sz="3200" i="1">
                                  <a:latin typeface="Cambria Math" panose="02040503050406030204" pitchFamily="18" charset="0"/>
                                </a:rPr>
                                <m:t>𝒂</m:t>
                              </m:r>
                            </m:e>
                          </m:d>
                          <m:d>
                            <m:dPr>
                              <m:begChr m:val="|"/>
                              <m:endChr m:val="|"/>
                              <m:ctrlPr>
                                <a:rPr lang="zh-CN" altLang="zh-CN" sz="3200" i="1">
                                  <a:latin typeface="Cambria Math"/>
                                </a:rPr>
                              </m:ctrlPr>
                            </m:dPr>
                            <m:e>
                              <m:r>
                                <a:rPr lang="en-US" altLang="zh-CN" sz="3200" i="1">
                                  <a:latin typeface="Cambria Math" panose="02040503050406030204" pitchFamily="18" charset="0"/>
                                </a:rPr>
                                <m:t>𝝎</m:t>
                              </m:r>
                            </m:e>
                          </m:d>
                        </m:sup>
                      </m:sSup>
                    </m:oMath>
                  </m:oMathPara>
                </a14:m>
                <a:endParaRPr lang="zh-CN" altLang="zh-CN" dirty="0"/>
              </a:p>
              <a:p>
                <a:pPr>
                  <a:lnSpc>
                    <a:spcPct val="150000"/>
                  </a:lnSpc>
                </a:pPr>
                <a:r>
                  <a:rPr lang="zh-CN" altLang="zh-CN" dirty="0" smtClean="0"/>
                  <a:t>则</a:t>
                </a:r>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𝒚</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𝒂</m:t>
                          </m:r>
                          <m:d>
                            <m:dPr>
                              <m:ctrlPr>
                                <a:rPr lang="zh-CN" altLang="zh-CN" i="1">
                                  <a:latin typeface="Cambria Math"/>
                                </a:rPr>
                              </m:ctrlPr>
                            </m:dPr>
                            <m:e>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a:latin typeface="Cambria Math" panose="02040503050406030204" pitchFamily="18" charset="0"/>
                                </a:rPr>
                                <m:t>𝒂</m:t>
                              </m:r>
                            </m:e>
                          </m:d>
                        </m:num>
                        <m:den>
                          <m:r>
                            <a:rPr lang="en-US" altLang="zh-CN" b="1" i="1">
                              <a:latin typeface="Cambria Math" panose="02040503050406030204" pitchFamily="18" charset="0"/>
                            </a:rPr>
                            <m:t>𝒃</m:t>
                          </m:r>
                          <m:r>
                            <a:rPr lang="en-US" altLang="zh-CN" b="1" i="1">
                              <a:latin typeface="Cambria Math" panose="02040503050406030204" pitchFamily="18" charset="0"/>
                            </a:rPr>
                            <m:t>𝝅</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a:latin typeface="Cambria Math" panose="02040503050406030204" pitchFamily="18" charset="0"/>
                                    </a:rPr>
                                    <m:t>𝒂</m:t>
                                  </m:r>
                                </m:e>
                              </m:d>
                            </m:e>
                            <m:sup>
                              <m:r>
                                <a:rPr lang="en-US" altLang="zh-CN" b="1" i="1">
                                  <a:latin typeface="Cambria Math" panose="02040503050406030204" pitchFamily="18" charset="0"/>
                                </a:rPr>
                                <m:t>𝟐</m:t>
                              </m:r>
                            </m:sup>
                          </m:sSup>
                        </m:den>
                      </m:f>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368300"/>
                <a:ext cx="8036446" cy="6209580"/>
              </a:xfrm>
              <a:blipFill>
                <a:blip r:embed="rId2" cstate="print"/>
                <a:stretch>
                  <a:fillRect l="-76" t="-12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152</a:t>
            </a:fld>
            <a:endParaRPr lang="zh-CN" altLang="en-US"/>
          </a:p>
        </p:txBody>
      </p:sp>
      <p:sp>
        <p:nvSpPr>
          <p:cNvPr id="8" name="矩形 7"/>
          <p:cNvSpPr/>
          <p:nvPr/>
        </p:nvSpPr>
        <p:spPr>
          <a:xfrm>
            <a:off x="6300192" y="2601822"/>
            <a:ext cx="229362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308304" y="2708920"/>
            <a:ext cx="720080" cy="432048"/>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940152" y="980728"/>
            <a:ext cx="216024" cy="432048"/>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号 10"/>
          <p:cNvSpPr/>
          <p:nvPr/>
        </p:nvSpPr>
        <p:spPr>
          <a:xfrm rot="2994846">
            <a:off x="5585234" y="1959371"/>
            <a:ext cx="2354150" cy="167814"/>
          </a:xfrm>
          <a:prstGeom prst="mathEqual">
            <a:avLst>
              <a:gd name="adj1" fmla="val 23520"/>
              <a:gd name="adj2" fmla="val 44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角矩形 11"/>
          <p:cNvSpPr/>
          <p:nvPr/>
        </p:nvSpPr>
        <p:spPr>
          <a:xfrm>
            <a:off x="2555776" y="3717032"/>
            <a:ext cx="1656184" cy="1008112"/>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391980" y="3645024"/>
            <a:ext cx="2916324" cy="1008112"/>
          </a:xfrm>
          <a:prstGeom prst="roundRect">
            <a:avLst/>
          </a:prstGeom>
          <a:solidFill>
            <a:schemeClr val="accent1">
              <a:alpha val="1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6199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1" presetClass="entr" presetSubtype="3"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3)">
                                      <p:cBhvr>
                                        <p:cTn id="30" dur="500"/>
                                        <p:tgtEl>
                                          <p:spTgt spid="9"/>
                                        </p:tgtEl>
                                      </p:cBhvr>
                                    </p:animEffect>
                                  </p:childTnLst>
                                </p:cTn>
                              </p:par>
                              <p:par>
                                <p:cTn id="31" presetID="21" presetClass="entr" presetSubtype="3"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3)">
                                      <p:cBhvr>
                                        <p:cTn id="33" dur="500"/>
                                        <p:tgtEl>
                                          <p:spTgt spid="10"/>
                                        </p:tgtEl>
                                      </p:cBhvr>
                                    </p:animEffect>
                                  </p:childTnLst>
                                </p:cTn>
                              </p:par>
                            </p:childTnLst>
                          </p:cTn>
                        </p:par>
                        <p:par>
                          <p:cTn id="34" fill="hold">
                            <p:stCondLst>
                              <p:cond delay="500"/>
                            </p:stCondLst>
                            <p:childTnLst>
                              <p:par>
                                <p:cTn id="35" presetID="16" presetClass="entr" presetSubtype="37"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out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3"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heel(3)">
                                      <p:cBhvr>
                                        <p:cTn id="47" dur="500"/>
                                        <p:tgtEl>
                                          <p:spTgt spid="12"/>
                                        </p:tgtEl>
                                      </p:cBhvr>
                                    </p:animEffect>
                                  </p:childTnLst>
                                </p:cTn>
                              </p:par>
                              <p:par>
                                <p:cTn id="48" presetID="21" presetClass="entr" presetSubtype="3"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heel(3)">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wipe(left)">
                                      <p:cBhvr>
                                        <p:cTn id="55" dur="500"/>
                                        <p:tgtEl>
                                          <p:spTgt spid="3">
                                            <p:txEl>
                                              <p:pRg st="5" end="5"/>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457200" y="404813"/>
            <a:ext cx="8229600" cy="863600"/>
          </a:xfrm>
        </p:spPr>
        <p:txBody>
          <a:bodyPr/>
          <a:lstStyle/>
          <a:p>
            <a:r>
              <a:rPr lang="zh-CN" altLang="en-US" dirty="0">
                <a:sym typeface="Symbol" panose="05050102010706020507" pitchFamily="18" charset="2"/>
              </a:rPr>
              <a:t>常</a:t>
            </a:r>
            <a:r>
              <a:rPr lang="zh-CN" altLang="en-US" dirty="0" smtClean="0">
                <a:sym typeface="Symbol" panose="05050102010706020507" pitchFamily="18" charset="2"/>
              </a:rPr>
              <a:t>微分方程求解</a:t>
            </a:r>
            <a:endParaRPr lang="zh-CN" altLang="en-US" dirty="0" smtClean="0"/>
          </a:p>
        </p:txBody>
      </p:sp>
      <mc:AlternateContent xmlns:mc="http://schemas.openxmlformats.org/markup-compatibility/2006">
        <mc:Choice xmlns:a14="http://schemas.microsoft.com/office/drawing/2010/main" xmlns="" Requires="a14">
          <p:sp>
            <p:nvSpPr>
              <p:cNvPr id="94211" name="内容占位符 2"/>
              <p:cNvSpPr>
                <a:spLocks noGrp="1"/>
              </p:cNvSpPr>
              <p:nvPr>
                <p:ph idx="1"/>
              </p:nvPr>
            </p:nvSpPr>
            <p:spPr>
              <a:xfrm>
                <a:off x="1065263" y="1196976"/>
                <a:ext cx="7272932" cy="5256212"/>
              </a:xfrm>
            </p:spPr>
            <p:txBody>
              <a:bodyPr/>
              <a:lstStyle/>
              <a:p>
                <a:pPr>
                  <a:lnSpc>
                    <a:spcPct val="125000"/>
                  </a:lnSpc>
                </a:pPr>
                <a:r>
                  <a:rPr lang="zh-CN" altLang="zh-CN" dirty="0" smtClean="0"/>
                  <a:t>求微分方程</a:t>
                </a:r>
                <a:r>
                  <a:rPr lang="en-US" altLang="zh-CN" dirty="0" smtClean="0"/>
                  <a:t/>
                </a:r>
                <a14:m>
                  <m:oMath xmlns:m="http://schemas.openxmlformats.org/officeDocument/2006/math">
                    <m:sSup>
                      <m:sSupPr>
                        <m:ctrlPr>
                          <a:rPr lang="zh-CN" altLang="zh-CN" i="1">
                            <a:latin typeface="Cambria Math"/>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𝒙</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的</a:t>
                </a:r>
                <a:r>
                  <a:rPr lang="zh-CN" altLang="zh-CN" dirty="0"/>
                  <a:t>解。</a:t>
                </a:r>
              </a:p>
              <a:p>
                <a:pPr>
                  <a:lnSpc>
                    <a:spcPct val="125000"/>
                  </a:lnSpc>
                </a:pPr>
                <a:r>
                  <a:rPr lang="zh-CN" altLang="zh-CN" dirty="0" smtClean="0"/>
                  <a:t>解：</a:t>
                </a:r>
                <a:r>
                  <a:rPr lang="zh-CN" altLang="en-US" dirty="0" smtClean="0"/>
                  <a:t>由</a:t>
                </a:r>
                <a:r>
                  <a:rPr lang="zh-CN" altLang="en-US" u="sng" dirty="0">
                    <a:solidFill>
                      <a:srgbClr val="FF0000"/>
                    </a:solidFill>
                    <a:latin typeface="华文楷体" panose="02010600040101010101" pitchFamily="2" charset="-122"/>
                    <a:ea typeface="华文楷体" panose="02010600040101010101" pitchFamily="2" charset="-122"/>
                  </a:rPr>
                  <a:t>微分性质</a:t>
                </a:r>
                <a:r>
                  <a:rPr lang="zh-CN" altLang="en-US" dirty="0" smtClean="0"/>
                  <a:t>，方</a:t>
                </a:r>
                <a:r>
                  <a:rPr lang="zh-CN" altLang="zh-CN" dirty="0" smtClean="0"/>
                  <a:t>程</a:t>
                </a:r>
                <a:r>
                  <a:rPr lang="zh-CN" altLang="zh-CN" dirty="0"/>
                  <a:t>两边</a:t>
                </a:r>
                <a:r>
                  <a:rPr lang="zh-CN" altLang="zh-CN" dirty="0" smtClean="0"/>
                  <a:t>取</a:t>
                </a:r>
                <a:r>
                  <a:rPr lang="en-US" altLang="zh-CN" dirty="0" smtClean="0"/>
                  <a:t> Fourier </a:t>
                </a:r>
                <a:r>
                  <a:rPr lang="zh-CN" altLang="zh-CN" dirty="0" smtClean="0"/>
                  <a:t>变换</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𝟏</m:t>
                      </m:r>
                    </m:oMath>
                  </m:oMathPara>
                </a14:m>
                <a:endParaRPr lang="zh-CN" altLang="zh-CN" dirty="0"/>
              </a:p>
              <a:p>
                <a:pPr>
                  <a:lnSpc>
                    <a:spcPct val="125000"/>
                  </a:lnSpc>
                </a:pPr>
                <a:r>
                  <a:rPr lang="zh-CN" altLang="zh-CN" dirty="0"/>
                  <a:t>解得</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oMath>
                  </m:oMathPara>
                </a14:m>
                <a:endParaRPr lang="zh-CN" altLang="zh-CN" dirty="0"/>
              </a:p>
              <a:p>
                <a:pPr>
                  <a:lnSpc>
                    <a:spcPct val="125000"/>
                  </a:lnSpc>
                </a:pPr>
                <a:r>
                  <a:rPr lang="zh-CN" altLang="en-US" dirty="0" smtClean="0"/>
                  <a:t>由</a:t>
                </a:r>
                <a:r>
                  <a:rPr lang="zh-CN" altLang="zh-CN" u="sng" dirty="0" smtClean="0">
                    <a:solidFill>
                      <a:srgbClr val="FF0000"/>
                    </a:solidFill>
                    <a:latin typeface="华文楷体" panose="02010600040101010101" pitchFamily="2" charset="-122"/>
                    <a:ea typeface="华文楷体" panose="02010600040101010101" pitchFamily="2" charset="-122"/>
                  </a:rPr>
                  <a:t>指数</a:t>
                </a:r>
                <a:r>
                  <a:rPr lang="zh-CN" altLang="zh-CN" u="sng" dirty="0">
                    <a:solidFill>
                      <a:srgbClr val="FF0000"/>
                    </a:solidFill>
                    <a:latin typeface="华文楷体" panose="02010600040101010101" pitchFamily="2" charset="-122"/>
                    <a:ea typeface="华文楷体" panose="02010600040101010101" pitchFamily="2" charset="-122"/>
                  </a:rPr>
                  <a:t>衰减</a:t>
                </a:r>
                <a:r>
                  <a:rPr lang="zh-CN" altLang="zh-CN" u="sng" dirty="0" smtClean="0">
                    <a:solidFill>
                      <a:srgbClr val="FF0000"/>
                    </a:solidFill>
                    <a:latin typeface="华文楷体" panose="02010600040101010101" pitchFamily="2" charset="-122"/>
                    <a:ea typeface="华文楷体" panose="02010600040101010101" pitchFamily="2" charset="-122"/>
                  </a:rPr>
                  <a:t>函数</a:t>
                </a:r>
                <a:r>
                  <a:rPr lang="zh-CN" altLang="en-US" u="sng" dirty="0" smtClean="0">
                    <a:solidFill>
                      <a:srgbClr val="FF0000"/>
                    </a:solidFill>
                    <a:latin typeface="华文楷体" panose="02010600040101010101" pitchFamily="2" charset="-122"/>
                    <a:ea typeface="华文楷体" panose="02010600040101010101" pitchFamily="2" charset="-122"/>
                  </a:rPr>
                  <a:t>的 </a:t>
                </a:r>
                <a:r>
                  <a:rPr lang="en-US" altLang="zh-CN" i="1" u="sng" dirty="0" smtClean="0">
                    <a:solidFill>
                      <a:srgbClr val="FF0000"/>
                    </a:solidFill>
                    <a:ea typeface="华文楷体" panose="02010600040101010101" pitchFamily="2" charset="-122"/>
                  </a:rPr>
                  <a:t>Fourier</a:t>
                </a:r>
                <a:r>
                  <a:rPr lang="en-US" altLang="zh-CN" u="sng" dirty="0" smtClean="0">
                    <a:solidFill>
                      <a:srgbClr val="FF0000"/>
                    </a:solidFill>
                    <a:latin typeface="华文楷体" panose="02010600040101010101" pitchFamily="2" charset="-122"/>
                    <a:ea typeface="华文楷体" panose="02010600040101010101" pitchFamily="2" charset="-122"/>
                  </a:rPr>
                  <a:t/>
                </a:r>
                <a:r>
                  <a:rPr lang="zh-CN" altLang="zh-CN" u="sng" dirty="0" smtClean="0">
                    <a:solidFill>
                      <a:srgbClr val="FF0000"/>
                    </a:solidFill>
                    <a:latin typeface="华文楷体" panose="02010600040101010101" pitchFamily="2" charset="-122"/>
                    <a:ea typeface="华文楷体" panose="02010600040101010101" pitchFamily="2" charset="-122"/>
                  </a:rPr>
                  <a:t>变换</a:t>
                </a:r>
                <a14:m>
                  <m:oMath xmlns:m="http://schemas.openxmlformats.org/officeDocument/2006/math">
                    <m:r>
                      <a:rPr lang="zh-CN" altLang="en-US" dirty="0">
                        <a:latin typeface="Cambria Math" panose="02040503050406030204" pitchFamily="18" charset="0"/>
                      </a:rPr>
                      <m:t>，</m:t>
                    </m:r>
                  </m:oMath>
                </a14:m>
                <a:r>
                  <a:rPr lang="zh-CN" altLang="en-US" dirty="0" smtClean="0"/>
                  <a:t>可知</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𝒙</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𝟎</m:t>
                                </m:r>
                              </m:e>
                              <m:e>
                                <m:r>
                                  <a:rPr lang="en-US" altLang="zh-CN" b="1" i="1">
                                    <a:latin typeface="Cambria Math" panose="02040503050406030204" pitchFamily="18" charset="0"/>
                                  </a:rPr>
                                  <m:t>𝒕</m:t>
                                </m:r>
                                <m:r>
                                  <a:rPr lang="en-US" altLang="zh-CN" b="1" i="1">
                                    <a:latin typeface="Cambria Math" panose="02040503050406030204" pitchFamily="18" charset="0"/>
                                  </a:rPr>
                                  <m:t>&lt;</m:t>
                                </m:r>
                                <m:r>
                                  <a:rPr lang="en-US" altLang="zh-CN" b="1" i="1">
                                    <a:latin typeface="Cambria Math" panose="02040503050406030204" pitchFamily="18" charset="0"/>
                                  </a:rPr>
                                  <m:t>𝟎</m:t>
                                </m:r>
                              </m:e>
                            </m:mr>
                            <m:m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𝒕</m:t>
                                    </m:r>
                                  </m:sup>
                                </m:sSup>
                              </m:e>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e>
                            </m:mr>
                          </m:m>
                        </m:e>
                      </m:d>
                    </m:oMath>
                  </m:oMathPara>
                </a14:m>
                <a:endParaRPr lang="zh-CN" altLang="zh-CN" dirty="0"/>
              </a:p>
            </p:txBody>
          </p:sp>
        </mc:Choice>
        <mc:Fallback>
          <p:sp>
            <p:nvSpPr>
              <p:cNvPr id="94211" name="内容占位符 2"/>
              <p:cNvSpPr>
                <a:spLocks noGrp="1" noRot="1" noChangeAspect="1" noMove="1" noResize="1" noEditPoints="1" noAdjustHandles="1" noChangeArrowheads="1" noChangeShapeType="1" noTextEdit="1"/>
              </p:cNvSpPr>
              <p:nvPr>
                <p:ph idx="1"/>
              </p:nvPr>
            </p:nvSpPr>
            <p:spPr>
              <a:xfrm>
                <a:off x="1065263" y="1196976"/>
                <a:ext cx="7272932" cy="5256212"/>
              </a:xfrm>
              <a:blipFill>
                <a:blip r:embed="rId3" cstate="print"/>
                <a:stretch>
                  <a:fillRect l="-84" r="-1257"/>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2A6765B9-9412-4370-9A86-9F3ACB76CF46}" type="datetime8">
              <a:rPr lang="zh-CN" altLang="en-US" smtClean="0"/>
              <a:pPr>
                <a:defRPr/>
              </a:pPr>
              <a:t>2018年9月10日1时32分</a:t>
            </a:fld>
            <a:endParaRPr lang="zh-CN" altLang="en-US" dirty="0"/>
          </a:p>
        </p:txBody>
      </p:sp>
      <p:sp>
        <p:nvSpPr>
          <p:cNvPr id="9421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A54C5BEA-9866-40FB-A5D0-7524D5EA40E3}" type="slidenum">
              <a:rPr lang="zh-CN" altLang="en-US" sz="1800">
                <a:solidFill>
                  <a:srgbClr val="FFFFFF"/>
                </a:solidFill>
                <a:latin typeface="Georgia" panose="02040502050405020303" pitchFamily="18" charset="0"/>
              </a:rPr>
              <a:pPr>
                <a:spcBef>
                  <a:spcPct val="0"/>
                </a:spcBef>
                <a:buClrTx/>
                <a:buFontTx/>
                <a:buNone/>
              </a:pPr>
              <a:t>153</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a:hlinkClick r:id="rId4" action="ppaction://hlinksldjump"/>
          </p:cNvPr>
          <p:cNvSpPr/>
          <p:nvPr/>
        </p:nvSpPr>
        <p:spPr>
          <a:xfrm>
            <a:off x="2627784" y="1988840"/>
            <a:ext cx="136815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5" action="ppaction://hlinksldjump"/>
          </p:cNvPr>
          <p:cNvSpPr/>
          <p:nvPr/>
        </p:nvSpPr>
        <p:spPr>
          <a:xfrm>
            <a:off x="1835696" y="4437112"/>
            <a:ext cx="46085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left)">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wipe(left)">
                                      <p:cBhvr>
                                        <p:cTn id="12" dur="500"/>
                                        <p:tgtEl>
                                          <p:spTgt spid="94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211">
                                            <p:txEl>
                                              <p:pRg st="2" end="2"/>
                                            </p:txEl>
                                          </p:spTgt>
                                        </p:tgtEl>
                                        <p:attrNameLst>
                                          <p:attrName>style.visibility</p:attrName>
                                        </p:attrNameLst>
                                      </p:cBhvr>
                                      <p:to>
                                        <p:strVal val="visible"/>
                                      </p:to>
                                    </p:set>
                                    <p:animEffect transition="in" filter="fade">
                                      <p:cBhvr>
                                        <p:cTn id="17" dur="500"/>
                                        <p:tgtEl>
                                          <p:spTgt spid="94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211">
                                            <p:txEl>
                                              <p:pRg st="3" end="3"/>
                                            </p:txEl>
                                          </p:spTgt>
                                        </p:tgtEl>
                                        <p:attrNameLst>
                                          <p:attrName>style.visibility</p:attrName>
                                        </p:attrNameLst>
                                      </p:cBhvr>
                                      <p:to>
                                        <p:strVal val="visible"/>
                                      </p:to>
                                    </p:set>
                                    <p:animEffect transition="in" filter="wipe(left)">
                                      <p:cBhvr>
                                        <p:cTn id="22" dur="500"/>
                                        <p:tgtEl>
                                          <p:spTgt spid="94211">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4211">
                                            <p:txEl>
                                              <p:pRg st="4" end="4"/>
                                            </p:txEl>
                                          </p:spTgt>
                                        </p:tgtEl>
                                        <p:attrNameLst>
                                          <p:attrName>style.visibility</p:attrName>
                                        </p:attrNameLst>
                                      </p:cBhvr>
                                      <p:to>
                                        <p:strVal val="visible"/>
                                      </p:to>
                                    </p:set>
                                    <p:animEffect transition="in" filter="wipe(left)">
                                      <p:cBhvr>
                                        <p:cTn id="26" dur="500"/>
                                        <p:tgtEl>
                                          <p:spTgt spid="94211">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4211">
                                            <p:txEl>
                                              <p:pRg st="5" end="5"/>
                                            </p:txEl>
                                          </p:spTgt>
                                        </p:tgtEl>
                                        <p:attrNameLst>
                                          <p:attrName>style.visibility</p:attrName>
                                        </p:attrNameLst>
                                      </p:cBhvr>
                                      <p:to>
                                        <p:strVal val="visible"/>
                                      </p:to>
                                    </p:set>
                                    <p:animEffect transition="in" filter="wipe(left)">
                                      <p:cBhvr>
                                        <p:cTn id="31" dur="500"/>
                                        <p:tgtEl>
                                          <p:spTgt spid="94211">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4211">
                                            <p:txEl>
                                              <p:pRg st="6" end="6"/>
                                            </p:txEl>
                                          </p:spTgt>
                                        </p:tgtEl>
                                        <p:attrNameLst>
                                          <p:attrName>style.visibility</p:attrName>
                                        </p:attrNameLst>
                                      </p:cBhvr>
                                      <p:to>
                                        <p:strVal val="visible"/>
                                      </p:to>
                                    </p:set>
                                    <p:animEffect transition="in" filter="wipe(left)">
                                      <p:cBhvr>
                                        <p:cTn id="36" dur="500"/>
                                        <p:tgtEl>
                                          <p:spTgt spid="94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55118" y="404664"/>
                <a:ext cx="8280920" cy="6272043"/>
              </a:xfrm>
            </p:spPr>
            <p:txBody>
              <a:bodyPr/>
              <a:lstStyle/>
              <a:p>
                <a:pPr>
                  <a:lnSpc>
                    <a:spcPct val="150000"/>
                  </a:lnSpc>
                </a:pPr>
                <a:r>
                  <a:rPr lang="zh-CN" altLang="en-US" dirty="0" smtClean="0"/>
                  <a:t>求解</a:t>
                </a:r>
                <a:r>
                  <a:rPr lang="zh-CN" altLang="zh-CN" dirty="0" smtClean="0"/>
                  <a:t>常微分方程</a:t>
                </a:r>
                <a:r>
                  <a:rPr lang="zh-CN" altLang="zh-CN" dirty="0"/>
                  <a:t>：</a:t>
                </a:r>
                <a14:m>
                  <m:oMath xmlns:m="http://schemas.openxmlformats.org/officeDocument/2006/math">
                    <m:r>
                      <a:rPr lang="en-US" altLang="zh-CN" b="1" i="1">
                        <a:latin typeface="Cambria Math" panose="02040503050406030204" pitchFamily="18" charset="0"/>
                      </a:rPr>
                      <m:t>𝒚</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𝒚</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zh-CN" altLang="zh-CN" dirty="0"/>
                  <a:t>。</a:t>
                </a:r>
              </a:p>
              <a:p>
                <a:r>
                  <a:rPr lang="zh-CN" altLang="zh-CN" dirty="0"/>
                  <a:t>解</a:t>
                </a:r>
                <a:r>
                  <a:rPr lang="zh-CN" altLang="zh-CN" dirty="0" smtClean="0"/>
                  <a:t>：</a:t>
                </a:r>
                <a:r>
                  <a:rPr lang="zh-CN" altLang="en-US" dirty="0"/>
                  <a:t>由</a:t>
                </a:r>
                <a:r>
                  <a:rPr lang="zh-CN" altLang="en-US" u="sng" dirty="0">
                    <a:solidFill>
                      <a:srgbClr val="FF0000"/>
                    </a:solidFill>
                    <a:latin typeface="华文楷体" panose="02010600040101010101" pitchFamily="2" charset="-122"/>
                    <a:ea typeface="华文楷体" panose="02010600040101010101" pitchFamily="2" charset="-122"/>
                  </a:rPr>
                  <a:t>微分性质</a:t>
                </a:r>
                <a:r>
                  <a:rPr lang="zh-CN" altLang="en-US" dirty="0" smtClean="0"/>
                  <a:t>，</a:t>
                </a:r>
                <a:r>
                  <a:rPr lang="zh-CN" altLang="zh-CN" dirty="0" smtClean="0"/>
                  <a:t>方程</a:t>
                </a:r>
                <a:r>
                  <a:rPr lang="zh-CN" altLang="zh-CN" dirty="0"/>
                  <a:t>两边</a:t>
                </a:r>
                <a:r>
                  <a:rPr lang="zh-CN" altLang="zh-CN" dirty="0" smtClean="0"/>
                  <a:t>取</a:t>
                </a:r>
                <a:r>
                  <a:rPr lang="en-US" altLang="zh-CN" dirty="0" smtClean="0"/>
                  <a:t> Fourier </a:t>
                </a:r>
                <a:r>
                  <a:rPr lang="zh-CN" altLang="zh-CN" dirty="0" smtClean="0"/>
                  <a:t>变换</a:t>
                </a:r>
                <a:r>
                  <a:rPr lang="zh-CN" altLang="zh-CN" dirty="0"/>
                  <a:t>得</a:t>
                </a:r>
              </a:p>
              <a:p>
                <a:pPr marL="109537"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a:rPr>
                          </m:ctrlPr>
                        </m:sSupPr>
                        <m:e>
                          <m:d>
                            <m:dPr>
                              <m:ctrlPr>
                                <a:rPr lang="zh-CN" altLang="zh-CN" i="1">
                                  <a:latin typeface="Cambria Math"/>
                                </a:rPr>
                              </m:ctrlPr>
                            </m:dPr>
                            <m:e>
                              <m:r>
                                <a:rPr lang="en-US" altLang="zh-CN" b="1" i="1" smtClean="0">
                                  <a:latin typeface="Cambria Math" panose="02040503050406030204" pitchFamily="18" charset="0"/>
                                </a:rPr>
                                <m:t>𝒊</m:t>
                              </m:r>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𝒀</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𝒀</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𝑭</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oMath>
                  </m:oMathPara>
                </a14:m>
                <a:endParaRPr lang="zh-CN" altLang="zh-CN" dirty="0"/>
              </a:p>
              <a:p>
                <a:r>
                  <a:rPr lang="zh-CN" altLang="zh-CN" dirty="0"/>
                  <a:t>解得</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𝒀</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num>
                        <m:den>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den>
                      </m:f>
                    </m:oMath>
                  </m:oMathPara>
                </a14:m>
                <a:endParaRPr lang="zh-CN" altLang="zh-CN" dirty="0"/>
              </a:p>
              <a:p>
                <a:r>
                  <a:rPr lang="zh-CN" altLang="zh-CN" dirty="0"/>
                  <a:t>从而</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𝒚</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num>
                            <m:den>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den>
                          </m:f>
                        </m:e>
                      </m:d>
                    </m:oMath>
                  </m:oMathPara>
                </a14:m>
                <a:endParaRPr lang="en-US" altLang="zh-CN" i="1" dirty="0" smtClean="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p>
                        <m:sSupPr>
                          <m:ctrlPr>
                            <a:rPr lang="zh-CN" altLang="zh-CN" i="1">
                              <a:latin typeface="Cambria Math"/>
                            </a:rPr>
                          </m:ctrlPr>
                        </m:sSupPr>
                        <m:e>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sSup>
                        <m:sSupPr>
                          <m:ctrlPr>
                            <a:rPr lang="zh-CN" altLang="zh-CN" i="1">
                              <a:latin typeface="Cambria Math"/>
                            </a:rPr>
                          </m:ctrlPr>
                        </m:sSupPr>
                        <m:e>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den>
                          </m:f>
                        </m:e>
                      </m:d>
                    </m:oMath>
                  </m:oMathPara>
                </a14:m>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begChr m:val="|"/>
                                  <m:endChr m:val="|"/>
                                  <m:ctrlPr>
                                    <a:rPr lang="zh-CN" altLang="zh-CN" i="1">
                                      <a:latin typeface="Cambria Math"/>
                                    </a:rPr>
                                  </m:ctrlPr>
                                </m:dPr>
                                <m:e>
                                  <m:r>
                                    <a:rPr lang="en-US" altLang="zh-CN" b="1" i="1">
                                      <a:latin typeface="Cambria Math" panose="02040503050406030204" pitchFamily="18" charset="0"/>
                                    </a:rPr>
                                    <m:t>𝒕</m:t>
                                  </m:r>
                                </m:e>
                              </m:d>
                            </m:sup>
                          </m:sSup>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𝝉</m:t>
                              </m:r>
                            </m:e>
                          </m:d>
                          <m:sSup>
                            <m:sSupPr>
                              <m:ctrlPr>
                                <a:rPr lang="zh-CN" altLang="zh-CN" i="1">
                                  <a:latin typeface="Cambria Math"/>
                                </a:rPr>
                              </m:ctrlPr>
                            </m:sSupPr>
                            <m:e>
                              <m:r>
                                <a:rPr lang="en-US" altLang="zh-CN" b="1" i="1">
                                  <a:latin typeface="Cambria Math" panose="02040503050406030204" pitchFamily="18" charset="0"/>
                                </a:rPr>
                                <m:t>𝒆</m:t>
                              </m:r>
                            </m:e>
                            <m:sup>
                              <m:d>
                                <m:dPr>
                                  <m:begChr m:val="|"/>
                                  <m:endChr m:val="|"/>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𝝉</m:t>
                                  </m:r>
                                </m:e>
                              </m:d>
                            </m:sup>
                          </m:sSup>
                          <m:r>
                            <m:rPr>
                              <m:nor/>
                            </m:rPr>
                            <a:rPr lang="en-US" altLang="zh-CN"/>
                            <m:t>d</m:t>
                          </m:r>
                          <m:r>
                            <a:rPr lang="en-US" altLang="zh-CN" b="1" i="1">
                              <a:latin typeface="Cambria Math" panose="02040503050406030204" pitchFamily="18" charset="0"/>
                            </a:rPr>
                            <m:t>𝝉</m:t>
                          </m:r>
                        </m:e>
                      </m:nary>
                    </m:oMath>
                  </m:oMathPara>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55118" y="404664"/>
                <a:ext cx="8280920" cy="6272043"/>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154</a:t>
            </a:fld>
            <a:endParaRPr lang="zh-CN" altLang="en-US"/>
          </a:p>
        </p:txBody>
      </p:sp>
      <p:sp>
        <p:nvSpPr>
          <p:cNvPr id="6" name="矩形 5">
            <a:hlinkClick r:id="rId3" action="ppaction://hlinksldjump"/>
          </p:cNvPr>
          <p:cNvSpPr/>
          <p:nvPr/>
        </p:nvSpPr>
        <p:spPr>
          <a:xfrm>
            <a:off x="2267744" y="1196752"/>
            <a:ext cx="129614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a:hlinkClick r:id="rId4" action="ppaction://hlinksldjump"/>
          </p:cNvPr>
          <p:cNvSpPr/>
          <p:nvPr/>
        </p:nvSpPr>
        <p:spPr>
          <a:xfrm>
            <a:off x="4932040" y="4725144"/>
            <a:ext cx="2232248" cy="864096"/>
          </a:xfrm>
          <a:prstGeom prst="roundRect">
            <a:avLst/>
          </a:pr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11792" y="5583596"/>
            <a:ext cx="3128559" cy="869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9655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3"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heel(3)">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wipe(left)">
                                      <p:cBhvr>
                                        <p:cTn id="49" dur="500"/>
                                        <p:tgtEl>
                                          <p:spTgt spid="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8" fill="hold" grpId="0" nodeType="clickEffect">
                                  <p:stCondLst>
                                    <p:cond delay="0"/>
                                  </p:stCondLst>
                                  <p:childTnLst>
                                    <p:animEffect transition="out" filter="wipe(left)">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微积分方程求解</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19572" y="1412776"/>
                <a:ext cx="7967228" cy="5256584"/>
              </a:xfrm>
            </p:spPr>
            <p:txBody>
              <a:bodyPr/>
              <a:lstStyle/>
              <a:p>
                <a:r>
                  <a:rPr lang="zh-CN" altLang="zh-CN" dirty="0" smtClean="0"/>
                  <a:t>求解微积分方程</a:t>
                </a:r>
              </a:p>
              <a:p>
                <a:pPr marL="109537"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a:rPr>
                          </m:ctrlPr>
                        </m:sSupPr>
                        <m:e>
                          <m:r>
                            <a:rPr lang="en-US" altLang="zh-CN" b="1" i="1">
                              <a:latin typeface="Cambria Math" panose="02040503050406030204" pitchFamily="18" charset="0"/>
                            </a:rPr>
                            <m:t>𝒂𝒙</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𝒃𝒙</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𝒄</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m:rPr>
                              <m:nor/>
                            </m:rPr>
                            <a:rPr lang="en-US" altLang="zh-CN"/>
                            <m:t>d</m:t>
                          </m:r>
                          <m:r>
                            <a:rPr lang="en-US" altLang="zh-CN" b="1" i="1">
                              <a:latin typeface="Cambria Math" panose="02040503050406030204" pitchFamily="18" charset="0"/>
                            </a:rPr>
                            <m:t>𝒕</m:t>
                          </m:r>
                        </m:e>
                      </m:nary>
                      <m:r>
                        <a:rPr lang="en-US" altLang="zh-CN" b="1" i="1">
                          <a:latin typeface="Cambria Math" panose="02040503050406030204" pitchFamily="18" charset="0"/>
                        </a:rPr>
                        <m:t>=</m:t>
                      </m:r>
                      <m:r>
                        <a:rPr lang="en-US" altLang="zh-CN" b="1" i="1">
                          <a:latin typeface="Cambria Math" panose="02040503050406030204" pitchFamily="18" charset="0"/>
                        </a:rPr>
                        <m:t>𝒉</m:t>
                      </m:r>
                      <m:d>
                        <m:dPr>
                          <m:ctrlPr>
                            <a:rPr lang="zh-CN" altLang="zh-CN" i="1">
                              <a:latin typeface="Cambria Math"/>
                            </a:rPr>
                          </m:ctrlPr>
                        </m:dPr>
                        <m:e>
                          <m:r>
                            <a:rPr lang="en-US" altLang="zh-CN" b="1" i="1">
                              <a:latin typeface="Cambria Math" panose="02040503050406030204" pitchFamily="18" charset="0"/>
                            </a:rPr>
                            <m:t>𝒕</m:t>
                          </m:r>
                        </m:e>
                      </m:d>
                    </m:oMath>
                  </m:oMathPara>
                </a14:m>
                <a:endParaRPr lang="zh-CN" altLang="zh-CN" dirty="0"/>
              </a:p>
              <a:p>
                <a:pPr>
                  <a:lnSpc>
                    <a:spcPct val="150000"/>
                  </a:lnSpc>
                </a:pPr>
                <a:r>
                  <a:rPr lang="zh-CN" altLang="zh-CN" dirty="0" smtClean="0"/>
                  <a:t>解：</a:t>
                </a:r>
                <a:r>
                  <a:rPr lang="zh-CN" altLang="en-US" dirty="0" smtClean="0"/>
                  <a:t>由</a:t>
                </a:r>
                <a:r>
                  <a:rPr lang="zh-CN" altLang="en-US" u="sng" dirty="0">
                    <a:solidFill>
                      <a:srgbClr val="FF0000"/>
                    </a:solidFill>
                    <a:latin typeface="华文楷体" panose="02010600040101010101" pitchFamily="2" charset="-122"/>
                    <a:ea typeface="华文楷体" panose="02010600040101010101" pitchFamily="2" charset="-122"/>
                  </a:rPr>
                  <a:t>微分与积分性质</a:t>
                </a:r>
                <a:r>
                  <a:rPr lang="zh-CN" altLang="en-US" dirty="0" smtClean="0"/>
                  <a:t>，</a:t>
                </a:r>
                <a:r>
                  <a:rPr lang="zh-CN" altLang="zh-CN" dirty="0" smtClean="0"/>
                  <a:t>两边取</a:t>
                </a:r>
                <a:r>
                  <a:rPr lang="en-US" altLang="zh-CN" dirty="0" smtClean="0"/>
                  <a:t> Fourier</a:t>
                </a:r>
                <a:r>
                  <a:rPr lang="zh-CN" altLang="zh-CN" dirty="0" smtClean="0"/>
                  <a:t>变换，</a:t>
                </a:r>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𝒂</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𝒃𝑿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𝒄</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oMath>
                  </m:oMathPara>
                </a14:m>
                <a:endParaRPr lang="zh-CN" altLang="zh-CN" dirty="0"/>
              </a:p>
              <a:p>
                <a:pPr>
                  <a:lnSpc>
                    <a:spcPct val="150000"/>
                  </a:lnSpc>
                </a:pPr>
                <a:r>
                  <a:rPr lang="zh-CN" altLang="zh-CN" dirty="0"/>
                  <a:t>解得</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num>
                        <m:den>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smtClean="0">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𝒂</m:t>
                              </m:r>
                              <m:r>
                                <a:rPr lang="en-US" altLang="zh-CN" b="1" i="1">
                                  <a:latin typeface="Cambria Math" panose="02040503050406030204" pitchFamily="18" charset="0"/>
                                </a:rPr>
                                <m:t>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𝒄</m:t>
                                  </m:r>
                                </m:num>
                                <m:den>
                                  <m:r>
                                    <a:rPr lang="en-US" altLang="zh-CN" b="1" i="1">
                                      <a:latin typeface="Cambria Math" panose="02040503050406030204" pitchFamily="18" charset="0"/>
                                    </a:rPr>
                                    <m:t>𝝎</m:t>
                                  </m:r>
                                </m:den>
                              </m:f>
                            </m:e>
                          </m:d>
                        </m:den>
                      </m:f>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19572" y="1412776"/>
                <a:ext cx="7967228" cy="5256584"/>
              </a:xfrm>
              <a:blipFill>
                <a:blip r:embed="rId2" cstate="print"/>
                <a:stretch>
                  <a:fillRect t="-1624" r="-23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155</a:t>
            </a:fld>
            <a:endParaRPr lang="zh-CN" altLang="en-US"/>
          </a:p>
        </p:txBody>
      </p:sp>
      <p:sp>
        <p:nvSpPr>
          <p:cNvPr id="6" name="矩形 5">
            <a:hlinkClick r:id="rId3" action="ppaction://hlinksldjump"/>
          </p:cNvPr>
          <p:cNvSpPr/>
          <p:nvPr/>
        </p:nvSpPr>
        <p:spPr>
          <a:xfrm>
            <a:off x="2267744" y="3068960"/>
            <a:ext cx="244827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75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908720"/>
                <a:ext cx="7560840" cy="5256584"/>
              </a:xfrm>
            </p:spPr>
            <p:txBody>
              <a:bodyPr/>
              <a:lstStyle/>
              <a:p>
                <a:r>
                  <a:rPr lang="zh-CN" altLang="en-US" dirty="0" smtClean="0"/>
                  <a:t>则</a:t>
                </a:r>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𝒙</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zh-CN" altLang="zh-CN" dirty="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𝑯</m:t>
                              </m:r>
                              <m:d>
                                <m:dPr>
                                  <m:ctrlPr>
                                    <a:rPr lang="zh-CN" altLang="zh-CN" i="1">
                                      <a:latin typeface="Cambria Math"/>
                                    </a:rPr>
                                  </m:ctrlPr>
                                </m:dPr>
                                <m:e>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num>
                            <m:den>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smtClean="0">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𝒂</m:t>
                                  </m:r>
                                  <m:r>
                                    <a:rPr lang="en-US" altLang="zh-CN" b="1" i="1">
                                      <a:latin typeface="Cambria Math" panose="02040503050406030204" pitchFamily="18" charset="0"/>
                                    </a:rPr>
                                    <m:t>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𝒄</m:t>
                                      </m:r>
                                    </m:num>
                                    <m:den>
                                      <m:r>
                                        <a:rPr lang="en-US" altLang="zh-CN" b="1" i="1">
                                          <a:latin typeface="Cambria Math" panose="02040503050406030204" pitchFamily="18" charset="0"/>
                                        </a:rPr>
                                        <m:t>𝝎</m:t>
                                      </m:r>
                                    </m:den>
                                  </m:f>
                                </m:e>
                              </m:d>
                            </m:den>
                          </m:f>
                          <m:r>
                            <m:rPr>
                              <m:nor/>
                            </m:rPr>
                            <a:rPr lang="en-US" altLang="zh-CN"/>
                            <m:t>d</m:t>
                          </m:r>
                          <m:r>
                            <a:rPr lang="en-US" altLang="zh-CN" b="1" i="1">
                              <a:latin typeface="Cambria Math" panose="02040503050406030204" pitchFamily="18" charset="0"/>
                            </a:rPr>
                            <m:t>𝝎</m:t>
                          </m:r>
                        </m:e>
                      </m:nary>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908720"/>
                <a:ext cx="7560840" cy="5256584"/>
              </a:xfrm>
              <a:blipFill>
                <a:blip r:embed="rId2" cstate="print"/>
                <a:stretch>
                  <a:fillRect t="-150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156</a:t>
            </a:fld>
            <a:endParaRPr lang="zh-CN" altLang="en-US"/>
          </a:p>
        </p:txBody>
      </p:sp>
    </p:spTree>
    <p:extLst>
      <p:ext uri="{BB962C8B-B14F-4D97-AF65-F5344CB8AC3E}">
        <p14:creationId xmlns:p14="http://schemas.microsoft.com/office/powerpoint/2010/main" xmlns="" val="38948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28768" y="404664"/>
                <a:ext cx="8280920" cy="5904656"/>
              </a:xfrm>
            </p:spPr>
            <p:txBody>
              <a:bodyPr/>
              <a:lstStyle/>
              <a:p>
                <a:pPr>
                  <a:lnSpc>
                    <a:spcPct val="125000"/>
                  </a:lnSpc>
                </a:pPr>
                <a:r>
                  <a:rPr lang="zh-CN" altLang="zh-CN" dirty="0" smtClean="0"/>
                  <a:t>求解微积分方程</a:t>
                </a:r>
              </a:p>
              <a:p>
                <a:pPr marL="109537"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m:t>
                          </m:r>
                        </m:sup>
                      </m:sSup>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𝟒</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𝒕</m:t>
                          </m:r>
                        </m:sup>
                        <m:e>
                          <m:r>
                            <a:rPr lang="en-US" altLang="zh-CN" b="1" i="1">
                              <a:latin typeface="Cambria Math" panose="02040503050406030204" pitchFamily="18" charset="0"/>
                            </a:rPr>
                            <m:t>𝒙</m:t>
                          </m:r>
                          <m:d>
                            <m:dPr>
                              <m:ctrlPr>
                                <a:rPr lang="zh-CN" altLang="zh-CN" i="1">
                                  <a:latin typeface="Cambria Math"/>
                                </a:rPr>
                              </m:ctrlPr>
                            </m:dPr>
                            <m:e>
                              <m:r>
                                <a:rPr lang="en-US" altLang="zh-CN" b="1" i="1">
                                  <a:latin typeface="Cambria Math" panose="02040503050406030204" pitchFamily="18" charset="0"/>
                                </a:rPr>
                                <m:t>𝒕</m:t>
                              </m:r>
                            </m:e>
                          </m:d>
                          <m:r>
                            <m:rPr>
                              <m:nor/>
                            </m:rPr>
                            <a:rPr lang="en-US" altLang="zh-CN"/>
                            <m:t>d</m:t>
                          </m:r>
                          <m:r>
                            <a:rPr lang="en-US" altLang="zh-CN" b="1" i="1">
                              <a:latin typeface="Cambria Math" panose="02040503050406030204" pitchFamily="18" charset="0"/>
                            </a:rPr>
                            <m:t>𝒕</m:t>
                          </m:r>
                        </m:e>
                      </m:nary>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d>
                            <m:dPr>
                              <m:begChr m:val="|"/>
                              <m:endChr m:val="|"/>
                              <m:ctrlPr>
                                <a:rPr lang="zh-CN" altLang="zh-CN" i="1">
                                  <a:latin typeface="Cambria Math"/>
                                </a:rPr>
                              </m:ctrlPr>
                            </m:dPr>
                            <m:e>
                              <m:r>
                                <a:rPr lang="en-US" altLang="zh-CN" b="1" i="1">
                                  <a:latin typeface="Cambria Math" panose="02040503050406030204" pitchFamily="18" charset="0"/>
                                </a:rPr>
                                <m:t>𝒕</m:t>
                              </m:r>
                            </m:e>
                          </m:d>
                        </m:sup>
                      </m:sSup>
                    </m:oMath>
                  </m:oMathPara>
                </a14:m>
                <a:endParaRPr lang="zh-CN" altLang="zh-CN" dirty="0"/>
              </a:p>
              <a:p>
                <a:pPr>
                  <a:lnSpc>
                    <a:spcPct val="125000"/>
                  </a:lnSpc>
                </a:pPr>
                <a:r>
                  <a:rPr lang="zh-CN" altLang="zh-CN" dirty="0" smtClean="0"/>
                  <a:t>解：</a:t>
                </a:r>
                <a:r>
                  <a:rPr lang="zh-CN" altLang="zh-CN" dirty="0"/>
                  <a:t>注意</a:t>
                </a:r>
                <a:r>
                  <a:rPr lang="en-US" altLang="zh-CN" dirty="0" smtClean="0"/>
                  <a:t/>
                </a:r>
                <a14:m>
                  <m:oMath xmlns:m="http://schemas.openxmlformats.org/officeDocument/2006/math">
                    <m:r>
                      <m:rPr>
                        <m:nor/>
                      </m:rPr>
                      <a:rPr lang="en-US" altLang="zh-CN" dirty="0">
                        <a:latin typeface="Kunstler Script" panose="030304020206070D0D06" pitchFamily="66" charset="0"/>
                      </a:rPr>
                      <m:t>F</m:t>
                    </m:r>
                    <m:r>
                      <a:rPr lang="en-US" altLang="zh-CN" i="1" dirty="0">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d>
                              <m:dPr>
                                <m:begChr m:val="|"/>
                                <m:endChr m:val="|"/>
                                <m:ctrlPr>
                                  <a:rPr lang="zh-CN" altLang="zh-CN" i="1">
                                    <a:latin typeface="Cambria Math"/>
                                  </a:rPr>
                                </m:ctrlPr>
                              </m:dPr>
                              <m:e>
                                <m:r>
                                  <a:rPr lang="en-US" altLang="zh-CN" i="1">
                                    <a:latin typeface="Cambria Math" panose="02040503050406030204" pitchFamily="18" charset="0"/>
                                  </a:rPr>
                                  <m:t>𝒕</m:t>
                                </m:r>
                              </m:e>
                            </m:d>
                          </m:sup>
                        </m:sSup>
                      </m:e>
                    </m:d>
                    <m:r>
                      <a:rPr lang="en-US" altLang="zh-CN">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𝜷</m:t>
                        </m:r>
                      </m:num>
                      <m:den>
                        <m:sSup>
                          <m:sSupPr>
                            <m:ctrlPr>
                              <a:rPr lang="zh-CN" altLang="zh-CN" i="1">
                                <a:latin typeface="Cambria Math"/>
                              </a:rPr>
                            </m:ctrlPr>
                          </m:sSupPr>
                          <m:e>
                            <m:r>
                              <a:rPr lang="en-US" altLang="zh-CN" i="1">
                                <a:latin typeface="Cambria Math" panose="02040503050406030204" pitchFamily="18" charset="0"/>
                              </a:rPr>
                              <m:t>𝜷</m:t>
                            </m:r>
                          </m:e>
                          <m:sup>
                            <m:r>
                              <a:rPr lang="en-US" altLang="zh-CN" i="1">
                                <a:latin typeface="Cambria Math" panose="02040503050406030204" pitchFamily="18" charset="0"/>
                              </a:rPr>
                              <m:t>𝟐</m:t>
                            </m:r>
                          </m:sup>
                        </m:s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𝝎</m:t>
                            </m:r>
                          </m:e>
                          <m:sup>
                            <m:r>
                              <a:rPr lang="en-US" altLang="zh-CN" i="1">
                                <a:latin typeface="Cambria Math" panose="02040503050406030204" pitchFamily="18" charset="0"/>
                              </a:rPr>
                              <m:t>𝟐</m:t>
                            </m:r>
                          </m:sup>
                        </m:sSup>
                      </m:den>
                    </m:f>
                  </m:oMath>
                </a14:m>
                <a:r>
                  <a:rPr lang="zh-CN" altLang="en-US" dirty="0" smtClean="0"/>
                  <a:t>，</a:t>
                </a:r>
                <a:endParaRPr lang="en-US" altLang="zh-CN" dirty="0" smtClean="0"/>
              </a:p>
              <a:p>
                <a:pPr>
                  <a:lnSpc>
                    <a:spcPct val="125000"/>
                  </a:lnSpc>
                </a:pPr>
                <a:r>
                  <a:rPr lang="zh-CN" altLang="en-US" dirty="0" smtClean="0"/>
                  <a:t>由</a:t>
                </a:r>
                <a:r>
                  <a:rPr lang="zh-CN" altLang="en-US" u="sng" dirty="0">
                    <a:solidFill>
                      <a:srgbClr val="FF0000"/>
                    </a:solidFill>
                    <a:latin typeface="华文楷体" panose="02010600040101010101" pitchFamily="2" charset="-122"/>
                    <a:ea typeface="华文楷体" panose="02010600040101010101" pitchFamily="2" charset="-122"/>
                  </a:rPr>
                  <a:t>微分与积分性质</a:t>
                </a:r>
                <a:r>
                  <a:rPr lang="zh-CN" altLang="en-US" dirty="0"/>
                  <a:t>，</a:t>
                </a:r>
                <a:r>
                  <a:rPr lang="zh-CN" altLang="zh-CN" dirty="0"/>
                  <a:t>两边取</a:t>
                </a:r>
                <a:r>
                  <a:rPr lang="en-US" altLang="zh-CN" dirty="0"/>
                  <a:t> Fourier</a:t>
                </a:r>
                <a:r>
                  <a:rPr lang="zh-CN" altLang="zh-CN" dirty="0"/>
                  <a:t>变换</a:t>
                </a:r>
                <a:r>
                  <a:rPr lang="zh-CN" altLang="zh-CN" dirty="0" smtClean="0"/>
                  <a:t>，</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𝟒</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oMath>
                  </m:oMathPara>
                </a14:m>
                <a:endParaRPr lang="zh-CN" altLang="zh-CN" dirty="0"/>
              </a:p>
              <a:p>
                <a:pPr>
                  <a:lnSpc>
                    <a:spcPct val="125000"/>
                  </a:lnSpc>
                </a:pPr>
                <a:r>
                  <a:rPr lang="zh-CN" altLang="zh-CN" dirty="0"/>
                  <a:t>解得</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smtClean="0">
                              <a:latin typeface="Cambria Math" panose="02040503050406030204" pitchFamily="18" charset="0"/>
                            </a:rPr>
                            <m:t>𝒊</m:t>
                          </m:r>
                          <m:r>
                            <a:rPr lang="en-US" altLang="zh-CN" b="1" i="1">
                              <a:latin typeface="Cambria Math" panose="02040503050406030204" pitchFamily="18" charset="0"/>
                            </a:rPr>
                            <m:t>𝝎</m:t>
                          </m:r>
                        </m:num>
                        <m:den>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𝟒</m:t>
                              </m:r>
                            </m:e>
                          </m:d>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e>
                          </m:d>
                        </m:den>
                      </m:f>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768" y="404664"/>
                <a:ext cx="8280920" cy="5904656"/>
              </a:xfrm>
              <a:blipFill>
                <a:blip r:embed="rId2" cstate="print"/>
                <a:stretch>
                  <a:fillRect t="-41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157</a:t>
            </a:fld>
            <a:endParaRPr lang="zh-CN" altLang="en-US"/>
          </a:p>
        </p:txBody>
      </p:sp>
      <p:sp>
        <p:nvSpPr>
          <p:cNvPr id="6" name="矩形 5">
            <a:hlinkClick r:id="rId3" action="ppaction://hlinksldjump"/>
          </p:cNvPr>
          <p:cNvSpPr/>
          <p:nvPr/>
        </p:nvSpPr>
        <p:spPr>
          <a:xfrm>
            <a:off x="1403648" y="2982924"/>
            <a:ext cx="244827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58929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86594" y="620688"/>
                <a:ext cx="8352928" cy="5256584"/>
              </a:xfrm>
            </p:spPr>
            <p:txBody>
              <a:bodyPr/>
              <a:lstStyle/>
              <a:p>
                <a:pPr>
                  <a:lnSpc>
                    <a:spcPct val="125000"/>
                  </a:lnSpc>
                </a:pPr>
                <a:r>
                  <a:rPr lang="zh-CN" altLang="en-US" dirty="0" smtClean="0"/>
                  <a:t>则</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𝒙</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sSup>
                        <m:sSupPr>
                          <m:ctrlPr>
                            <a:rPr lang="zh-CN" altLang="zh-CN" i="1">
                              <a:latin typeface="Cambria Math"/>
                            </a:rPr>
                          </m:ctrlPr>
                        </m:sSupPr>
                        <m:e>
                          <m:r>
                            <m:rPr>
                              <m:nor/>
                            </m:rPr>
                            <a:rPr lang="en-US" altLang="zh-CN" dirty="0">
                              <a:latin typeface="Kunstler Script" panose="030304020206070D0D06" pitchFamily="66" charset="0"/>
                            </a:rPr>
                            <m:t>F</m:t>
                          </m:r>
                          <m:r>
                            <a:rPr lang="en-US" altLang="zh-CN" b="1" i="1" dirty="0" smtClean="0">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r>
                            <a:rPr lang="en-US" altLang="zh-CN" b="1" i="1">
                              <a:latin typeface="Cambria Math" panose="02040503050406030204" pitchFamily="18" charset="0"/>
                            </a:rPr>
                            <m:t>𝑿</m:t>
                          </m:r>
                          <m:d>
                            <m:dPr>
                              <m:ctrlPr>
                                <a:rPr lang="zh-CN" altLang="zh-CN" i="1">
                                  <a:latin typeface="Cambria Math"/>
                                </a:rPr>
                              </m:ctrlPr>
                            </m:dPr>
                            <m:e>
                              <m:r>
                                <a:rPr lang="en-US" altLang="zh-CN" b="1" i="1">
                                  <a:latin typeface="Cambria Math" panose="02040503050406030204" pitchFamily="18" charset="0"/>
                                </a:rPr>
                                <m:t>𝝎</m:t>
                              </m:r>
                            </m:e>
                          </m:d>
                        </m:e>
                      </m:d>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𝟐</m:t>
                              </m:r>
                              <m:r>
                                <a:rPr lang="en-US" altLang="zh-CN" b="1" i="1" smtClean="0">
                                  <a:latin typeface="Cambria Math" panose="02040503050406030204" pitchFamily="18" charset="0"/>
                                </a:rPr>
                                <m:t>𝒊</m:t>
                              </m:r>
                              <m:r>
                                <a:rPr lang="en-US" altLang="zh-CN" b="1" i="1">
                                  <a:latin typeface="Cambria Math" panose="02040503050406030204" pitchFamily="18" charset="0"/>
                                </a:rPr>
                                <m:t>𝝎</m:t>
                              </m:r>
                            </m:num>
                            <m:den>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𝟒</m:t>
                                  </m:r>
                                </m:e>
                              </m:d>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e>
                              </m:d>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smtClean="0">
                                  <a:latin typeface="Cambria Math" panose="02040503050406030204" pitchFamily="18" charset="0"/>
                                </a:rPr>
                                <m:t>𝒊</m:t>
                              </m:r>
                              <m:r>
                                <a:rPr lang="en-US" altLang="zh-CN" b="1" i="1">
                                  <a:latin typeface="Cambria Math" panose="02040503050406030204" pitchFamily="18" charset="0"/>
                                </a:rPr>
                                <m:t>𝝎</m:t>
                              </m:r>
                            </m:num>
                            <m:den>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𝟒</m:t>
                                  </m:r>
                                </m:e>
                              </m:d>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e>
                              </m:d>
                            </m:den>
                          </m:f>
                          <m:d>
                            <m:dPr>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m:t>
                              </m:r>
                              <m:r>
                                <a:rPr lang="en-US" altLang="zh-CN" b="1" i="1" smtClean="0">
                                  <a:latin typeface="Cambria Math" panose="02040503050406030204" pitchFamily="18" charset="0"/>
                                </a:rPr>
                                <m:t>𝒊</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e>
                          </m:d>
                          <m:r>
                            <m:rPr>
                              <m:nor/>
                            </m:rPr>
                            <a:rPr lang="en-US" altLang="zh-CN"/>
                            <m:t>d</m:t>
                          </m:r>
                          <m:r>
                            <a:rPr lang="en-US" altLang="zh-CN" b="1" i="1">
                              <a:latin typeface="Cambria Math" panose="02040503050406030204" pitchFamily="18" charset="0"/>
                            </a:rPr>
                            <m:t>𝝎</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𝝎</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num>
                            <m:den>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𝟒</m:t>
                                  </m:r>
                                </m:e>
                              </m:d>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e>
                              </m:d>
                            </m:den>
                          </m:f>
                          <m:r>
                            <m:rPr>
                              <m:nor/>
                            </m:rPr>
                            <a:rPr lang="en-US" altLang="zh-CN"/>
                            <m:t>d</m:t>
                          </m:r>
                          <m:r>
                            <a:rPr lang="en-US" altLang="zh-CN" b="1" i="1">
                              <a:latin typeface="Cambria Math" panose="02040503050406030204" pitchFamily="18" charset="0"/>
                            </a:rPr>
                            <m:t>𝝎</m:t>
                          </m:r>
                        </m:e>
                      </m:nary>
                    </m:oMath>
                  </m:oMathPara>
                </a14:m>
                <a:endParaRPr lang="zh-CN" altLang="zh-CN" dirty="0"/>
              </a:p>
              <a:p>
                <a:pPr>
                  <a:lnSpc>
                    <a:spcPct val="125000"/>
                  </a:lnSpc>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86594" y="620688"/>
                <a:ext cx="8352928" cy="5256584"/>
              </a:xfrm>
              <a:blipFill>
                <a:blip r:embed="rId2" cstate="print"/>
                <a:stretch>
                  <a:fillRect t="-5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158</a:t>
            </a:fld>
            <a:endParaRPr lang="zh-CN" altLang="en-US"/>
          </a:p>
        </p:txBody>
      </p:sp>
    </p:spTree>
    <p:extLst>
      <p:ext uri="{BB962C8B-B14F-4D97-AF65-F5344CB8AC3E}">
        <p14:creationId xmlns:p14="http://schemas.microsoft.com/office/powerpoint/2010/main" xmlns="" val="289632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偏微分方程求解</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159</a:t>
            </a:fld>
            <a:endParaRPr lang="zh-CN" altLang="en-US"/>
          </a:p>
        </p:txBody>
      </p:sp>
    </p:spTree>
    <p:extLst>
      <p:ext uri="{BB962C8B-B14F-4D97-AF65-F5344CB8AC3E}">
        <p14:creationId xmlns:p14="http://schemas.microsoft.com/office/powerpoint/2010/main" xmlns="" val="858014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指数形式的系数</a:t>
            </a:r>
          </a:p>
        </p:txBody>
      </p:sp>
      <p:sp>
        <p:nvSpPr>
          <p:cNvPr id="3" name="内容占位符 2"/>
          <p:cNvSpPr>
            <a:spLocks noGrp="1"/>
          </p:cNvSpPr>
          <p:nvPr>
            <p:ph idx="1"/>
          </p:nvPr>
        </p:nvSpPr>
        <p:spPr>
          <a:xfrm>
            <a:off x="480171" y="1340768"/>
            <a:ext cx="6900141" cy="3816424"/>
          </a:xfrm>
        </p:spPr>
        <p:txBody>
          <a:bodyPr/>
          <a:lstStyle/>
          <a:p>
            <a:r>
              <a:rPr lang="zh-CN" altLang="en-US" dirty="0"/>
              <a:t>指数形式</a:t>
            </a:r>
            <a:r>
              <a:rPr lang="zh-CN" altLang="en-US" dirty="0" smtClean="0"/>
              <a:t>为</a:t>
            </a:r>
            <a:endParaRPr lang="en-US" altLang="zh-CN" dirty="0" smtClean="0"/>
          </a:p>
          <a:p>
            <a:endParaRPr lang="en-US" altLang="zh-CN" dirty="0"/>
          </a:p>
          <a:p>
            <a:r>
              <a:rPr lang="zh-CN" altLang="en-US" dirty="0" smtClean="0"/>
              <a:t>系数为</a:t>
            </a:r>
            <a:endParaRPr lang="en-US" altLang="zh-CN" dirty="0" smtClean="0"/>
          </a:p>
          <a:p>
            <a:endParaRPr lang="en-US" altLang="zh-CN" dirty="0"/>
          </a:p>
          <a:p>
            <a:endParaRPr lang="en-US" altLang="zh-CN" dirty="0" smtClean="0"/>
          </a:p>
          <a:p>
            <a:endParaRPr lang="en-US" altLang="zh-CN" dirty="0" smtClean="0"/>
          </a:p>
          <a:p>
            <a:r>
              <a:rPr lang="zh-CN" altLang="en-US" dirty="0" smtClean="0"/>
              <a:t>当 </a:t>
            </a:r>
            <a:r>
              <a:rPr lang="en-US" altLang="zh-CN" i="1" dirty="0" smtClean="0"/>
              <a:t>n</a:t>
            </a:r>
            <a:r>
              <a:rPr lang="en-US" altLang="zh-CN" dirty="0" smtClean="0"/>
              <a:t> ≥ 0 </a:t>
            </a:r>
            <a:r>
              <a:rPr lang="zh-CN" altLang="en-US" dirty="0" smtClean="0"/>
              <a:t>时：</a:t>
            </a:r>
            <a:endParaRPr lang="zh-CN" altLang="en-US" dirty="0"/>
          </a:p>
        </p:txBody>
      </p:sp>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2018年9月10日2时25分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16</a:t>
            </a:fld>
            <a:endParaRPr lang="zh-CN" altLang="en-US"/>
          </a:p>
        </p:txBody>
      </p:sp>
      <p:graphicFrame>
        <p:nvGraphicFramePr>
          <p:cNvPr id="6" name="对象 7"/>
          <p:cNvGraphicFramePr>
            <a:graphicFrameLocks noChangeAspect="1"/>
          </p:cNvGraphicFramePr>
          <p:nvPr>
            <p:extLst>
              <p:ext uri="{D42A27DB-BD31-4B8C-83A1-F6EECF244321}">
                <p14:modId xmlns:p14="http://schemas.microsoft.com/office/powerpoint/2010/main" xmlns="" val="2065969273"/>
              </p:ext>
            </p:extLst>
          </p:nvPr>
        </p:nvGraphicFramePr>
        <p:xfrm>
          <a:off x="3203575" y="1235075"/>
          <a:ext cx="3159125" cy="1230313"/>
        </p:xfrm>
        <a:graphic>
          <a:graphicData uri="http://schemas.openxmlformats.org/presentationml/2006/ole">
            <p:oleObj spid="_x0000_s118512" name="Equation" r:id="rId3" imgW="1104840" imgH="431640" progId="Equation.DSMT4">
              <p:embed/>
            </p:oleObj>
          </a:graphicData>
        </a:graphic>
      </p:graphicFrame>
      <p:graphicFrame>
        <p:nvGraphicFramePr>
          <p:cNvPr id="7" name="对象 9"/>
          <p:cNvGraphicFramePr>
            <a:graphicFrameLocks noChangeAspect="1"/>
          </p:cNvGraphicFramePr>
          <p:nvPr>
            <p:extLst>
              <p:ext uri="{D42A27DB-BD31-4B8C-83A1-F6EECF244321}">
                <p14:modId xmlns:p14="http://schemas.microsoft.com/office/powerpoint/2010/main" xmlns="" val="1442951097"/>
              </p:ext>
            </p:extLst>
          </p:nvPr>
        </p:nvGraphicFramePr>
        <p:xfrm>
          <a:off x="1397863" y="4527695"/>
          <a:ext cx="2873244" cy="1175537"/>
        </p:xfrm>
        <a:graphic>
          <a:graphicData uri="http://schemas.openxmlformats.org/presentationml/2006/ole">
            <p:oleObj spid="_x0000_s118513" name="Equation" r:id="rId4" imgW="1104840" imgH="457200" progId="Equation.DSMT4">
              <p:embed/>
            </p:oleObj>
          </a:graphicData>
        </a:graphic>
      </p:graphicFrame>
      <p:graphicFrame>
        <p:nvGraphicFramePr>
          <p:cNvPr id="8" name="对象 11"/>
          <p:cNvGraphicFramePr>
            <a:graphicFrameLocks noChangeAspect="1"/>
          </p:cNvGraphicFramePr>
          <p:nvPr>
            <p:extLst>
              <p:ext uri="{D42A27DB-BD31-4B8C-83A1-F6EECF244321}">
                <p14:modId xmlns:p14="http://schemas.microsoft.com/office/powerpoint/2010/main" xmlns="" val="2385400315"/>
              </p:ext>
            </p:extLst>
          </p:nvPr>
        </p:nvGraphicFramePr>
        <p:xfrm>
          <a:off x="1397863" y="5671128"/>
          <a:ext cx="3362614" cy="1067955"/>
        </p:xfrm>
        <a:graphic>
          <a:graphicData uri="http://schemas.openxmlformats.org/presentationml/2006/ole">
            <p:oleObj spid="_x0000_s118514" name="Equation" r:id="rId5" imgW="1422360" imgH="457200" progId="Equation.DSMT4">
              <p:embed/>
            </p:oleObj>
          </a:graphicData>
        </a:graphic>
      </p:graphicFrame>
      <p:graphicFrame>
        <p:nvGraphicFramePr>
          <p:cNvPr id="9" name="对象 11"/>
          <p:cNvGraphicFramePr>
            <a:graphicFrameLocks noChangeAspect="1"/>
          </p:cNvGraphicFramePr>
          <p:nvPr>
            <p:extLst>
              <p:ext uri="{D42A27DB-BD31-4B8C-83A1-F6EECF244321}">
                <p14:modId xmlns:p14="http://schemas.microsoft.com/office/powerpoint/2010/main" xmlns="" val="3912054479"/>
              </p:ext>
            </p:extLst>
          </p:nvPr>
        </p:nvGraphicFramePr>
        <p:xfrm>
          <a:off x="5001395" y="4527695"/>
          <a:ext cx="3361170" cy="1067955"/>
        </p:xfrm>
        <a:graphic>
          <a:graphicData uri="http://schemas.openxmlformats.org/presentationml/2006/ole">
            <p:oleObj spid="_x0000_s118515" name="Equation" r:id="rId6" imgW="1422360" imgH="457200" progId="Equation.DSMT4">
              <p:embed/>
            </p:oleObj>
          </a:graphicData>
        </a:graphic>
      </p:graphicFrame>
      <p:graphicFrame>
        <p:nvGraphicFramePr>
          <p:cNvPr id="10" name="对象 11"/>
          <p:cNvGraphicFramePr>
            <a:graphicFrameLocks noChangeAspect="1"/>
          </p:cNvGraphicFramePr>
          <p:nvPr>
            <p:extLst>
              <p:ext uri="{D42A27DB-BD31-4B8C-83A1-F6EECF244321}">
                <p14:modId xmlns:p14="http://schemas.microsoft.com/office/powerpoint/2010/main" xmlns="" val="2226877943"/>
              </p:ext>
            </p:extLst>
          </p:nvPr>
        </p:nvGraphicFramePr>
        <p:xfrm>
          <a:off x="5027254" y="5649441"/>
          <a:ext cx="3541713" cy="1068387"/>
        </p:xfrm>
        <a:graphic>
          <a:graphicData uri="http://schemas.openxmlformats.org/presentationml/2006/ole">
            <p:oleObj spid="_x0000_s118516" name="Equation" r:id="rId7" imgW="1498320" imgH="457200" progId="Equation.DSMT4">
              <p:embed/>
            </p:oleObj>
          </a:graphicData>
        </a:graphic>
      </p:graphicFrame>
      <p:graphicFrame>
        <p:nvGraphicFramePr>
          <p:cNvPr id="11" name="对象 16"/>
          <p:cNvGraphicFramePr>
            <a:graphicFrameLocks noChangeAspect="1"/>
          </p:cNvGraphicFramePr>
          <p:nvPr>
            <p:extLst>
              <p:ext uri="{D42A27DB-BD31-4B8C-83A1-F6EECF244321}">
                <p14:modId xmlns:p14="http://schemas.microsoft.com/office/powerpoint/2010/main" xmlns="" val="1368909587"/>
              </p:ext>
            </p:extLst>
          </p:nvPr>
        </p:nvGraphicFramePr>
        <p:xfrm>
          <a:off x="1362075" y="2640013"/>
          <a:ext cx="7504113" cy="1435100"/>
        </p:xfrm>
        <a:graphic>
          <a:graphicData uri="http://schemas.openxmlformats.org/presentationml/2006/ole">
            <p:oleObj spid="_x0000_s118517" name="Equation" r:id="rId8" imgW="2412720" imgH="457200" progId="Equation.DSMT4">
              <p:embed/>
            </p:oleObj>
          </a:graphicData>
        </a:graphic>
      </p:graphicFrame>
    </p:spTree>
    <p:extLst>
      <p:ext uri="{BB962C8B-B14F-4D97-AF65-F5344CB8AC3E}">
        <p14:creationId xmlns:p14="http://schemas.microsoft.com/office/powerpoint/2010/main" xmlns="" val="396674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500"/>
                                        <p:tgtEl>
                                          <p:spTgt spid="3">
                                            <p:txEl>
                                              <p:pRg st="6" end="6"/>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left)">
                                      <p:cBhvr>
                                        <p:cTn id="36" dur="500"/>
                                        <p:tgtEl>
                                          <p:spTgt spid="3">
                                            <p:txEl>
                                              <p:pRg st="2" end="2"/>
                                            </p:txEl>
                                          </p:spTgt>
                                        </p:tgtEl>
                                      </p:cBhvr>
                                    </p:animEffect>
                                  </p:childTnLst>
                                </p:cTn>
                              </p:par>
                            </p:childTnLst>
                          </p:cTn>
                        </p:par>
                        <p:par>
                          <p:cTn id="37" fill="hold">
                            <p:stCondLst>
                              <p:cond delay="500"/>
                            </p:stCondLst>
                            <p:childTnLst>
                              <p:par>
                                <p:cTn id="38" presetID="53" presetClass="entr" presetSubtype="16"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a:xfrm>
            <a:off x="179388" y="620713"/>
            <a:ext cx="8785225" cy="5976937"/>
          </a:xfrm>
        </p:spPr>
        <p:txBody>
          <a:bodyPr/>
          <a:lstStyle/>
          <a:p>
            <a:r>
              <a:rPr lang="zh-CN" altLang="zh-CN" dirty="0" smtClean="0"/>
              <a:t>求解一维热传导方程的</a:t>
            </a:r>
            <a:r>
              <a:rPr lang="en-US" altLang="zh-CN" dirty="0" smtClean="0"/>
              <a:t>Cauchy</a:t>
            </a:r>
            <a:r>
              <a:rPr lang="zh-CN" altLang="zh-CN" dirty="0" smtClean="0"/>
              <a:t>问题</a:t>
            </a:r>
            <a:endParaRPr lang="en-US" altLang="zh-CN" dirty="0" smtClean="0"/>
          </a:p>
          <a:p>
            <a:endParaRPr lang="en-US" altLang="zh-CN" dirty="0" smtClean="0"/>
          </a:p>
          <a:p>
            <a:endParaRPr lang="en-US" altLang="zh-CN" dirty="0" smtClean="0"/>
          </a:p>
          <a:p>
            <a:pPr lvl="1"/>
            <a:r>
              <a:rPr lang="zh-CN" altLang="en-US" dirty="0" smtClean="0"/>
              <a:t>解：</a:t>
            </a:r>
            <a:r>
              <a:rPr lang="zh-CN" altLang="zh-CN" dirty="0" smtClean="0"/>
              <a:t>对于上述问题关于</a:t>
            </a:r>
            <a:r>
              <a:rPr lang="en-US" altLang="zh-CN" dirty="0" smtClean="0"/>
              <a:t> </a:t>
            </a:r>
            <a:r>
              <a:rPr lang="en-US" altLang="zh-CN" i="1" dirty="0" smtClean="0"/>
              <a:t>x</a:t>
            </a:r>
            <a:r>
              <a:rPr lang="en-US" altLang="zh-CN" dirty="0" smtClean="0"/>
              <a:t> </a:t>
            </a:r>
            <a:r>
              <a:rPr lang="zh-CN" altLang="zh-CN" dirty="0" smtClean="0"/>
              <a:t>做</a:t>
            </a:r>
            <a:r>
              <a:rPr lang="en-US" altLang="zh-CN" dirty="0" smtClean="0"/>
              <a:t> Fourier </a:t>
            </a:r>
            <a:r>
              <a:rPr lang="zh-CN" altLang="zh-CN" dirty="0" smtClean="0"/>
              <a:t>变换，记</a:t>
            </a:r>
            <a:endParaRPr lang="en-US" altLang="zh-CN" dirty="0" smtClean="0"/>
          </a:p>
          <a:p>
            <a:pPr lvl="1"/>
            <a:endParaRPr lang="en-US" altLang="zh-CN" dirty="0" smtClean="0"/>
          </a:p>
          <a:p>
            <a:pPr lvl="1"/>
            <a:r>
              <a:rPr lang="zh-CN" altLang="zh-CN" dirty="0" smtClean="0"/>
              <a:t>由</a:t>
            </a:r>
            <a:r>
              <a:rPr lang="zh-CN" altLang="zh-CN" dirty="0" smtClean="0">
                <a:hlinkClick r:id="rId4" action="ppaction://hlinksldjump"/>
              </a:rPr>
              <a:t>微分性质</a:t>
            </a:r>
            <a:r>
              <a:rPr lang="zh-CN" altLang="zh-CN" dirty="0" smtClean="0"/>
              <a:t>，</a:t>
            </a:r>
            <a:r>
              <a:rPr lang="zh-CN" altLang="en-US" dirty="0" smtClean="0"/>
              <a:t>上述方程</a:t>
            </a:r>
            <a:r>
              <a:rPr lang="zh-CN" altLang="zh-CN" dirty="0" smtClean="0"/>
              <a:t>转化为</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zh-CN" dirty="0" smtClean="0"/>
              <a:t>关于</a:t>
            </a:r>
            <a:r>
              <a:rPr lang="en-US" altLang="zh-CN" i="1" dirty="0" smtClean="0">
                <a:sym typeface="Symbol" panose="05050102010706020507" pitchFamily="18" charset="2"/>
              </a:rPr>
              <a:t> </a:t>
            </a:r>
            <a:r>
              <a:rPr lang="zh-CN" altLang="zh-CN" dirty="0" smtClean="0"/>
              <a:t>做</a:t>
            </a:r>
            <a:r>
              <a:rPr lang="en-US" altLang="zh-CN" dirty="0" smtClean="0"/>
              <a:t> Fourier </a:t>
            </a:r>
            <a:r>
              <a:rPr lang="zh-CN" altLang="zh-CN" dirty="0" smtClean="0"/>
              <a:t>逆变换可得</a:t>
            </a:r>
          </a:p>
          <a:p>
            <a:pPr lvl="1"/>
            <a:endParaRPr lang="zh-CN" altLang="zh-CN" dirty="0" smtClean="0"/>
          </a:p>
        </p:txBody>
      </p:sp>
      <p:sp>
        <p:nvSpPr>
          <p:cNvPr id="4" name="日期占位符 3"/>
          <p:cNvSpPr>
            <a:spLocks noGrp="1"/>
          </p:cNvSpPr>
          <p:nvPr>
            <p:ph type="dt" sz="quarter" idx="10"/>
          </p:nvPr>
        </p:nvSpPr>
        <p:spPr/>
        <p:txBody>
          <a:bodyPr/>
          <a:lstStyle/>
          <a:p>
            <a:pPr>
              <a:defRPr/>
            </a:pPr>
            <a:fld id="{2E0B2B7C-35D8-4813-BD28-0AA1288C228A}" type="datetime8">
              <a:rPr lang="zh-CN" altLang="en-US" smtClean="0"/>
              <a:pPr>
                <a:defRPr/>
              </a:pPr>
              <a:t>2018年9月10日1时32分</a:t>
            </a:fld>
            <a:endParaRPr lang="zh-CN" altLang="en-US" dirty="0"/>
          </a:p>
        </p:txBody>
      </p:sp>
      <p:sp>
        <p:nvSpPr>
          <p:cNvPr id="96260"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6C80DF2-5651-4DEF-8CBC-B8145E8A8481}" type="slidenum">
              <a:rPr lang="zh-CN" altLang="en-US" sz="1800">
                <a:solidFill>
                  <a:srgbClr val="FFFFFF"/>
                </a:solidFill>
                <a:latin typeface="Georgia" panose="02040502050405020303" pitchFamily="18" charset="0"/>
              </a:rPr>
              <a:pPr>
                <a:spcBef>
                  <a:spcPct val="0"/>
                </a:spcBef>
                <a:buClrTx/>
                <a:buFontTx/>
                <a:buNone/>
              </a:pPr>
              <a:t>160</a:t>
            </a:fld>
            <a:endParaRPr lang="zh-CN" altLang="en-US" sz="1800">
              <a:solidFill>
                <a:srgbClr val="FFFFFF"/>
              </a:solidFill>
              <a:latin typeface="Georgia" panose="02040502050405020303" pitchFamily="18" charset="0"/>
            </a:endParaRPr>
          </a:p>
        </p:txBody>
      </p:sp>
      <p:sp>
        <p:nvSpPr>
          <p:cNvPr id="9626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6262" name="对象 2"/>
          <p:cNvGraphicFramePr>
            <a:graphicFrameLocks noChangeAspect="1"/>
          </p:cNvGraphicFramePr>
          <p:nvPr/>
        </p:nvGraphicFramePr>
        <p:xfrm>
          <a:off x="2078038" y="1196975"/>
          <a:ext cx="3103562" cy="860425"/>
        </p:xfrm>
        <a:graphic>
          <a:graphicData uri="http://schemas.openxmlformats.org/presentationml/2006/ole">
            <p:oleObj spid="_x0000_s179384" name="Equation" r:id="rId5" imgW="1752600" imgH="482600" progId="Equation.DSMT4">
              <p:embed/>
            </p:oleObj>
          </a:graphicData>
        </a:graphic>
      </p:graphicFrame>
      <p:sp>
        <p:nvSpPr>
          <p:cNvPr id="9626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6264" name="对象 6"/>
          <p:cNvGraphicFramePr>
            <a:graphicFrameLocks noChangeAspect="1"/>
          </p:cNvGraphicFramePr>
          <p:nvPr/>
        </p:nvGraphicFramePr>
        <p:xfrm>
          <a:off x="2168525" y="2492375"/>
          <a:ext cx="4706938" cy="388938"/>
        </p:xfrm>
        <a:graphic>
          <a:graphicData uri="http://schemas.openxmlformats.org/presentationml/2006/ole">
            <p:oleObj spid="_x0000_s179385" name="Equation" r:id="rId6" imgW="2654300" imgH="215900" progId="Equation.DSMT4">
              <p:embed/>
            </p:oleObj>
          </a:graphicData>
        </a:graphic>
      </p:graphicFrame>
      <p:sp>
        <p:nvSpPr>
          <p:cNvPr id="9626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6266" name="对象 8"/>
          <p:cNvGraphicFramePr>
            <a:graphicFrameLocks noChangeAspect="1"/>
          </p:cNvGraphicFramePr>
          <p:nvPr>
            <p:extLst>
              <p:ext uri="{D42A27DB-BD31-4B8C-83A1-F6EECF244321}">
                <p14:modId xmlns:p14="http://schemas.microsoft.com/office/powerpoint/2010/main" xmlns="" val="1406845931"/>
              </p:ext>
            </p:extLst>
          </p:nvPr>
        </p:nvGraphicFramePr>
        <p:xfrm>
          <a:off x="611560" y="3425706"/>
          <a:ext cx="1913192" cy="1181337"/>
        </p:xfrm>
        <a:graphic>
          <a:graphicData uri="http://schemas.openxmlformats.org/presentationml/2006/ole">
            <p:oleObj spid="_x0000_s179386" name="Equation" r:id="rId7" imgW="1079032" imgH="660113" progId="Equation.DSMT4">
              <p:embed/>
            </p:oleObj>
          </a:graphicData>
        </a:graphic>
      </p:graphicFrame>
      <p:graphicFrame>
        <p:nvGraphicFramePr>
          <p:cNvPr id="96267" name="对象 9"/>
          <p:cNvGraphicFramePr>
            <a:graphicFrameLocks noChangeAspect="1"/>
          </p:cNvGraphicFramePr>
          <p:nvPr>
            <p:extLst>
              <p:ext uri="{D42A27DB-BD31-4B8C-83A1-F6EECF244321}">
                <p14:modId xmlns:p14="http://schemas.microsoft.com/office/powerpoint/2010/main" xmlns="" val="516795183"/>
              </p:ext>
            </p:extLst>
          </p:nvPr>
        </p:nvGraphicFramePr>
        <p:xfrm>
          <a:off x="2560762" y="3603308"/>
          <a:ext cx="2227262" cy="406400"/>
        </p:xfrm>
        <a:graphic>
          <a:graphicData uri="http://schemas.openxmlformats.org/presentationml/2006/ole">
            <p:oleObj spid="_x0000_s179387" name="Equation" r:id="rId8" imgW="1257120" imgH="228600" progId="Equation.DSMT4">
              <p:embed/>
            </p:oleObj>
          </a:graphicData>
        </a:graphic>
      </p:graphicFrame>
      <p:sp>
        <p:nvSpPr>
          <p:cNvPr id="9626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6269" name="对象 11"/>
          <p:cNvGraphicFramePr>
            <a:graphicFrameLocks noChangeAspect="1"/>
          </p:cNvGraphicFramePr>
          <p:nvPr>
            <p:extLst>
              <p:ext uri="{D42A27DB-BD31-4B8C-83A1-F6EECF244321}">
                <p14:modId xmlns:p14="http://schemas.microsoft.com/office/powerpoint/2010/main" xmlns="" val="3406033851"/>
              </p:ext>
            </p:extLst>
          </p:nvPr>
        </p:nvGraphicFramePr>
        <p:xfrm>
          <a:off x="4829274" y="3539173"/>
          <a:ext cx="1758950" cy="422275"/>
        </p:xfrm>
        <a:graphic>
          <a:graphicData uri="http://schemas.openxmlformats.org/presentationml/2006/ole">
            <p:oleObj spid="_x0000_s179388" name="Equation" r:id="rId9" imgW="990360" imgH="228600" progId="Equation.DSMT4">
              <p:embed/>
            </p:oleObj>
          </a:graphicData>
        </a:graphic>
      </p:graphicFrame>
      <p:sp>
        <p:nvSpPr>
          <p:cNvPr id="9627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6271" name="对象 13"/>
          <p:cNvGraphicFramePr>
            <a:graphicFrameLocks noChangeAspect="1"/>
          </p:cNvGraphicFramePr>
          <p:nvPr>
            <p:extLst>
              <p:ext uri="{D42A27DB-BD31-4B8C-83A1-F6EECF244321}">
                <p14:modId xmlns:p14="http://schemas.microsoft.com/office/powerpoint/2010/main" xmlns="" val="2378268713"/>
              </p:ext>
            </p:extLst>
          </p:nvPr>
        </p:nvGraphicFramePr>
        <p:xfrm>
          <a:off x="6837194" y="3861048"/>
          <a:ext cx="1911270" cy="482140"/>
        </p:xfrm>
        <a:graphic>
          <a:graphicData uri="http://schemas.openxmlformats.org/presentationml/2006/ole">
            <p:oleObj spid="_x0000_s179389" name="Equation" r:id="rId10" imgW="977476" imgH="253890" progId="Equation.DSMT4">
              <p:embed/>
            </p:oleObj>
          </a:graphicData>
        </a:graphic>
      </p:graphicFrame>
      <p:sp>
        <p:nvSpPr>
          <p:cNvPr id="15" name="右大括号 14"/>
          <p:cNvSpPr/>
          <p:nvPr/>
        </p:nvSpPr>
        <p:spPr>
          <a:xfrm>
            <a:off x="6558755" y="3756025"/>
            <a:ext cx="173485" cy="712788"/>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9627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6274" name="对象 16"/>
          <p:cNvGraphicFramePr>
            <a:graphicFrameLocks noChangeAspect="1"/>
          </p:cNvGraphicFramePr>
          <p:nvPr/>
        </p:nvGraphicFramePr>
        <p:xfrm>
          <a:off x="1042988" y="5229225"/>
          <a:ext cx="3648075" cy="587375"/>
        </p:xfrm>
        <a:graphic>
          <a:graphicData uri="http://schemas.openxmlformats.org/presentationml/2006/ole">
            <p:oleObj spid="_x0000_s179390" name="Equation" r:id="rId11" imgW="2057400" imgH="330200" progId="Equation.DSMT4">
              <p:embed/>
            </p:oleObj>
          </a:graphicData>
        </a:graphic>
      </p:graphicFrame>
      <p:graphicFrame>
        <p:nvGraphicFramePr>
          <p:cNvPr id="96275" name="对象 17"/>
          <p:cNvGraphicFramePr>
            <a:graphicFrameLocks noChangeAspect="1"/>
          </p:cNvGraphicFramePr>
          <p:nvPr/>
        </p:nvGraphicFramePr>
        <p:xfrm>
          <a:off x="3924300" y="5876925"/>
          <a:ext cx="3016250" cy="857250"/>
        </p:xfrm>
        <a:graphic>
          <a:graphicData uri="http://schemas.openxmlformats.org/presentationml/2006/ole">
            <p:oleObj spid="_x0000_s179391" name="Equation" r:id="rId12" imgW="1701800" imgH="482600" progId="Equation.DSMT4">
              <p:embed/>
            </p:oleObj>
          </a:graphicData>
        </a:graphic>
      </p:graphicFrame>
      <p:graphicFrame>
        <p:nvGraphicFramePr>
          <p:cNvPr id="96276" name="对象 18"/>
          <p:cNvGraphicFramePr>
            <a:graphicFrameLocks noChangeAspect="1"/>
          </p:cNvGraphicFramePr>
          <p:nvPr/>
        </p:nvGraphicFramePr>
        <p:xfrm>
          <a:off x="4716463" y="5084763"/>
          <a:ext cx="3668712" cy="654050"/>
        </p:xfrm>
        <a:graphic>
          <a:graphicData uri="http://schemas.openxmlformats.org/presentationml/2006/ole">
            <p:oleObj spid="_x0000_s179392" name="Equation" r:id="rId13" imgW="2070100" imgH="368300" progId="Equation.DSMT4">
              <p:embed/>
            </p:oleObj>
          </a:graphicData>
        </a:graphic>
      </p:graphicFrame>
      <p:graphicFrame>
        <p:nvGraphicFramePr>
          <p:cNvPr id="96277" name="对象 19"/>
          <p:cNvGraphicFramePr>
            <a:graphicFrameLocks noChangeAspect="1"/>
          </p:cNvGraphicFramePr>
          <p:nvPr/>
        </p:nvGraphicFramePr>
        <p:xfrm>
          <a:off x="1233488" y="5876925"/>
          <a:ext cx="2474912" cy="857250"/>
        </p:xfrm>
        <a:graphic>
          <a:graphicData uri="http://schemas.openxmlformats.org/presentationml/2006/ole">
            <p:oleObj spid="_x0000_s179393" name="Equation" r:id="rId14" imgW="1397000" imgH="482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wipe(left)">
                                      <p:cBhvr>
                                        <p:cTn id="7" dur="500"/>
                                        <p:tgtEl>
                                          <p:spTgt spid="96258">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6262"/>
                                        </p:tgtEl>
                                        <p:attrNameLst>
                                          <p:attrName>style.visibility</p:attrName>
                                        </p:attrNameLst>
                                      </p:cBhvr>
                                      <p:to>
                                        <p:strVal val="visible"/>
                                      </p:to>
                                    </p:set>
                                    <p:anim calcmode="lin" valueType="num">
                                      <p:cBhvr>
                                        <p:cTn id="11" dur="500" fill="hold"/>
                                        <p:tgtEl>
                                          <p:spTgt spid="96262"/>
                                        </p:tgtEl>
                                        <p:attrNameLst>
                                          <p:attrName>ppt_w</p:attrName>
                                        </p:attrNameLst>
                                      </p:cBhvr>
                                      <p:tavLst>
                                        <p:tav tm="0">
                                          <p:val>
                                            <p:fltVal val="0"/>
                                          </p:val>
                                        </p:tav>
                                        <p:tav tm="100000">
                                          <p:val>
                                            <p:strVal val="#ppt_w"/>
                                          </p:val>
                                        </p:tav>
                                      </p:tavLst>
                                    </p:anim>
                                    <p:anim calcmode="lin" valueType="num">
                                      <p:cBhvr>
                                        <p:cTn id="12" dur="500" fill="hold"/>
                                        <p:tgtEl>
                                          <p:spTgt spid="96262"/>
                                        </p:tgtEl>
                                        <p:attrNameLst>
                                          <p:attrName>ppt_h</p:attrName>
                                        </p:attrNameLst>
                                      </p:cBhvr>
                                      <p:tavLst>
                                        <p:tav tm="0">
                                          <p:val>
                                            <p:fltVal val="0"/>
                                          </p:val>
                                        </p:tav>
                                        <p:tav tm="100000">
                                          <p:val>
                                            <p:strVal val="#ppt_h"/>
                                          </p:val>
                                        </p:tav>
                                      </p:tavLst>
                                    </p:anim>
                                    <p:animEffect transition="in" filter="fade">
                                      <p:cBhvr>
                                        <p:cTn id="13" dur="500"/>
                                        <p:tgtEl>
                                          <p:spTgt spid="962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6258">
                                            <p:txEl>
                                              <p:pRg st="3" end="3"/>
                                            </p:txEl>
                                          </p:spTgt>
                                        </p:tgtEl>
                                        <p:attrNameLst>
                                          <p:attrName>style.visibility</p:attrName>
                                        </p:attrNameLst>
                                      </p:cBhvr>
                                      <p:to>
                                        <p:strVal val="visible"/>
                                      </p:to>
                                    </p:set>
                                    <p:animEffect transition="in" filter="wipe(left)">
                                      <p:cBhvr>
                                        <p:cTn id="18" dur="500"/>
                                        <p:tgtEl>
                                          <p:spTgt spid="96258">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96264"/>
                                        </p:tgtEl>
                                        <p:attrNameLst>
                                          <p:attrName>style.visibility</p:attrName>
                                        </p:attrNameLst>
                                      </p:cBhvr>
                                      <p:to>
                                        <p:strVal val="visible"/>
                                      </p:to>
                                    </p:set>
                                    <p:anim calcmode="lin" valueType="num">
                                      <p:cBhvr>
                                        <p:cTn id="22" dur="500" fill="hold"/>
                                        <p:tgtEl>
                                          <p:spTgt spid="96264"/>
                                        </p:tgtEl>
                                        <p:attrNameLst>
                                          <p:attrName>ppt_w</p:attrName>
                                        </p:attrNameLst>
                                      </p:cBhvr>
                                      <p:tavLst>
                                        <p:tav tm="0">
                                          <p:val>
                                            <p:fltVal val="0"/>
                                          </p:val>
                                        </p:tav>
                                        <p:tav tm="100000">
                                          <p:val>
                                            <p:strVal val="#ppt_w"/>
                                          </p:val>
                                        </p:tav>
                                      </p:tavLst>
                                    </p:anim>
                                    <p:anim calcmode="lin" valueType="num">
                                      <p:cBhvr>
                                        <p:cTn id="23" dur="500" fill="hold"/>
                                        <p:tgtEl>
                                          <p:spTgt spid="96264"/>
                                        </p:tgtEl>
                                        <p:attrNameLst>
                                          <p:attrName>ppt_h</p:attrName>
                                        </p:attrNameLst>
                                      </p:cBhvr>
                                      <p:tavLst>
                                        <p:tav tm="0">
                                          <p:val>
                                            <p:fltVal val="0"/>
                                          </p:val>
                                        </p:tav>
                                        <p:tav tm="100000">
                                          <p:val>
                                            <p:strVal val="#ppt_h"/>
                                          </p:val>
                                        </p:tav>
                                      </p:tavLst>
                                    </p:anim>
                                    <p:animEffect transition="in" filter="fade">
                                      <p:cBhvr>
                                        <p:cTn id="24" dur="500"/>
                                        <p:tgtEl>
                                          <p:spTgt spid="9626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6258">
                                            <p:txEl>
                                              <p:pRg st="5" end="5"/>
                                            </p:txEl>
                                          </p:spTgt>
                                        </p:tgtEl>
                                        <p:attrNameLst>
                                          <p:attrName>style.visibility</p:attrName>
                                        </p:attrNameLst>
                                      </p:cBhvr>
                                      <p:to>
                                        <p:strVal val="visible"/>
                                      </p:to>
                                    </p:set>
                                    <p:animEffect transition="in" filter="wipe(left)">
                                      <p:cBhvr>
                                        <p:cTn id="29" dur="500"/>
                                        <p:tgtEl>
                                          <p:spTgt spid="96258">
                                            <p:txEl>
                                              <p:pRg st="5" end="5"/>
                                            </p:txEl>
                                          </p:spTgt>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96266"/>
                                        </p:tgtEl>
                                        <p:attrNameLst>
                                          <p:attrName>style.visibility</p:attrName>
                                        </p:attrNameLst>
                                      </p:cBhvr>
                                      <p:to>
                                        <p:strVal val="visible"/>
                                      </p:to>
                                    </p:set>
                                    <p:anim calcmode="lin" valueType="num">
                                      <p:cBhvr>
                                        <p:cTn id="33" dur="500" fill="hold"/>
                                        <p:tgtEl>
                                          <p:spTgt spid="96266"/>
                                        </p:tgtEl>
                                        <p:attrNameLst>
                                          <p:attrName>ppt_w</p:attrName>
                                        </p:attrNameLst>
                                      </p:cBhvr>
                                      <p:tavLst>
                                        <p:tav tm="0">
                                          <p:val>
                                            <p:fltVal val="0"/>
                                          </p:val>
                                        </p:tav>
                                        <p:tav tm="100000">
                                          <p:val>
                                            <p:strVal val="#ppt_w"/>
                                          </p:val>
                                        </p:tav>
                                      </p:tavLst>
                                    </p:anim>
                                    <p:anim calcmode="lin" valueType="num">
                                      <p:cBhvr>
                                        <p:cTn id="34" dur="500" fill="hold"/>
                                        <p:tgtEl>
                                          <p:spTgt spid="96266"/>
                                        </p:tgtEl>
                                        <p:attrNameLst>
                                          <p:attrName>ppt_h</p:attrName>
                                        </p:attrNameLst>
                                      </p:cBhvr>
                                      <p:tavLst>
                                        <p:tav tm="0">
                                          <p:val>
                                            <p:fltVal val="0"/>
                                          </p:val>
                                        </p:tav>
                                        <p:tav tm="100000">
                                          <p:val>
                                            <p:strVal val="#ppt_h"/>
                                          </p:val>
                                        </p:tav>
                                      </p:tavLst>
                                    </p:anim>
                                    <p:animEffect transition="in" filter="fade">
                                      <p:cBhvr>
                                        <p:cTn id="35" dur="500"/>
                                        <p:tgtEl>
                                          <p:spTgt spid="962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6267"/>
                                        </p:tgtEl>
                                        <p:attrNameLst>
                                          <p:attrName>style.visibility</p:attrName>
                                        </p:attrNameLst>
                                      </p:cBhvr>
                                      <p:to>
                                        <p:strVal val="visible"/>
                                      </p:to>
                                    </p:set>
                                    <p:animEffect transition="in" filter="wipe(left)">
                                      <p:cBhvr>
                                        <p:cTn id="40" dur="500"/>
                                        <p:tgtEl>
                                          <p:spTgt spid="9626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6269"/>
                                        </p:tgtEl>
                                        <p:attrNameLst>
                                          <p:attrName>style.visibility</p:attrName>
                                        </p:attrNameLst>
                                      </p:cBhvr>
                                      <p:to>
                                        <p:strVal val="visible"/>
                                      </p:to>
                                    </p:set>
                                    <p:animEffect transition="in" filter="wipe(left)">
                                      <p:cBhvr>
                                        <p:cTn id="45" dur="500"/>
                                        <p:tgtEl>
                                          <p:spTgt spid="962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96271"/>
                                        </p:tgtEl>
                                        <p:attrNameLst>
                                          <p:attrName>style.visibility</p:attrName>
                                        </p:attrNameLst>
                                      </p:cBhvr>
                                      <p:to>
                                        <p:strVal val="visible"/>
                                      </p:to>
                                    </p:set>
                                    <p:animEffect transition="in" filter="wipe(left)">
                                      <p:cBhvr>
                                        <p:cTn id="54" dur="500"/>
                                        <p:tgtEl>
                                          <p:spTgt spid="9627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96258">
                                            <p:txEl>
                                              <p:pRg st="9" end="9"/>
                                            </p:txEl>
                                          </p:spTgt>
                                        </p:tgtEl>
                                        <p:attrNameLst>
                                          <p:attrName>style.visibility</p:attrName>
                                        </p:attrNameLst>
                                      </p:cBhvr>
                                      <p:to>
                                        <p:strVal val="visible"/>
                                      </p:to>
                                    </p:set>
                                    <p:animEffect transition="in" filter="wipe(left)">
                                      <p:cBhvr>
                                        <p:cTn id="59" dur="500"/>
                                        <p:tgtEl>
                                          <p:spTgt spid="96258">
                                            <p:txEl>
                                              <p:pRg st="9" end="9"/>
                                            </p:txEl>
                                          </p:spTgt>
                                        </p:tgtEl>
                                      </p:cBhvr>
                                    </p:animEffect>
                                  </p:childTnLst>
                                </p:cTn>
                              </p:par>
                            </p:childTnLst>
                          </p:cTn>
                        </p:par>
                        <p:par>
                          <p:cTn id="60" fill="hold">
                            <p:stCondLst>
                              <p:cond delay="500"/>
                            </p:stCondLst>
                            <p:childTnLst>
                              <p:par>
                                <p:cTn id="61" presetID="53" presetClass="entr" presetSubtype="16" fill="hold" nodeType="afterEffect">
                                  <p:stCondLst>
                                    <p:cond delay="0"/>
                                  </p:stCondLst>
                                  <p:childTnLst>
                                    <p:set>
                                      <p:cBhvr>
                                        <p:cTn id="62" dur="1" fill="hold">
                                          <p:stCondLst>
                                            <p:cond delay="0"/>
                                          </p:stCondLst>
                                        </p:cTn>
                                        <p:tgtEl>
                                          <p:spTgt spid="96274"/>
                                        </p:tgtEl>
                                        <p:attrNameLst>
                                          <p:attrName>style.visibility</p:attrName>
                                        </p:attrNameLst>
                                      </p:cBhvr>
                                      <p:to>
                                        <p:strVal val="visible"/>
                                      </p:to>
                                    </p:set>
                                    <p:anim calcmode="lin" valueType="num">
                                      <p:cBhvr>
                                        <p:cTn id="63" dur="500" fill="hold"/>
                                        <p:tgtEl>
                                          <p:spTgt spid="96274"/>
                                        </p:tgtEl>
                                        <p:attrNameLst>
                                          <p:attrName>ppt_w</p:attrName>
                                        </p:attrNameLst>
                                      </p:cBhvr>
                                      <p:tavLst>
                                        <p:tav tm="0">
                                          <p:val>
                                            <p:fltVal val="0"/>
                                          </p:val>
                                        </p:tav>
                                        <p:tav tm="100000">
                                          <p:val>
                                            <p:strVal val="#ppt_w"/>
                                          </p:val>
                                        </p:tav>
                                      </p:tavLst>
                                    </p:anim>
                                    <p:anim calcmode="lin" valueType="num">
                                      <p:cBhvr>
                                        <p:cTn id="64" dur="500" fill="hold"/>
                                        <p:tgtEl>
                                          <p:spTgt spid="96274"/>
                                        </p:tgtEl>
                                        <p:attrNameLst>
                                          <p:attrName>ppt_h</p:attrName>
                                        </p:attrNameLst>
                                      </p:cBhvr>
                                      <p:tavLst>
                                        <p:tav tm="0">
                                          <p:val>
                                            <p:fltVal val="0"/>
                                          </p:val>
                                        </p:tav>
                                        <p:tav tm="100000">
                                          <p:val>
                                            <p:strVal val="#ppt_h"/>
                                          </p:val>
                                        </p:tav>
                                      </p:tavLst>
                                    </p:anim>
                                    <p:animEffect transition="in" filter="fade">
                                      <p:cBhvr>
                                        <p:cTn id="65" dur="500"/>
                                        <p:tgtEl>
                                          <p:spTgt spid="9627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96276"/>
                                        </p:tgtEl>
                                        <p:attrNameLst>
                                          <p:attrName>style.visibility</p:attrName>
                                        </p:attrNameLst>
                                      </p:cBhvr>
                                      <p:to>
                                        <p:strVal val="visible"/>
                                      </p:to>
                                    </p:set>
                                    <p:animEffect transition="in" filter="wipe(left)">
                                      <p:cBhvr>
                                        <p:cTn id="70" dur="500"/>
                                        <p:tgtEl>
                                          <p:spTgt spid="9627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96277"/>
                                        </p:tgtEl>
                                        <p:attrNameLst>
                                          <p:attrName>style.visibility</p:attrName>
                                        </p:attrNameLst>
                                      </p:cBhvr>
                                      <p:to>
                                        <p:strVal val="visible"/>
                                      </p:to>
                                    </p:set>
                                    <p:animEffect transition="in" filter="wipe(left)">
                                      <p:cBhvr>
                                        <p:cTn id="75" dur="500"/>
                                        <p:tgtEl>
                                          <p:spTgt spid="9627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96275"/>
                                        </p:tgtEl>
                                        <p:attrNameLst>
                                          <p:attrName>style.visibility</p:attrName>
                                        </p:attrNameLst>
                                      </p:cBhvr>
                                      <p:to>
                                        <p:strVal val="visible"/>
                                      </p:to>
                                    </p:set>
                                    <p:animEffect transition="in" filter="wipe(left)">
                                      <p:cBhvr>
                                        <p:cTn id="80" dur="500"/>
                                        <p:tgtEl>
                                          <p:spTgt spid="96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p:cNvSpPr>
            <a:spLocks noGrp="1"/>
          </p:cNvSpPr>
          <p:nvPr>
            <p:ph idx="1"/>
          </p:nvPr>
        </p:nvSpPr>
        <p:spPr>
          <a:xfrm>
            <a:off x="179388" y="620713"/>
            <a:ext cx="8785225" cy="5976937"/>
          </a:xfrm>
        </p:spPr>
        <p:txBody>
          <a:bodyPr/>
          <a:lstStyle/>
          <a:p>
            <a:r>
              <a:rPr lang="zh-CN" altLang="zh-CN" dirty="0" smtClean="0"/>
              <a:t>求解一维非齐次热传导方程</a:t>
            </a:r>
            <a:r>
              <a:rPr lang="en-US" altLang="zh-CN" dirty="0" smtClean="0"/>
              <a:t> Cauchy </a:t>
            </a:r>
            <a:r>
              <a:rPr lang="zh-CN" altLang="zh-CN" dirty="0" smtClean="0"/>
              <a:t>问题</a:t>
            </a:r>
            <a:endParaRPr lang="en-US" altLang="zh-CN" dirty="0" smtClean="0"/>
          </a:p>
          <a:p>
            <a:endParaRPr lang="en-US" altLang="zh-CN" dirty="0" smtClean="0"/>
          </a:p>
          <a:p>
            <a:endParaRPr lang="en-US" altLang="zh-CN" dirty="0" smtClean="0"/>
          </a:p>
          <a:p>
            <a:pPr lvl="1"/>
            <a:r>
              <a:rPr lang="zh-CN" altLang="en-US" dirty="0" smtClean="0"/>
              <a:t>解：</a:t>
            </a:r>
            <a:r>
              <a:rPr lang="zh-CN" altLang="zh-CN" dirty="0" smtClean="0"/>
              <a:t>对于上述问题关于</a:t>
            </a:r>
            <a:r>
              <a:rPr lang="en-US" altLang="zh-CN" dirty="0" smtClean="0"/>
              <a:t> </a:t>
            </a:r>
            <a:r>
              <a:rPr lang="en-US" altLang="zh-CN" i="1" dirty="0" smtClean="0"/>
              <a:t>x</a:t>
            </a:r>
            <a:r>
              <a:rPr lang="en-US" altLang="zh-CN" dirty="0" smtClean="0"/>
              <a:t> </a:t>
            </a:r>
            <a:r>
              <a:rPr lang="zh-CN" altLang="zh-CN" dirty="0" smtClean="0"/>
              <a:t>做</a:t>
            </a:r>
            <a:r>
              <a:rPr lang="en-US" altLang="zh-CN" dirty="0" smtClean="0"/>
              <a:t> Fourier </a:t>
            </a:r>
            <a:r>
              <a:rPr lang="zh-CN" altLang="zh-CN" dirty="0" smtClean="0"/>
              <a:t>变换，记</a:t>
            </a:r>
            <a:endParaRPr lang="en-US" altLang="zh-CN" dirty="0" smtClean="0"/>
          </a:p>
          <a:p>
            <a:pPr lvl="1"/>
            <a:endParaRPr lang="en-US" altLang="zh-CN" dirty="0" smtClean="0"/>
          </a:p>
          <a:p>
            <a:pPr lvl="1"/>
            <a:r>
              <a:rPr lang="zh-CN" altLang="zh-CN" dirty="0" smtClean="0"/>
              <a:t>由</a:t>
            </a:r>
            <a:r>
              <a:rPr lang="zh-CN" altLang="zh-CN" dirty="0" smtClean="0">
                <a:hlinkClick r:id="rId4" action="ppaction://hlinksldjump"/>
              </a:rPr>
              <a:t>微分性质</a:t>
            </a:r>
            <a:r>
              <a:rPr lang="zh-CN" altLang="zh-CN" dirty="0" smtClean="0"/>
              <a:t>，</a:t>
            </a:r>
            <a:r>
              <a:rPr lang="zh-CN" altLang="en-US" dirty="0" smtClean="0"/>
              <a:t>上述方程</a:t>
            </a:r>
            <a:r>
              <a:rPr lang="zh-CN" altLang="zh-CN" dirty="0" smtClean="0"/>
              <a:t>转化为</a:t>
            </a:r>
            <a:endParaRPr lang="en-US" altLang="zh-CN" dirty="0" smtClean="0"/>
          </a:p>
          <a:p>
            <a:pPr lvl="1"/>
            <a:endParaRPr lang="en-US" altLang="zh-CN" dirty="0" smtClean="0"/>
          </a:p>
          <a:p>
            <a:pPr lvl="1"/>
            <a:endParaRPr lang="en-US" altLang="zh-CN" dirty="0" smtClean="0"/>
          </a:p>
          <a:p>
            <a:pPr lvl="1"/>
            <a:r>
              <a:rPr lang="zh-CN" altLang="zh-CN" dirty="0" smtClean="0"/>
              <a:t>一阶非齐次常微分方程的通解</a:t>
            </a:r>
            <a:endParaRPr lang="en-US" altLang="zh-CN" dirty="0" smtClean="0"/>
          </a:p>
          <a:p>
            <a:pPr lvl="1"/>
            <a:endParaRPr lang="en-US" altLang="zh-CN" dirty="0" smtClean="0"/>
          </a:p>
          <a:p>
            <a:pPr lvl="1"/>
            <a:endParaRPr lang="en-US" altLang="zh-CN" dirty="0" smtClean="0"/>
          </a:p>
          <a:p>
            <a:pPr lvl="1"/>
            <a:r>
              <a:rPr lang="zh-CN" altLang="zh-CN" dirty="0" smtClean="0"/>
              <a:t>由初值</a:t>
            </a:r>
            <a:r>
              <a:rPr lang="zh-CN" altLang="en-US" dirty="0" smtClean="0"/>
              <a:t>可得</a:t>
            </a:r>
            <a:endParaRPr lang="zh-CN"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pPr>
              <a:defRPr/>
            </a:pPr>
            <a:fld id="{23427B3D-F5F9-423A-89E0-6C94E10D7D1C}" type="datetime8">
              <a:rPr lang="zh-CN" altLang="en-US" smtClean="0"/>
              <a:pPr>
                <a:defRPr/>
              </a:pPr>
              <a:t>2018年9月10日1时32分</a:t>
            </a:fld>
            <a:endParaRPr lang="zh-CN" altLang="en-US" dirty="0"/>
          </a:p>
        </p:txBody>
      </p:sp>
      <p:sp>
        <p:nvSpPr>
          <p:cNvPr id="98308"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0DBDFF1E-B32D-49DD-86F5-E3B78B9E92E0}" type="slidenum">
              <a:rPr lang="zh-CN" altLang="en-US" sz="1800">
                <a:solidFill>
                  <a:srgbClr val="FFFFFF"/>
                </a:solidFill>
                <a:latin typeface="Georgia" panose="02040502050405020303" pitchFamily="18" charset="0"/>
              </a:rPr>
              <a:pPr>
                <a:spcBef>
                  <a:spcPct val="0"/>
                </a:spcBef>
                <a:buClrTx/>
                <a:buFontTx/>
                <a:buNone/>
              </a:pPr>
              <a:t>161</a:t>
            </a:fld>
            <a:endParaRPr lang="zh-CN" altLang="en-US" sz="1800">
              <a:solidFill>
                <a:srgbClr val="FFFFFF"/>
              </a:solidFill>
              <a:latin typeface="Georgia" panose="02040502050405020303" pitchFamily="18" charset="0"/>
            </a:endParaRPr>
          </a:p>
        </p:txBody>
      </p:sp>
      <p:sp>
        <p:nvSpPr>
          <p:cNvPr id="9830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8310" name="对象 2"/>
          <p:cNvGraphicFramePr>
            <a:graphicFrameLocks noChangeAspect="1"/>
          </p:cNvGraphicFramePr>
          <p:nvPr/>
        </p:nvGraphicFramePr>
        <p:xfrm>
          <a:off x="1824038" y="1125538"/>
          <a:ext cx="3971925" cy="946150"/>
        </p:xfrm>
        <a:graphic>
          <a:graphicData uri="http://schemas.openxmlformats.org/presentationml/2006/ole">
            <p:oleObj spid="_x0000_s127738" name="Equation" r:id="rId5" imgW="2032000" imgH="482600" progId="Equation.DSMT4">
              <p:embed/>
            </p:oleObj>
          </a:graphicData>
        </a:graphic>
      </p:graphicFrame>
      <p:graphicFrame>
        <p:nvGraphicFramePr>
          <p:cNvPr id="98311" name="对象 5"/>
          <p:cNvGraphicFramePr>
            <a:graphicFrameLocks noChangeAspect="1"/>
          </p:cNvGraphicFramePr>
          <p:nvPr/>
        </p:nvGraphicFramePr>
        <p:xfrm>
          <a:off x="2157413" y="2492375"/>
          <a:ext cx="4729162" cy="388938"/>
        </p:xfrm>
        <a:graphic>
          <a:graphicData uri="http://schemas.openxmlformats.org/presentationml/2006/ole">
            <p:oleObj spid="_x0000_s127739" name="Equation" r:id="rId6" imgW="2667000" imgH="215900" progId="Equation.DSMT4">
              <p:embed/>
            </p:oleObj>
          </a:graphicData>
        </a:graphic>
      </p:graphicFrame>
      <p:sp>
        <p:nvSpPr>
          <p:cNvPr id="9831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8313" name="对象 7"/>
          <p:cNvGraphicFramePr>
            <a:graphicFrameLocks noChangeAspect="1"/>
          </p:cNvGraphicFramePr>
          <p:nvPr/>
        </p:nvGraphicFramePr>
        <p:xfrm>
          <a:off x="2411413" y="3357563"/>
          <a:ext cx="2041525" cy="860425"/>
        </p:xfrm>
        <a:graphic>
          <a:graphicData uri="http://schemas.openxmlformats.org/presentationml/2006/ole">
            <p:oleObj spid="_x0000_s127740" name="Equation" r:id="rId7" imgW="1143000" imgH="482600" progId="Equation.DSMT4">
              <p:embed/>
            </p:oleObj>
          </a:graphicData>
        </a:graphic>
      </p:graphicFrame>
      <p:sp>
        <p:nvSpPr>
          <p:cNvPr id="9831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8315" name="对象 9"/>
          <p:cNvGraphicFramePr>
            <a:graphicFrameLocks noChangeAspect="1"/>
          </p:cNvGraphicFramePr>
          <p:nvPr/>
        </p:nvGraphicFramePr>
        <p:xfrm>
          <a:off x="971550" y="4598988"/>
          <a:ext cx="3932238" cy="857250"/>
        </p:xfrm>
        <a:graphic>
          <a:graphicData uri="http://schemas.openxmlformats.org/presentationml/2006/ole">
            <p:oleObj spid="_x0000_s127741" name="Equation" r:id="rId8" imgW="2222500" imgH="482600" progId="Equation.DSMT4">
              <p:embed/>
            </p:oleObj>
          </a:graphicData>
        </a:graphic>
      </p:graphicFrame>
      <p:graphicFrame>
        <p:nvGraphicFramePr>
          <p:cNvPr id="98316" name="对象 10"/>
          <p:cNvGraphicFramePr>
            <a:graphicFrameLocks noChangeAspect="1"/>
          </p:cNvGraphicFramePr>
          <p:nvPr/>
        </p:nvGraphicFramePr>
        <p:xfrm>
          <a:off x="5013325" y="5462588"/>
          <a:ext cx="3303588" cy="677862"/>
        </p:xfrm>
        <a:graphic>
          <a:graphicData uri="http://schemas.openxmlformats.org/presentationml/2006/ole">
            <p:oleObj spid="_x0000_s127742" name="Equation" r:id="rId9" imgW="1866900" imgH="381000" progId="Equation.DSMT4">
              <p:embed/>
            </p:oleObj>
          </a:graphicData>
        </a:graphic>
      </p:graphicFrame>
      <p:graphicFrame>
        <p:nvGraphicFramePr>
          <p:cNvPr id="98317" name="对象 11"/>
          <p:cNvGraphicFramePr>
            <a:graphicFrameLocks noChangeAspect="1"/>
          </p:cNvGraphicFramePr>
          <p:nvPr/>
        </p:nvGraphicFramePr>
        <p:xfrm>
          <a:off x="5003800" y="4598988"/>
          <a:ext cx="3863975" cy="858837"/>
        </p:xfrm>
        <a:graphic>
          <a:graphicData uri="http://schemas.openxmlformats.org/presentationml/2006/ole">
            <p:oleObj spid="_x0000_s127743" name="Equation" r:id="rId10" imgW="2184400" imgH="482600" progId="Equation.DSMT4">
              <p:embed/>
            </p:oleObj>
          </a:graphicData>
        </a:graphic>
      </p:graphicFrame>
      <p:sp>
        <p:nvSpPr>
          <p:cNvPr id="9831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8319" name="对象 13"/>
          <p:cNvGraphicFramePr>
            <a:graphicFrameLocks noChangeAspect="1"/>
          </p:cNvGraphicFramePr>
          <p:nvPr/>
        </p:nvGraphicFramePr>
        <p:xfrm>
          <a:off x="971550" y="6308725"/>
          <a:ext cx="1450975" cy="371475"/>
        </p:xfrm>
        <a:graphic>
          <a:graphicData uri="http://schemas.openxmlformats.org/presentationml/2006/ole">
            <p:oleObj spid="_x0000_s127744" name="Equation" r:id="rId11" imgW="825500" imgH="203200" progId="Equation.DSMT4">
              <p:embed/>
            </p:oleObj>
          </a:graphicData>
        </a:graphic>
      </p:graphicFrame>
      <p:sp>
        <p:nvSpPr>
          <p:cNvPr id="98320"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98321" name="对象 15"/>
          <p:cNvGraphicFramePr>
            <a:graphicFrameLocks noChangeAspect="1"/>
          </p:cNvGraphicFramePr>
          <p:nvPr/>
        </p:nvGraphicFramePr>
        <p:xfrm>
          <a:off x="2663825" y="6156325"/>
          <a:ext cx="3230563" cy="590550"/>
        </p:xfrm>
        <a:graphic>
          <a:graphicData uri="http://schemas.openxmlformats.org/presentationml/2006/ole">
            <p:oleObj spid="_x0000_s127745" name="Equation" r:id="rId12" imgW="1816100" imgH="330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wipe(left)">
                                      <p:cBhvr>
                                        <p:cTn id="7" dur="500"/>
                                        <p:tgtEl>
                                          <p:spTgt spid="98306">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8310"/>
                                        </p:tgtEl>
                                        <p:attrNameLst>
                                          <p:attrName>style.visibility</p:attrName>
                                        </p:attrNameLst>
                                      </p:cBhvr>
                                      <p:to>
                                        <p:strVal val="visible"/>
                                      </p:to>
                                    </p:set>
                                    <p:anim calcmode="lin" valueType="num">
                                      <p:cBhvr>
                                        <p:cTn id="11" dur="500" fill="hold"/>
                                        <p:tgtEl>
                                          <p:spTgt spid="98310"/>
                                        </p:tgtEl>
                                        <p:attrNameLst>
                                          <p:attrName>ppt_w</p:attrName>
                                        </p:attrNameLst>
                                      </p:cBhvr>
                                      <p:tavLst>
                                        <p:tav tm="0">
                                          <p:val>
                                            <p:fltVal val="0"/>
                                          </p:val>
                                        </p:tav>
                                        <p:tav tm="100000">
                                          <p:val>
                                            <p:strVal val="#ppt_w"/>
                                          </p:val>
                                        </p:tav>
                                      </p:tavLst>
                                    </p:anim>
                                    <p:anim calcmode="lin" valueType="num">
                                      <p:cBhvr>
                                        <p:cTn id="12" dur="500" fill="hold"/>
                                        <p:tgtEl>
                                          <p:spTgt spid="98310"/>
                                        </p:tgtEl>
                                        <p:attrNameLst>
                                          <p:attrName>ppt_h</p:attrName>
                                        </p:attrNameLst>
                                      </p:cBhvr>
                                      <p:tavLst>
                                        <p:tav tm="0">
                                          <p:val>
                                            <p:fltVal val="0"/>
                                          </p:val>
                                        </p:tav>
                                        <p:tav tm="100000">
                                          <p:val>
                                            <p:strVal val="#ppt_h"/>
                                          </p:val>
                                        </p:tav>
                                      </p:tavLst>
                                    </p:anim>
                                    <p:animEffect transition="in" filter="fade">
                                      <p:cBhvr>
                                        <p:cTn id="13" dur="500"/>
                                        <p:tgtEl>
                                          <p:spTgt spid="983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8306">
                                            <p:txEl>
                                              <p:pRg st="3" end="3"/>
                                            </p:txEl>
                                          </p:spTgt>
                                        </p:tgtEl>
                                        <p:attrNameLst>
                                          <p:attrName>style.visibility</p:attrName>
                                        </p:attrNameLst>
                                      </p:cBhvr>
                                      <p:to>
                                        <p:strVal val="visible"/>
                                      </p:to>
                                    </p:set>
                                    <p:animEffect transition="in" filter="wipe(left)">
                                      <p:cBhvr>
                                        <p:cTn id="18" dur="500"/>
                                        <p:tgtEl>
                                          <p:spTgt spid="98306">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98311"/>
                                        </p:tgtEl>
                                        <p:attrNameLst>
                                          <p:attrName>style.visibility</p:attrName>
                                        </p:attrNameLst>
                                      </p:cBhvr>
                                      <p:to>
                                        <p:strVal val="visible"/>
                                      </p:to>
                                    </p:set>
                                    <p:anim calcmode="lin" valueType="num">
                                      <p:cBhvr>
                                        <p:cTn id="22" dur="500" fill="hold"/>
                                        <p:tgtEl>
                                          <p:spTgt spid="98311"/>
                                        </p:tgtEl>
                                        <p:attrNameLst>
                                          <p:attrName>ppt_w</p:attrName>
                                        </p:attrNameLst>
                                      </p:cBhvr>
                                      <p:tavLst>
                                        <p:tav tm="0">
                                          <p:val>
                                            <p:fltVal val="0"/>
                                          </p:val>
                                        </p:tav>
                                        <p:tav tm="100000">
                                          <p:val>
                                            <p:strVal val="#ppt_w"/>
                                          </p:val>
                                        </p:tav>
                                      </p:tavLst>
                                    </p:anim>
                                    <p:anim calcmode="lin" valueType="num">
                                      <p:cBhvr>
                                        <p:cTn id="23" dur="500" fill="hold"/>
                                        <p:tgtEl>
                                          <p:spTgt spid="98311"/>
                                        </p:tgtEl>
                                        <p:attrNameLst>
                                          <p:attrName>ppt_h</p:attrName>
                                        </p:attrNameLst>
                                      </p:cBhvr>
                                      <p:tavLst>
                                        <p:tav tm="0">
                                          <p:val>
                                            <p:fltVal val="0"/>
                                          </p:val>
                                        </p:tav>
                                        <p:tav tm="100000">
                                          <p:val>
                                            <p:strVal val="#ppt_h"/>
                                          </p:val>
                                        </p:tav>
                                      </p:tavLst>
                                    </p:anim>
                                    <p:animEffect transition="in" filter="fade">
                                      <p:cBhvr>
                                        <p:cTn id="24" dur="500"/>
                                        <p:tgtEl>
                                          <p:spTgt spid="983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8306">
                                            <p:txEl>
                                              <p:pRg st="5" end="5"/>
                                            </p:txEl>
                                          </p:spTgt>
                                        </p:tgtEl>
                                        <p:attrNameLst>
                                          <p:attrName>style.visibility</p:attrName>
                                        </p:attrNameLst>
                                      </p:cBhvr>
                                      <p:to>
                                        <p:strVal val="visible"/>
                                      </p:to>
                                    </p:set>
                                    <p:animEffect transition="in" filter="wipe(left)">
                                      <p:cBhvr>
                                        <p:cTn id="29" dur="500"/>
                                        <p:tgtEl>
                                          <p:spTgt spid="98306">
                                            <p:txEl>
                                              <p:pRg st="5" end="5"/>
                                            </p:txEl>
                                          </p:spTgt>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98313"/>
                                        </p:tgtEl>
                                        <p:attrNameLst>
                                          <p:attrName>style.visibility</p:attrName>
                                        </p:attrNameLst>
                                      </p:cBhvr>
                                      <p:to>
                                        <p:strVal val="visible"/>
                                      </p:to>
                                    </p:set>
                                    <p:anim calcmode="lin" valueType="num">
                                      <p:cBhvr>
                                        <p:cTn id="33" dur="500" fill="hold"/>
                                        <p:tgtEl>
                                          <p:spTgt spid="98313"/>
                                        </p:tgtEl>
                                        <p:attrNameLst>
                                          <p:attrName>ppt_w</p:attrName>
                                        </p:attrNameLst>
                                      </p:cBhvr>
                                      <p:tavLst>
                                        <p:tav tm="0">
                                          <p:val>
                                            <p:fltVal val="0"/>
                                          </p:val>
                                        </p:tav>
                                        <p:tav tm="100000">
                                          <p:val>
                                            <p:strVal val="#ppt_w"/>
                                          </p:val>
                                        </p:tav>
                                      </p:tavLst>
                                    </p:anim>
                                    <p:anim calcmode="lin" valueType="num">
                                      <p:cBhvr>
                                        <p:cTn id="34" dur="500" fill="hold"/>
                                        <p:tgtEl>
                                          <p:spTgt spid="98313"/>
                                        </p:tgtEl>
                                        <p:attrNameLst>
                                          <p:attrName>ppt_h</p:attrName>
                                        </p:attrNameLst>
                                      </p:cBhvr>
                                      <p:tavLst>
                                        <p:tav tm="0">
                                          <p:val>
                                            <p:fltVal val="0"/>
                                          </p:val>
                                        </p:tav>
                                        <p:tav tm="100000">
                                          <p:val>
                                            <p:strVal val="#ppt_h"/>
                                          </p:val>
                                        </p:tav>
                                      </p:tavLst>
                                    </p:anim>
                                    <p:animEffect transition="in" filter="fade">
                                      <p:cBhvr>
                                        <p:cTn id="35" dur="500"/>
                                        <p:tgtEl>
                                          <p:spTgt spid="983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8306">
                                            <p:txEl>
                                              <p:pRg st="8" end="8"/>
                                            </p:txEl>
                                          </p:spTgt>
                                        </p:tgtEl>
                                        <p:attrNameLst>
                                          <p:attrName>style.visibility</p:attrName>
                                        </p:attrNameLst>
                                      </p:cBhvr>
                                      <p:to>
                                        <p:strVal val="visible"/>
                                      </p:to>
                                    </p:set>
                                    <p:animEffect transition="in" filter="wipe(left)">
                                      <p:cBhvr>
                                        <p:cTn id="40" dur="500"/>
                                        <p:tgtEl>
                                          <p:spTgt spid="98306">
                                            <p:txEl>
                                              <p:pRg st="8" end="8"/>
                                            </p:txEl>
                                          </p:spTgt>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98315"/>
                                        </p:tgtEl>
                                        <p:attrNameLst>
                                          <p:attrName>style.visibility</p:attrName>
                                        </p:attrNameLst>
                                      </p:cBhvr>
                                      <p:to>
                                        <p:strVal val="visible"/>
                                      </p:to>
                                    </p:set>
                                    <p:anim calcmode="lin" valueType="num">
                                      <p:cBhvr>
                                        <p:cTn id="44" dur="500" fill="hold"/>
                                        <p:tgtEl>
                                          <p:spTgt spid="98315"/>
                                        </p:tgtEl>
                                        <p:attrNameLst>
                                          <p:attrName>ppt_w</p:attrName>
                                        </p:attrNameLst>
                                      </p:cBhvr>
                                      <p:tavLst>
                                        <p:tav tm="0">
                                          <p:val>
                                            <p:fltVal val="0"/>
                                          </p:val>
                                        </p:tav>
                                        <p:tav tm="100000">
                                          <p:val>
                                            <p:strVal val="#ppt_w"/>
                                          </p:val>
                                        </p:tav>
                                      </p:tavLst>
                                    </p:anim>
                                    <p:anim calcmode="lin" valueType="num">
                                      <p:cBhvr>
                                        <p:cTn id="45" dur="500" fill="hold"/>
                                        <p:tgtEl>
                                          <p:spTgt spid="98315"/>
                                        </p:tgtEl>
                                        <p:attrNameLst>
                                          <p:attrName>ppt_h</p:attrName>
                                        </p:attrNameLst>
                                      </p:cBhvr>
                                      <p:tavLst>
                                        <p:tav tm="0">
                                          <p:val>
                                            <p:fltVal val="0"/>
                                          </p:val>
                                        </p:tav>
                                        <p:tav tm="100000">
                                          <p:val>
                                            <p:strVal val="#ppt_h"/>
                                          </p:val>
                                        </p:tav>
                                      </p:tavLst>
                                    </p:anim>
                                    <p:animEffect transition="in" filter="fade">
                                      <p:cBhvr>
                                        <p:cTn id="46" dur="500"/>
                                        <p:tgtEl>
                                          <p:spTgt spid="983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317"/>
                                        </p:tgtEl>
                                        <p:attrNameLst>
                                          <p:attrName>style.visibility</p:attrName>
                                        </p:attrNameLst>
                                      </p:cBhvr>
                                      <p:to>
                                        <p:strVal val="visible"/>
                                      </p:to>
                                    </p:set>
                                    <p:animEffect transition="in" filter="wipe(left)">
                                      <p:cBhvr>
                                        <p:cTn id="51" dur="500"/>
                                        <p:tgtEl>
                                          <p:spTgt spid="983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316"/>
                                        </p:tgtEl>
                                        <p:attrNameLst>
                                          <p:attrName>style.visibility</p:attrName>
                                        </p:attrNameLst>
                                      </p:cBhvr>
                                      <p:to>
                                        <p:strVal val="visible"/>
                                      </p:to>
                                    </p:set>
                                    <p:animEffect transition="in" filter="wipe(left)">
                                      <p:cBhvr>
                                        <p:cTn id="56" dur="500"/>
                                        <p:tgtEl>
                                          <p:spTgt spid="983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8306">
                                            <p:txEl>
                                              <p:pRg st="11" end="11"/>
                                            </p:txEl>
                                          </p:spTgt>
                                        </p:tgtEl>
                                        <p:attrNameLst>
                                          <p:attrName>style.visibility</p:attrName>
                                        </p:attrNameLst>
                                      </p:cBhvr>
                                      <p:to>
                                        <p:strVal val="visible"/>
                                      </p:to>
                                    </p:set>
                                    <p:animEffect transition="in" filter="wipe(left)">
                                      <p:cBhvr>
                                        <p:cTn id="61" dur="500"/>
                                        <p:tgtEl>
                                          <p:spTgt spid="98306">
                                            <p:txEl>
                                              <p:pRg st="11" end="11"/>
                                            </p:txEl>
                                          </p:spTgt>
                                        </p:tgtEl>
                                      </p:cBhvr>
                                    </p:animEffect>
                                  </p:childTnLst>
                                </p:cTn>
                              </p:par>
                            </p:childTnLst>
                          </p:cTn>
                        </p:par>
                        <p:par>
                          <p:cTn id="62" fill="hold">
                            <p:stCondLst>
                              <p:cond delay="500"/>
                            </p:stCondLst>
                            <p:childTnLst>
                              <p:par>
                                <p:cTn id="63" presetID="53" presetClass="entr" presetSubtype="16" fill="hold" nodeType="afterEffect">
                                  <p:stCondLst>
                                    <p:cond delay="0"/>
                                  </p:stCondLst>
                                  <p:childTnLst>
                                    <p:set>
                                      <p:cBhvr>
                                        <p:cTn id="64" dur="1" fill="hold">
                                          <p:stCondLst>
                                            <p:cond delay="0"/>
                                          </p:stCondLst>
                                        </p:cTn>
                                        <p:tgtEl>
                                          <p:spTgt spid="98319"/>
                                        </p:tgtEl>
                                        <p:attrNameLst>
                                          <p:attrName>style.visibility</p:attrName>
                                        </p:attrNameLst>
                                      </p:cBhvr>
                                      <p:to>
                                        <p:strVal val="visible"/>
                                      </p:to>
                                    </p:set>
                                    <p:anim calcmode="lin" valueType="num">
                                      <p:cBhvr>
                                        <p:cTn id="65" dur="500" fill="hold"/>
                                        <p:tgtEl>
                                          <p:spTgt spid="98319"/>
                                        </p:tgtEl>
                                        <p:attrNameLst>
                                          <p:attrName>ppt_w</p:attrName>
                                        </p:attrNameLst>
                                      </p:cBhvr>
                                      <p:tavLst>
                                        <p:tav tm="0">
                                          <p:val>
                                            <p:fltVal val="0"/>
                                          </p:val>
                                        </p:tav>
                                        <p:tav tm="100000">
                                          <p:val>
                                            <p:strVal val="#ppt_w"/>
                                          </p:val>
                                        </p:tav>
                                      </p:tavLst>
                                    </p:anim>
                                    <p:anim calcmode="lin" valueType="num">
                                      <p:cBhvr>
                                        <p:cTn id="66" dur="500" fill="hold"/>
                                        <p:tgtEl>
                                          <p:spTgt spid="98319"/>
                                        </p:tgtEl>
                                        <p:attrNameLst>
                                          <p:attrName>ppt_h</p:attrName>
                                        </p:attrNameLst>
                                      </p:cBhvr>
                                      <p:tavLst>
                                        <p:tav tm="0">
                                          <p:val>
                                            <p:fltVal val="0"/>
                                          </p:val>
                                        </p:tav>
                                        <p:tav tm="100000">
                                          <p:val>
                                            <p:strVal val="#ppt_h"/>
                                          </p:val>
                                        </p:tav>
                                      </p:tavLst>
                                    </p:anim>
                                    <p:animEffect transition="in" filter="fade">
                                      <p:cBhvr>
                                        <p:cTn id="67" dur="500"/>
                                        <p:tgtEl>
                                          <p:spTgt spid="983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8321"/>
                                        </p:tgtEl>
                                        <p:attrNameLst>
                                          <p:attrName>style.visibility</p:attrName>
                                        </p:attrNameLst>
                                      </p:cBhvr>
                                      <p:to>
                                        <p:strVal val="visible"/>
                                      </p:to>
                                    </p:set>
                                    <p:animEffect transition="in" filter="wipe(left)">
                                      <p:cBhvr>
                                        <p:cTn id="72" dur="500"/>
                                        <p:tgtEl>
                                          <p:spTgt spid="98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100354" name="内容占位符 2"/>
              <p:cNvSpPr>
                <a:spLocks noGrp="1"/>
              </p:cNvSpPr>
              <p:nvPr>
                <p:ph idx="1"/>
              </p:nvPr>
            </p:nvSpPr>
            <p:spPr>
              <a:xfrm>
                <a:off x="179388" y="620713"/>
                <a:ext cx="8785225" cy="5976937"/>
              </a:xfrm>
            </p:spPr>
            <p:txBody>
              <a:bodyPr/>
              <a:lstStyle/>
              <a:p>
                <a:pPr lvl="1"/>
                <a:r>
                  <a:rPr lang="zh-CN" altLang="zh-CN" dirty="0" smtClean="0"/>
                  <a:t>关于</a:t>
                </a:r>
                <a14:m>
                  <m:oMath xmlns:m="http://schemas.openxmlformats.org/officeDocument/2006/math">
                    <m:r>
                      <a:rPr lang="en-US" altLang="zh-CN" b="0" i="1" dirty="0" smtClean="0">
                        <a:latin typeface="Cambria Math" panose="02040503050406030204" pitchFamily="18" charset="0"/>
                      </a:rPr>
                      <m:t>𝜆</m:t>
                    </m:r>
                  </m:oMath>
                </a14:m>
                <a:r>
                  <a:rPr lang="zh-CN" altLang="zh-CN" dirty="0" smtClean="0"/>
                  <a:t>做</a:t>
                </a:r>
                <a:r>
                  <a:rPr lang="en-US" altLang="zh-CN" dirty="0" smtClean="0"/>
                  <a:t>Fourier</a:t>
                </a:r>
                <a:r>
                  <a:rPr lang="zh-CN" altLang="zh-CN" dirty="0" smtClean="0"/>
                  <a:t>逆变换可得</a:t>
                </a:r>
                <a:endParaRPr lang="zh-CN" altLang="en-US" dirty="0" smtClean="0"/>
              </a:p>
            </p:txBody>
          </p:sp>
        </mc:Choice>
        <mc:Fallback>
          <p:sp>
            <p:nvSpPr>
              <p:cNvPr id="100354" name="内容占位符 2"/>
              <p:cNvSpPr>
                <a:spLocks noGrp="1" noRot="1" noChangeAspect="1" noMove="1" noResize="1" noEditPoints="1" noAdjustHandles="1" noChangeArrowheads="1" noChangeShapeType="1" noTextEdit="1"/>
              </p:cNvSpPr>
              <p:nvPr>
                <p:ph idx="1"/>
              </p:nvPr>
            </p:nvSpPr>
            <p:spPr>
              <a:xfrm>
                <a:off x="179388" y="620713"/>
                <a:ext cx="8785225" cy="5976937"/>
              </a:xfrm>
              <a:blipFill rotWithShape="0">
                <a:blip r:embed="rId4" cstate="print"/>
                <a:stretch>
                  <a:fillRect t="-1122"/>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736170A9-C82D-41B0-B274-82D0F1866059}" type="datetime8">
              <a:rPr lang="zh-CN" altLang="en-US" smtClean="0"/>
              <a:pPr>
                <a:defRPr/>
              </a:pPr>
              <a:t>2018年9月10日1时32分</a:t>
            </a:fld>
            <a:endParaRPr lang="zh-CN" altLang="en-US" dirty="0"/>
          </a:p>
        </p:txBody>
      </p:sp>
      <p:sp>
        <p:nvSpPr>
          <p:cNvPr id="10035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933E56F4-EA14-4763-B093-A6F8B9DE7BA8}" type="slidenum">
              <a:rPr lang="zh-CN" altLang="en-US" sz="1800">
                <a:solidFill>
                  <a:srgbClr val="FFFFFF"/>
                </a:solidFill>
                <a:latin typeface="Georgia" panose="02040502050405020303" pitchFamily="18" charset="0"/>
              </a:rPr>
              <a:pPr>
                <a:spcBef>
                  <a:spcPct val="0"/>
                </a:spcBef>
                <a:buClrTx/>
                <a:buFontTx/>
                <a:buNone/>
              </a:pPr>
              <a:t>162</a:t>
            </a:fld>
            <a:endParaRPr lang="zh-CN" altLang="en-US" sz="1800">
              <a:solidFill>
                <a:srgbClr val="FFFFFF"/>
              </a:solidFill>
              <a:latin typeface="Georgia" panose="02040502050405020303" pitchFamily="18" charset="0"/>
            </a:endParaRPr>
          </a:p>
        </p:txBody>
      </p:sp>
      <p:sp>
        <p:nvSpPr>
          <p:cNvPr id="10035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0358" name="对象 2"/>
          <p:cNvGraphicFramePr>
            <a:graphicFrameLocks noChangeAspect="1"/>
          </p:cNvGraphicFramePr>
          <p:nvPr/>
        </p:nvGraphicFramePr>
        <p:xfrm>
          <a:off x="1116013" y="1412875"/>
          <a:ext cx="5745162" cy="820738"/>
        </p:xfrm>
        <a:graphic>
          <a:graphicData uri="http://schemas.openxmlformats.org/presentationml/2006/ole">
            <p:oleObj spid="_x0000_s180316" name="Equation" r:id="rId5" imgW="2679700" imgH="381000" progId="Equation.DSMT4">
              <p:embed/>
            </p:oleObj>
          </a:graphicData>
        </a:graphic>
      </p:graphicFrame>
      <p:graphicFrame>
        <p:nvGraphicFramePr>
          <p:cNvPr id="100359" name="对象 5"/>
          <p:cNvGraphicFramePr>
            <a:graphicFrameLocks noChangeAspect="1"/>
          </p:cNvGraphicFramePr>
          <p:nvPr/>
        </p:nvGraphicFramePr>
        <p:xfrm>
          <a:off x="1374775" y="5172075"/>
          <a:ext cx="4710113" cy="1065213"/>
        </p:xfrm>
        <a:graphic>
          <a:graphicData uri="http://schemas.openxmlformats.org/presentationml/2006/ole">
            <p:oleObj spid="_x0000_s180317" name="Equation" r:id="rId6" imgW="2197100" imgH="495300" progId="Equation.DSMT4">
              <p:embed/>
            </p:oleObj>
          </a:graphicData>
        </a:graphic>
      </p:graphicFrame>
      <p:graphicFrame>
        <p:nvGraphicFramePr>
          <p:cNvPr id="100360" name="对象 6"/>
          <p:cNvGraphicFramePr>
            <a:graphicFrameLocks noChangeAspect="1"/>
          </p:cNvGraphicFramePr>
          <p:nvPr>
            <p:extLst>
              <p:ext uri="{D42A27DB-BD31-4B8C-83A1-F6EECF244321}">
                <p14:modId xmlns:p14="http://schemas.microsoft.com/office/powerpoint/2010/main" xmlns="" val="2754497013"/>
              </p:ext>
            </p:extLst>
          </p:nvPr>
        </p:nvGraphicFramePr>
        <p:xfrm>
          <a:off x="1060450" y="2159000"/>
          <a:ext cx="4708525" cy="792163"/>
        </p:xfrm>
        <a:graphic>
          <a:graphicData uri="http://schemas.openxmlformats.org/presentationml/2006/ole">
            <p:oleObj spid="_x0000_s180318" name="Equation" r:id="rId7" imgW="2197080" imgH="368280" progId="Equation.DSMT4">
              <p:embed/>
            </p:oleObj>
          </a:graphicData>
        </a:graphic>
      </p:graphicFrame>
      <p:graphicFrame>
        <p:nvGraphicFramePr>
          <p:cNvPr id="100361" name="对象 7"/>
          <p:cNvGraphicFramePr>
            <a:graphicFrameLocks noChangeAspect="1"/>
          </p:cNvGraphicFramePr>
          <p:nvPr/>
        </p:nvGraphicFramePr>
        <p:xfrm>
          <a:off x="1042988" y="3068638"/>
          <a:ext cx="5824537" cy="792162"/>
        </p:xfrm>
        <a:graphic>
          <a:graphicData uri="http://schemas.openxmlformats.org/presentationml/2006/ole">
            <p:oleObj spid="_x0000_s180319" name="Equation" r:id="rId8" imgW="2717800" imgH="368300" progId="Equation.DSMT4">
              <p:embed/>
            </p:oleObj>
          </a:graphicData>
        </a:graphic>
      </p:graphicFrame>
      <p:graphicFrame>
        <p:nvGraphicFramePr>
          <p:cNvPr id="100362" name="对象 8"/>
          <p:cNvGraphicFramePr>
            <a:graphicFrameLocks noChangeAspect="1"/>
          </p:cNvGraphicFramePr>
          <p:nvPr/>
        </p:nvGraphicFramePr>
        <p:xfrm>
          <a:off x="1258888" y="3963988"/>
          <a:ext cx="5008562" cy="1120775"/>
        </p:xfrm>
        <a:graphic>
          <a:graphicData uri="http://schemas.openxmlformats.org/presentationml/2006/ole">
            <p:oleObj spid="_x0000_s180320" name="Equation" r:id="rId9" imgW="2336800" imgH="5207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354">
                                            <p:txEl>
                                              <p:pRg st="0" end="0"/>
                                            </p:txEl>
                                          </p:spTgt>
                                        </p:tgtEl>
                                        <p:attrNameLst>
                                          <p:attrName>style.visibility</p:attrName>
                                        </p:attrNameLst>
                                      </p:cBhvr>
                                      <p:to>
                                        <p:strVal val="visible"/>
                                      </p:to>
                                    </p:set>
                                    <p:animEffect transition="in" filter="wipe(left)">
                                      <p:cBhvr>
                                        <p:cTn id="7" dur="500"/>
                                        <p:tgtEl>
                                          <p:spTgt spid="100354">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0358"/>
                                        </p:tgtEl>
                                        <p:attrNameLst>
                                          <p:attrName>style.visibility</p:attrName>
                                        </p:attrNameLst>
                                      </p:cBhvr>
                                      <p:to>
                                        <p:strVal val="visible"/>
                                      </p:to>
                                    </p:set>
                                    <p:anim calcmode="lin" valueType="num">
                                      <p:cBhvr>
                                        <p:cTn id="11" dur="500" fill="hold"/>
                                        <p:tgtEl>
                                          <p:spTgt spid="100358"/>
                                        </p:tgtEl>
                                        <p:attrNameLst>
                                          <p:attrName>ppt_w</p:attrName>
                                        </p:attrNameLst>
                                      </p:cBhvr>
                                      <p:tavLst>
                                        <p:tav tm="0">
                                          <p:val>
                                            <p:fltVal val="0"/>
                                          </p:val>
                                        </p:tav>
                                        <p:tav tm="100000">
                                          <p:val>
                                            <p:strVal val="#ppt_w"/>
                                          </p:val>
                                        </p:tav>
                                      </p:tavLst>
                                    </p:anim>
                                    <p:anim calcmode="lin" valueType="num">
                                      <p:cBhvr>
                                        <p:cTn id="12" dur="500" fill="hold"/>
                                        <p:tgtEl>
                                          <p:spTgt spid="100358"/>
                                        </p:tgtEl>
                                        <p:attrNameLst>
                                          <p:attrName>ppt_h</p:attrName>
                                        </p:attrNameLst>
                                      </p:cBhvr>
                                      <p:tavLst>
                                        <p:tav tm="0">
                                          <p:val>
                                            <p:fltVal val="0"/>
                                          </p:val>
                                        </p:tav>
                                        <p:tav tm="100000">
                                          <p:val>
                                            <p:strVal val="#ppt_h"/>
                                          </p:val>
                                        </p:tav>
                                      </p:tavLst>
                                    </p:anim>
                                    <p:animEffect transition="in" filter="fade">
                                      <p:cBhvr>
                                        <p:cTn id="13" dur="500"/>
                                        <p:tgtEl>
                                          <p:spTgt spid="1003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0360"/>
                                        </p:tgtEl>
                                        <p:attrNameLst>
                                          <p:attrName>style.visibility</p:attrName>
                                        </p:attrNameLst>
                                      </p:cBhvr>
                                      <p:to>
                                        <p:strVal val="visible"/>
                                      </p:to>
                                    </p:set>
                                    <p:animEffect transition="in" filter="wipe(left)">
                                      <p:cBhvr>
                                        <p:cTn id="18" dur="500"/>
                                        <p:tgtEl>
                                          <p:spTgt spid="1003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0361"/>
                                        </p:tgtEl>
                                        <p:attrNameLst>
                                          <p:attrName>style.visibility</p:attrName>
                                        </p:attrNameLst>
                                      </p:cBhvr>
                                      <p:to>
                                        <p:strVal val="visible"/>
                                      </p:to>
                                    </p:set>
                                    <p:animEffect transition="in" filter="wipe(left)">
                                      <p:cBhvr>
                                        <p:cTn id="23" dur="500"/>
                                        <p:tgtEl>
                                          <p:spTgt spid="10036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0362"/>
                                        </p:tgtEl>
                                        <p:attrNameLst>
                                          <p:attrName>style.visibility</p:attrName>
                                        </p:attrNameLst>
                                      </p:cBhvr>
                                      <p:to>
                                        <p:strVal val="visible"/>
                                      </p:to>
                                    </p:set>
                                    <p:animEffect transition="in" filter="wipe(left)">
                                      <p:cBhvr>
                                        <p:cTn id="28" dur="500"/>
                                        <p:tgtEl>
                                          <p:spTgt spid="10036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0359"/>
                                        </p:tgtEl>
                                        <p:attrNameLst>
                                          <p:attrName>style.visibility</p:attrName>
                                        </p:attrNameLst>
                                      </p:cBhvr>
                                      <p:to>
                                        <p:strVal val="visible"/>
                                      </p:to>
                                    </p:set>
                                    <p:animEffect transition="in" filter="wipe(left)">
                                      <p:cBhvr>
                                        <p:cTn id="33" dur="500"/>
                                        <p:tgtEl>
                                          <p:spTgt spid="100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内容占位符 2"/>
          <p:cNvSpPr>
            <a:spLocks noGrp="1"/>
          </p:cNvSpPr>
          <p:nvPr>
            <p:ph idx="1"/>
          </p:nvPr>
        </p:nvSpPr>
        <p:spPr>
          <a:xfrm>
            <a:off x="179388" y="620713"/>
            <a:ext cx="8785225" cy="5976937"/>
          </a:xfrm>
        </p:spPr>
        <p:txBody>
          <a:bodyPr/>
          <a:lstStyle/>
          <a:p>
            <a:r>
              <a:rPr lang="zh-CN" altLang="zh-CN" dirty="0" smtClean="0"/>
              <a:t>求解</a:t>
            </a:r>
            <a:r>
              <a:rPr lang="zh-CN" altLang="en-US" dirty="0" smtClean="0"/>
              <a:t>二</a:t>
            </a:r>
            <a:r>
              <a:rPr lang="zh-CN" altLang="zh-CN" dirty="0" smtClean="0"/>
              <a:t>维热传导方程的</a:t>
            </a:r>
            <a:r>
              <a:rPr lang="en-US" altLang="zh-CN" dirty="0" smtClean="0"/>
              <a:t>Cauchy</a:t>
            </a:r>
            <a:r>
              <a:rPr lang="zh-CN" altLang="zh-CN" dirty="0" smtClean="0"/>
              <a:t>问题</a:t>
            </a:r>
            <a:endParaRPr lang="en-US" altLang="zh-CN" dirty="0" smtClean="0"/>
          </a:p>
          <a:p>
            <a:endParaRPr lang="en-US" altLang="zh-CN" dirty="0" smtClean="0"/>
          </a:p>
          <a:p>
            <a:endParaRPr lang="en-US" altLang="zh-CN" dirty="0" smtClean="0"/>
          </a:p>
          <a:p>
            <a:pPr lvl="1"/>
            <a:r>
              <a:rPr lang="zh-CN" altLang="en-US" dirty="0" smtClean="0"/>
              <a:t>解：</a:t>
            </a:r>
            <a:r>
              <a:rPr lang="zh-CN" altLang="zh-CN" dirty="0" smtClean="0"/>
              <a:t>对于上述问题关于</a:t>
            </a:r>
            <a:r>
              <a:rPr lang="en-US" altLang="zh-CN" dirty="0" smtClean="0"/>
              <a:t> </a:t>
            </a:r>
            <a:r>
              <a:rPr lang="en-US" altLang="zh-CN" i="1" dirty="0" smtClean="0"/>
              <a:t>x</a:t>
            </a:r>
            <a:r>
              <a:rPr lang="en-US" altLang="zh-CN" dirty="0" smtClean="0"/>
              <a:t> ,</a:t>
            </a:r>
            <a:r>
              <a:rPr lang="en-US" altLang="zh-CN" i="1" dirty="0" smtClean="0"/>
              <a:t>y </a:t>
            </a:r>
            <a:r>
              <a:rPr lang="zh-CN" altLang="zh-CN" dirty="0" smtClean="0"/>
              <a:t>做</a:t>
            </a:r>
            <a:r>
              <a:rPr lang="zh-CN" altLang="en-US" dirty="0" smtClean="0">
                <a:hlinkClick r:id="rId4" action="ppaction://hlinksldjump"/>
              </a:rPr>
              <a:t>二维</a:t>
            </a:r>
            <a:r>
              <a:rPr lang="en-US" altLang="zh-CN" dirty="0" smtClean="0">
                <a:hlinkClick r:id="rId4" action="ppaction://hlinksldjump"/>
              </a:rPr>
              <a:t> Fourier </a:t>
            </a:r>
            <a:r>
              <a:rPr lang="zh-CN" altLang="zh-CN" dirty="0" smtClean="0">
                <a:hlinkClick r:id="rId4" action="ppaction://hlinksldjump"/>
              </a:rPr>
              <a:t>变换</a:t>
            </a:r>
            <a:r>
              <a:rPr lang="zh-CN" altLang="zh-CN" dirty="0" smtClean="0"/>
              <a:t>，记</a:t>
            </a:r>
            <a:endParaRPr lang="en-US" altLang="zh-CN" dirty="0" smtClean="0"/>
          </a:p>
          <a:p>
            <a:pPr lvl="1"/>
            <a:endParaRPr lang="en-US" altLang="zh-CN" dirty="0" smtClean="0"/>
          </a:p>
          <a:p>
            <a:pPr lvl="1"/>
            <a:r>
              <a:rPr lang="zh-CN" altLang="zh-CN" dirty="0" smtClean="0"/>
              <a:t>由</a:t>
            </a:r>
            <a:r>
              <a:rPr lang="zh-CN" altLang="zh-CN" dirty="0" smtClean="0">
                <a:hlinkClick r:id="rId4" action="ppaction://hlinksldjump"/>
              </a:rPr>
              <a:t>微分性质</a:t>
            </a:r>
            <a:r>
              <a:rPr lang="zh-CN" altLang="zh-CN" dirty="0" smtClean="0"/>
              <a:t>，</a:t>
            </a:r>
            <a:r>
              <a:rPr lang="zh-CN" altLang="en-US" dirty="0" smtClean="0"/>
              <a:t>上述方程</a:t>
            </a:r>
            <a:r>
              <a:rPr lang="zh-CN" altLang="zh-CN" dirty="0" smtClean="0"/>
              <a:t>转化为</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zh-CN" dirty="0" smtClean="0"/>
              <a:t>关于</a:t>
            </a:r>
            <a:r>
              <a:rPr lang="en-US" altLang="zh-CN" dirty="0" smtClean="0"/>
              <a:t> </a:t>
            </a:r>
            <a:r>
              <a:rPr lang="en-US" altLang="zh-CN" i="1" dirty="0" smtClean="0">
                <a:sym typeface="Symbol" panose="05050102010706020507" pitchFamily="18" charset="2"/>
              </a:rPr>
              <a:t></a:t>
            </a:r>
            <a:r>
              <a:rPr lang="en-US" altLang="zh-CN" baseline="-25000" dirty="0" smtClean="0">
                <a:sym typeface="Symbol" panose="05050102010706020507" pitchFamily="18" charset="2"/>
              </a:rPr>
              <a:t>1</a:t>
            </a:r>
            <a:r>
              <a:rPr lang="en-US" altLang="zh-CN" dirty="0" smtClean="0">
                <a:sym typeface="Symbol" panose="05050102010706020507" pitchFamily="18" charset="2"/>
              </a:rPr>
              <a:t>,</a:t>
            </a:r>
            <a:r>
              <a:rPr lang="en-US" altLang="zh-CN" i="1" dirty="0" smtClean="0">
                <a:sym typeface="Symbol" panose="05050102010706020507" pitchFamily="18" charset="2"/>
              </a:rPr>
              <a:t> </a:t>
            </a:r>
            <a:r>
              <a:rPr lang="en-US" altLang="zh-CN" baseline="-25000" dirty="0" smtClean="0">
                <a:sym typeface="Symbol" panose="05050102010706020507" pitchFamily="18" charset="2"/>
              </a:rPr>
              <a:t>2</a:t>
            </a:r>
            <a:r>
              <a:rPr lang="en-US" altLang="zh-CN" dirty="0" smtClean="0">
                <a:sym typeface="Symbol" panose="05050102010706020507" pitchFamily="18" charset="2"/>
              </a:rPr>
              <a:t> </a:t>
            </a:r>
            <a:r>
              <a:rPr lang="zh-CN" altLang="zh-CN" dirty="0" smtClean="0"/>
              <a:t>做</a:t>
            </a:r>
            <a:r>
              <a:rPr lang="en-US" altLang="zh-CN" dirty="0" smtClean="0"/>
              <a:t> Fourier </a:t>
            </a:r>
            <a:r>
              <a:rPr lang="zh-CN" altLang="zh-CN" dirty="0" smtClean="0"/>
              <a:t>逆变换可得</a:t>
            </a:r>
          </a:p>
          <a:p>
            <a:pPr lvl="1"/>
            <a:endParaRPr lang="zh-CN" altLang="zh-CN" dirty="0" smtClean="0"/>
          </a:p>
        </p:txBody>
      </p:sp>
      <p:sp>
        <p:nvSpPr>
          <p:cNvPr id="4" name="日期占位符 3"/>
          <p:cNvSpPr>
            <a:spLocks noGrp="1"/>
          </p:cNvSpPr>
          <p:nvPr>
            <p:ph type="dt" sz="quarter" idx="10"/>
          </p:nvPr>
        </p:nvSpPr>
        <p:spPr/>
        <p:txBody>
          <a:bodyPr/>
          <a:lstStyle/>
          <a:p>
            <a:pPr>
              <a:defRPr/>
            </a:pPr>
            <a:fld id="{CBA733BA-F238-4648-A8DA-9F1F29D8560F}" type="datetime8">
              <a:rPr lang="zh-CN" altLang="en-US" smtClean="0"/>
              <a:pPr>
                <a:defRPr/>
              </a:pPr>
              <a:t>2018年9月10日1时32分</a:t>
            </a:fld>
            <a:endParaRPr lang="zh-CN" altLang="en-US" dirty="0"/>
          </a:p>
        </p:txBody>
      </p:sp>
      <p:sp>
        <p:nvSpPr>
          <p:cNvPr id="102404"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7952E17-4FFD-4944-ACCB-202E12298103}" type="slidenum">
              <a:rPr lang="zh-CN" altLang="en-US" sz="1800">
                <a:solidFill>
                  <a:srgbClr val="FFFFFF"/>
                </a:solidFill>
                <a:latin typeface="Georgia" panose="02040502050405020303" pitchFamily="18" charset="0"/>
              </a:rPr>
              <a:pPr>
                <a:spcBef>
                  <a:spcPct val="0"/>
                </a:spcBef>
                <a:buClrTx/>
                <a:buFontTx/>
                <a:buNone/>
              </a:pPr>
              <a:t>163</a:t>
            </a:fld>
            <a:endParaRPr lang="zh-CN" altLang="en-US" sz="1800">
              <a:solidFill>
                <a:srgbClr val="FFFFFF"/>
              </a:solidFill>
              <a:latin typeface="Georgia" panose="02040502050405020303" pitchFamily="18" charset="0"/>
            </a:endParaRPr>
          </a:p>
        </p:txBody>
      </p:sp>
      <p:sp>
        <p:nvSpPr>
          <p:cNvPr id="102405"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2406" name="对象 2"/>
          <p:cNvGraphicFramePr>
            <a:graphicFrameLocks noChangeAspect="1"/>
          </p:cNvGraphicFramePr>
          <p:nvPr/>
        </p:nvGraphicFramePr>
        <p:xfrm>
          <a:off x="1708150" y="1152525"/>
          <a:ext cx="3844925" cy="950913"/>
        </p:xfrm>
        <a:graphic>
          <a:graphicData uri="http://schemas.openxmlformats.org/presentationml/2006/ole">
            <p:oleObj spid="_x0000_s181432" name="Equation" r:id="rId5" imgW="2171700" imgH="533400" progId="Equation.DSMT4">
              <p:embed/>
            </p:oleObj>
          </a:graphicData>
        </a:graphic>
      </p:graphicFrame>
      <p:sp>
        <p:nvSpPr>
          <p:cNvPr id="10240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2408" name="对象 6"/>
          <p:cNvGraphicFramePr>
            <a:graphicFrameLocks noChangeAspect="1"/>
          </p:cNvGraphicFramePr>
          <p:nvPr/>
        </p:nvGraphicFramePr>
        <p:xfrm>
          <a:off x="1516063" y="2481263"/>
          <a:ext cx="6013450" cy="412750"/>
        </p:xfrm>
        <a:graphic>
          <a:graphicData uri="http://schemas.openxmlformats.org/presentationml/2006/ole">
            <p:oleObj spid="_x0000_s181433" name="Equation" r:id="rId6" imgW="3390900" imgH="228600" progId="Equation.DSMT4">
              <p:embed/>
            </p:oleObj>
          </a:graphicData>
        </a:graphic>
      </p:graphicFrame>
      <p:sp>
        <p:nvSpPr>
          <p:cNvPr id="102409"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2410" name="对象 8"/>
          <p:cNvGraphicFramePr>
            <a:graphicFrameLocks noChangeAspect="1"/>
          </p:cNvGraphicFramePr>
          <p:nvPr/>
        </p:nvGraphicFramePr>
        <p:xfrm>
          <a:off x="596900" y="3500438"/>
          <a:ext cx="2586038" cy="976312"/>
        </p:xfrm>
        <a:graphic>
          <a:graphicData uri="http://schemas.openxmlformats.org/presentationml/2006/ole">
            <p:oleObj spid="_x0000_s181434" name="Equation" r:id="rId7" imgW="1765300" imgH="660400" progId="Equation.DSMT4">
              <p:embed/>
            </p:oleObj>
          </a:graphicData>
        </a:graphic>
      </p:graphicFrame>
      <p:graphicFrame>
        <p:nvGraphicFramePr>
          <p:cNvPr id="102411" name="对象 9"/>
          <p:cNvGraphicFramePr>
            <a:graphicFrameLocks noChangeAspect="1"/>
          </p:cNvGraphicFramePr>
          <p:nvPr/>
        </p:nvGraphicFramePr>
        <p:xfrm>
          <a:off x="3306763" y="3594100"/>
          <a:ext cx="2492375" cy="411163"/>
        </p:xfrm>
        <a:graphic>
          <a:graphicData uri="http://schemas.openxmlformats.org/presentationml/2006/ole">
            <p:oleObj spid="_x0000_s181435" name="Equation" r:id="rId8" imgW="1701800" imgH="279400" progId="Equation.DSMT4">
              <p:embed/>
            </p:oleObj>
          </a:graphicData>
        </a:graphic>
      </p:graphicFrame>
      <p:sp>
        <p:nvSpPr>
          <p:cNvPr id="1024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2413" name="对象 11"/>
          <p:cNvGraphicFramePr>
            <a:graphicFrameLocks noChangeAspect="1"/>
          </p:cNvGraphicFramePr>
          <p:nvPr/>
        </p:nvGraphicFramePr>
        <p:xfrm>
          <a:off x="3332163" y="4005263"/>
          <a:ext cx="1865312" cy="407987"/>
        </p:xfrm>
        <a:graphic>
          <a:graphicData uri="http://schemas.openxmlformats.org/presentationml/2006/ole">
            <p:oleObj spid="_x0000_s181436" name="Equation" r:id="rId9" imgW="1269449" imgH="266584" progId="Equation.DSMT4">
              <p:embed/>
            </p:oleObj>
          </a:graphicData>
        </a:graphic>
      </p:graphicFrame>
      <p:sp>
        <p:nvSpPr>
          <p:cNvPr id="10241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2415" name="对象 13"/>
          <p:cNvGraphicFramePr>
            <a:graphicFrameLocks noChangeAspect="1"/>
          </p:cNvGraphicFramePr>
          <p:nvPr/>
        </p:nvGraphicFramePr>
        <p:xfrm>
          <a:off x="6356350" y="3743325"/>
          <a:ext cx="2319338" cy="477838"/>
        </p:xfrm>
        <a:graphic>
          <a:graphicData uri="http://schemas.openxmlformats.org/presentationml/2006/ole">
            <p:oleObj spid="_x0000_s181437" name="Equation" r:id="rId10" imgW="1434477" imgH="304668" progId="Equation.DSMT4">
              <p:embed/>
            </p:oleObj>
          </a:graphicData>
        </a:graphic>
      </p:graphicFrame>
      <p:sp>
        <p:nvSpPr>
          <p:cNvPr id="15" name="右大括号 14"/>
          <p:cNvSpPr/>
          <p:nvPr/>
        </p:nvSpPr>
        <p:spPr>
          <a:xfrm>
            <a:off x="5924550" y="3757613"/>
            <a:ext cx="254000" cy="534987"/>
          </a:xfrm>
          <a:prstGeom prst="rightBrace">
            <a:avLst/>
          </a:prstGeom>
          <a:ln w="25400"/>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02417"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02418" name="对象 16"/>
          <p:cNvGraphicFramePr>
            <a:graphicFrameLocks noChangeAspect="1"/>
          </p:cNvGraphicFramePr>
          <p:nvPr/>
        </p:nvGraphicFramePr>
        <p:xfrm>
          <a:off x="1116013" y="5318125"/>
          <a:ext cx="1395412" cy="407988"/>
        </p:xfrm>
        <a:graphic>
          <a:graphicData uri="http://schemas.openxmlformats.org/presentationml/2006/ole">
            <p:oleObj spid="_x0000_s181438" name="Equation" r:id="rId11" imgW="787400" imgH="228600" progId="Equation.DSMT4">
              <p:embed/>
            </p:oleObj>
          </a:graphicData>
        </a:graphic>
      </p:graphicFrame>
      <p:graphicFrame>
        <p:nvGraphicFramePr>
          <p:cNvPr id="102419" name="对象 17"/>
          <p:cNvGraphicFramePr>
            <a:graphicFrameLocks noChangeAspect="1"/>
          </p:cNvGraphicFramePr>
          <p:nvPr/>
        </p:nvGraphicFramePr>
        <p:xfrm>
          <a:off x="4140200" y="5949950"/>
          <a:ext cx="4727575" cy="812800"/>
        </p:xfrm>
        <a:graphic>
          <a:graphicData uri="http://schemas.openxmlformats.org/presentationml/2006/ole">
            <p:oleObj spid="_x0000_s181439" name="Equation" r:id="rId12" imgW="2667000" imgH="457200" progId="Equation.DSMT4">
              <p:embed/>
            </p:oleObj>
          </a:graphicData>
        </a:graphic>
      </p:graphicFrame>
      <p:graphicFrame>
        <p:nvGraphicFramePr>
          <p:cNvPr id="102420" name="对象 18"/>
          <p:cNvGraphicFramePr>
            <a:graphicFrameLocks noChangeAspect="1"/>
          </p:cNvGraphicFramePr>
          <p:nvPr/>
        </p:nvGraphicFramePr>
        <p:xfrm>
          <a:off x="2519363" y="5175250"/>
          <a:ext cx="4500562" cy="722313"/>
        </p:xfrm>
        <a:graphic>
          <a:graphicData uri="http://schemas.openxmlformats.org/presentationml/2006/ole">
            <p:oleObj spid="_x0000_s181440" name="Equation" r:id="rId13" imgW="2540000" imgH="406400" progId="Equation.DSMT4">
              <p:embed/>
            </p:oleObj>
          </a:graphicData>
        </a:graphic>
      </p:graphicFrame>
      <p:graphicFrame>
        <p:nvGraphicFramePr>
          <p:cNvPr id="102421" name="对象 19"/>
          <p:cNvGraphicFramePr>
            <a:graphicFrameLocks noChangeAspect="1"/>
          </p:cNvGraphicFramePr>
          <p:nvPr/>
        </p:nvGraphicFramePr>
        <p:xfrm>
          <a:off x="1331913" y="5899150"/>
          <a:ext cx="2633662" cy="812800"/>
        </p:xfrm>
        <a:graphic>
          <a:graphicData uri="http://schemas.openxmlformats.org/presentationml/2006/ole">
            <p:oleObj spid="_x0000_s181441" name="Equation" r:id="rId14" imgW="1485900" imgH="457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Effect transition="in" filter="wipe(left)">
                                      <p:cBhvr>
                                        <p:cTn id="7" dur="500"/>
                                        <p:tgtEl>
                                          <p:spTgt spid="10240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2406"/>
                                        </p:tgtEl>
                                        <p:attrNameLst>
                                          <p:attrName>style.visibility</p:attrName>
                                        </p:attrNameLst>
                                      </p:cBhvr>
                                      <p:to>
                                        <p:strVal val="visible"/>
                                      </p:to>
                                    </p:set>
                                    <p:anim calcmode="lin" valueType="num">
                                      <p:cBhvr>
                                        <p:cTn id="11" dur="500" fill="hold"/>
                                        <p:tgtEl>
                                          <p:spTgt spid="102406"/>
                                        </p:tgtEl>
                                        <p:attrNameLst>
                                          <p:attrName>ppt_w</p:attrName>
                                        </p:attrNameLst>
                                      </p:cBhvr>
                                      <p:tavLst>
                                        <p:tav tm="0">
                                          <p:val>
                                            <p:fltVal val="0"/>
                                          </p:val>
                                        </p:tav>
                                        <p:tav tm="100000">
                                          <p:val>
                                            <p:strVal val="#ppt_w"/>
                                          </p:val>
                                        </p:tav>
                                      </p:tavLst>
                                    </p:anim>
                                    <p:anim calcmode="lin" valueType="num">
                                      <p:cBhvr>
                                        <p:cTn id="12" dur="500" fill="hold"/>
                                        <p:tgtEl>
                                          <p:spTgt spid="102406"/>
                                        </p:tgtEl>
                                        <p:attrNameLst>
                                          <p:attrName>ppt_h</p:attrName>
                                        </p:attrNameLst>
                                      </p:cBhvr>
                                      <p:tavLst>
                                        <p:tav tm="0">
                                          <p:val>
                                            <p:fltVal val="0"/>
                                          </p:val>
                                        </p:tav>
                                        <p:tav tm="100000">
                                          <p:val>
                                            <p:strVal val="#ppt_h"/>
                                          </p:val>
                                        </p:tav>
                                      </p:tavLst>
                                    </p:anim>
                                    <p:animEffect transition="in" filter="fade">
                                      <p:cBhvr>
                                        <p:cTn id="13" dur="500"/>
                                        <p:tgtEl>
                                          <p:spTgt spid="10240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2402">
                                            <p:txEl>
                                              <p:pRg st="3" end="3"/>
                                            </p:txEl>
                                          </p:spTgt>
                                        </p:tgtEl>
                                        <p:attrNameLst>
                                          <p:attrName>style.visibility</p:attrName>
                                        </p:attrNameLst>
                                      </p:cBhvr>
                                      <p:to>
                                        <p:strVal val="visible"/>
                                      </p:to>
                                    </p:set>
                                    <p:animEffect transition="in" filter="wipe(left)">
                                      <p:cBhvr>
                                        <p:cTn id="18" dur="500"/>
                                        <p:tgtEl>
                                          <p:spTgt spid="102402">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102408"/>
                                        </p:tgtEl>
                                        <p:attrNameLst>
                                          <p:attrName>style.visibility</p:attrName>
                                        </p:attrNameLst>
                                      </p:cBhvr>
                                      <p:to>
                                        <p:strVal val="visible"/>
                                      </p:to>
                                    </p:set>
                                    <p:anim calcmode="lin" valueType="num">
                                      <p:cBhvr>
                                        <p:cTn id="22" dur="500" fill="hold"/>
                                        <p:tgtEl>
                                          <p:spTgt spid="102408"/>
                                        </p:tgtEl>
                                        <p:attrNameLst>
                                          <p:attrName>ppt_w</p:attrName>
                                        </p:attrNameLst>
                                      </p:cBhvr>
                                      <p:tavLst>
                                        <p:tav tm="0">
                                          <p:val>
                                            <p:fltVal val="0"/>
                                          </p:val>
                                        </p:tav>
                                        <p:tav tm="100000">
                                          <p:val>
                                            <p:strVal val="#ppt_w"/>
                                          </p:val>
                                        </p:tav>
                                      </p:tavLst>
                                    </p:anim>
                                    <p:anim calcmode="lin" valueType="num">
                                      <p:cBhvr>
                                        <p:cTn id="23" dur="500" fill="hold"/>
                                        <p:tgtEl>
                                          <p:spTgt spid="102408"/>
                                        </p:tgtEl>
                                        <p:attrNameLst>
                                          <p:attrName>ppt_h</p:attrName>
                                        </p:attrNameLst>
                                      </p:cBhvr>
                                      <p:tavLst>
                                        <p:tav tm="0">
                                          <p:val>
                                            <p:fltVal val="0"/>
                                          </p:val>
                                        </p:tav>
                                        <p:tav tm="100000">
                                          <p:val>
                                            <p:strVal val="#ppt_h"/>
                                          </p:val>
                                        </p:tav>
                                      </p:tavLst>
                                    </p:anim>
                                    <p:animEffect transition="in" filter="fade">
                                      <p:cBhvr>
                                        <p:cTn id="24" dur="500"/>
                                        <p:tgtEl>
                                          <p:spTgt spid="10240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2402">
                                            <p:txEl>
                                              <p:pRg st="5" end="5"/>
                                            </p:txEl>
                                          </p:spTgt>
                                        </p:tgtEl>
                                        <p:attrNameLst>
                                          <p:attrName>style.visibility</p:attrName>
                                        </p:attrNameLst>
                                      </p:cBhvr>
                                      <p:to>
                                        <p:strVal val="visible"/>
                                      </p:to>
                                    </p:set>
                                    <p:animEffect transition="in" filter="wipe(left)">
                                      <p:cBhvr>
                                        <p:cTn id="29" dur="500"/>
                                        <p:tgtEl>
                                          <p:spTgt spid="10240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10"/>
                                        </p:tgtEl>
                                        <p:attrNameLst>
                                          <p:attrName>style.visibility</p:attrName>
                                        </p:attrNameLst>
                                      </p:cBhvr>
                                      <p:to>
                                        <p:strVal val="visible"/>
                                      </p:to>
                                    </p:set>
                                    <p:anim calcmode="lin" valueType="num">
                                      <p:cBhvr>
                                        <p:cTn id="34" dur="500" fill="hold"/>
                                        <p:tgtEl>
                                          <p:spTgt spid="102410"/>
                                        </p:tgtEl>
                                        <p:attrNameLst>
                                          <p:attrName>ppt_w</p:attrName>
                                        </p:attrNameLst>
                                      </p:cBhvr>
                                      <p:tavLst>
                                        <p:tav tm="0">
                                          <p:val>
                                            <p:fltVal val="0"/>
                                          </p:val>
                                        </p:tav>
                                        <p:tav tm="100000">
                                          <p:val>
                                            <p:strVal val="#ppt_w"/>
                                          </p:val>
                                        </p:tav>
                                      </p:tavLst>
                                    </p:anim>
                                    <p:anim calcmode="lin" valueType="num">
                                      <p:cBhvr>
                                        <p:cTn id="35" dur="500" fill="hold"/>
                                        <p:tgtEl>
                                          <p:spTgt spid="102410"/>
                                        </p:tgtEl>
                                        <p:attrNameLst>
                                          <p:attrName>ppt_h</p:attrName>
                                        </p:attrNameLst>
                                      </p:cBhvr>
                                      <p:tavLst>
                                        <p:tav tm="0">
                                          <p:val>
                                            <p:fltVal val="0"/>
                                          </p:val>
                                        </p:tav>
                                        <p:tav tm="100000">
                                          <p:val>
                                            <p:strVal val="#ppt_h"/>
                                          </p:val>
                                        </p:tav>
                                      </p:tavLst>
                                    </p:anim>
                                    <p:animEffect transition="in" filter="fade">
                                      <p:cBhvr>
                                        <p:cTn id="36" dur="500"/>
                                        <p:tgtEl>
                                          <p:spTgt spid="1024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2411"/>
                                        </p:tgtEl>
                                        <p:attrNameLst>
                                          <p:attrName>style.visibility</p:attrName>
                                        </p:attrNameLst>
                                      </p:cBhvr>
                                      <p:to>
                                        <p:strVal val="visible"/>
                                      </p:to>
                                    </p:set>
                                    <p:animEffect transition="in" filter="wipe(left)">
                                      <p:cBhvr>
                                        <p:cTn id="41" dur="500"/>
                                        <p:tgtEl>
                                          <p:spTgt spid="1024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2413"/>
                                        </p:tgtEl>
                                        <p:attrNameLst>
                                          <p:attrName>style.visibility</p:attrName>
                                        </p:attrNameLst>
                                      </p:cBhvr>
                                      <p:to>
                                        <p:strVal val="visible"/>
                                      </p:to>
                                    </p:set>
                                    <p:animEffect transition="in" filter="wipe(left)">
                                      <p:cBhvr>
                                        <p:cTn id="46" dur="500"/>
                                        <p:tgtEl>
                                          <p:spTgt spid="1024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02415"/>
                                        </p:tgtEl>
                                        <p:attrNameLst>
                                          <p:attrName>style.visibility</p:attrName>
                                        </p:attrNameLst>
                                      </p:cBhvr>
                                      <p:to>
                                        <p:strVal val="visible"/>
                                      </p:to>
                                    </p:set>
                                    <p:animEffect transition="in" filter="wipe(left)">
                                      <p:cBhvr>
                                        <p:cTn id="55" dur="500"/>
                                        <p:tgtEl>
                                          <p:spTgt spid="1024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2402">
                                            <p:txEl>
                                              <p:pRg st="9" end="9"/>
                                            </p:txEl>
                                          </p:spTgt>
                                        </p:tgtEl>
                                        <p:attrNameLst>
                                          <p:attrName>style.visibility</p:attrName>
                                        </p:attrNameLst>
                                      </p:cBhvr>
                                      <p:to>
                                        <p:strVal val="visible"/>
                                      </p:to>
                                    </p:set>
                                    <p:animEffect transition="in" filter="wipe(left)">
                                      <p:cBhvr>
                                        <p:cTn id="60" dur="500"/>
                                        <p:tgtEl>
                                          <p:spTgt spid="102402">
                                            <p:txEl>
                                              <p:pRg st="9" end="9"/>
                                            </p:txEl>
                                          </p:spTgt>
                                        </p:tgtEl>
                                      </p:cBhvr>
                                    </p:animEffect>
                                  </p:childTnLst>
                                </p:cTn>
                              </p:par>
                            </p:childTnLst>
                          </p:cTn>
                        </p:par>
                        <p:par>
                          <p:cTn id="61" fill="hold">
                            <p:stCondLst>
                              <p:cond delay="500"/>
                            </p:stCondLst>
                            <p:childTnLst>
                              <p:par>
                                <p:cTn id="62" presetID="53" presetClass="entr" presetSubtype="16" fill="hold" nodeType="afterEffect">
                                  <p:stCondLst>
                                    <p:cond delay="0"/>
                                  </p:stCondLst>
                                  <p:childTnLst>
                                    <p:set>
                                      <p:cBhvr>
                                        <p:cTn id="63" dur="1" fill="hold">
                                          <p:stCondLst>
                                            <p:cond delay="0"/>
                                          </p:stCondLst>
                                        </p:cTn>
                                        <p:tgtEl>
                                          <p:spTgt spid="102418"/>
                                        </p:tgtEl>
                                        <p:attrNameLst>
                                          <p:attrName>style.visibility</p:attrName>
                                        </p:attrNameLst>
                                      </p:cBhvr>
                                      <p:to>
                                        <p:strVal val="visible"/>
                                      </p:to>
                                    </p:set>
                                    <p:anim calcmode="lin" valueType="num">
                                      <p:cBhvr>
                                        <p:cTn id="64" dur="500" fill="hold"/>
                                        <p:tgtEl>
                                          <p:spTgt spid="102418"/>
                                        </p:tgtEl>
                                        <p:attrNameLst>
                                          <p:attrName>ppt_w</p:attrName>
                                        </p:attrNameLst>
                                      </p:cBhvr>
                                      <p:tavLst>
                                        <p:tav tm="0">
                                          <p:val>
                                            <p:fltVal val="0"/>
                                          </p:val>
                                        </p:tav>
                                        <p:tav tm="100000">
                                          <p:val>
                                            <p:strVal val="#ppt_w"/>
                                          </p:val>
                                        </p:tav>
                                      </p:tavLst>
                                    </p:anim>
                                    <p:anim calcmode="lin" valueType="num">
                                      <p:cBhvr>
                                        <p:cTn id="65" dur="500" fill="hold"/>
                                        <p:tgtEl>
                                          <p:spTgt spid="102418"/>
                                        </p:tgtEl>
                                        <p:attrNameLst>
                                          <p:attrName>ppt_h</p:attrName>
                                        </p:attrNameLst>
                                      </p:cBhvr>
                                      <p:tavLst>
                                        <p:tav tm="0">
                                          <p:val>
                                            <p:fltVal val="0"/>
                                          </p:val>
                                        </p:tav>
                                        <p:tav tm="100000">
                                          <p:val>
                                            <p:strVal val="#ppt_h"/>
                                          </p:val>
                                        </p:tav>
                                      </p:tavLst>
                                    </p:anim>
                                    <p:animEffect transition="in" filter="fade">
                                      <p:cBhvr>
                                        <p:cTn id="66" dur="500"/>
                                        <p:tgtEl>
                                          <p:spTgt spid="1024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2420"/>
                                        </p:tgtEl>
                                        <p:attrNameLst>
                                          <p:attrName>style.visibility</p:attrName>
                                        </p:attrNameLst>
                                      </p:cBhvr>
                                      <p:to>
                                        <p:strVal val="visible"/>
                                      </p:to>
                                    </p:set>
                                    <p:animEffect transition="in" filter="wipe(left)">
                                      <p:cBhvr>
                                        <p:cTn id="71" dur="500"/>
                                        <p:tgtEl>
                                          <p:spTgt spid="1024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2421"/>
                                        </p:tgtEl>
                                        <p:attrNameLst>
                                          <p:attrName>style.visibility</p:attrName>
                                        </p:attrNameLst>
                                      </p:cBhvr>
                                      <p:to>
                                        <p:strVal val="visible"/>
                                      </p:to>
                                    </p:set>
                                    <p:animEffect transition="in" filter="wipe(left)">
                                      <p:cBhvr>
                                        <p:cTn id="76" dur="500"/>
                                        <p:tgtEl>
                                          <p:spTgt spid="1024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02419"/>
                                        </p:tgtEl>
                                        <p:attrNameLst>
                                          <p:attrName>style.visibility</p:attrName>
                                        </p:attrNameLst>
                                      </p:cBhvr>
                                      <p:to>
                                        <p:strVal val="visible"/>
                                      </p:to>
                                    </p:set>
                                    <p:animEffect transition="in" filter="wipe(left)">
                                      <p:cBhvr>
                                        <p:cTn id="81" dur="500"/>
                                        <p:tgtEl>
                                          <p:spTgt spid="102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457200" y="477168"/>
            <a:ext cx="8229600" cy="863600"/>
          </a:xfrm>
        </p:spPr>
        <p:txBody>
          <a:bodyPr/>
          <a:lstStyle/>
          <a:p>
            <a:r>
              <a:rPr lang="zh-CN" altLang="en-US" dirty="0" smtClean="0"/>
              <a:t>第七节 </a:t>
            </a:r>
            <a:r>
              <a:rPr lang="en-US" altLang="zh-CN" dirty="0" smtClean="0"/>
              <a:t>DFT</a:t>
            </a:r>
            <a:r>
              <a:rPr lang="zh-CN" altLang="en-US" dirty="0" smtClean="0"/>
              <a:t>与</a:t>
            </a:r>
            <a:r>
              <a:rPr lang="en-US" altLang="zh-CN" dirty="0" smtClean="0"/>
              <a:t>FFT</a:t>
            </a:r>
            <a:endParaRPr lang="zh-CN" altLang="en-US" dirty="0" smtClean="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388" y="1341140"/>
                <a:ext cx="8785225" cy="5256212"/>
              </a:xfrm>
              <a:extLst/>
            </p:spPr>
            <p:txBody>
              <a:bodyPr/>
              <a:lstStyle/>
              <a:p>
                <a:pPr>
                  <a:defRPr/>
                </a:pPr>
                <a:r>
                  <a:rPr lang="en-US" altLang="zh-CN" dirty="0" smtClean="0"/>
                  <a:t>Fourier</a:t>
                </a:r>
                <a:r>
                  <a:rPr lang="zh-CN" altLang="en-US" dirty="0" smtClean="0"/>
                  <a:t>变换：</a:t>
                </a:r>
                <a:endParaRPr lang="en-US" altLang="zh-CN" dirty="0" smtClean="0"/>
              </a:p>
              <a:p>
                <a:pPr marL="109537" indent="0">
                  <a:buFont typeface="Georgia" panose="02040502050405020303" pitchFamily="18" charse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a:rPr>
                          </m:ctrlPr>
                        </m:dPr>
                        <m:e>
                          <m:r>
                            <a:rPr lang="en-US" altLang="zh-CN" b="0" i="1" smtClean="0">
                              <a:latin typeface="Cambria Math" panose="02040503050406030204" pitchFamily="18" charset="0"/>
                            </a:rPr>
                            <m:t>𝜆</m:t>
                          </m:r>
                        </m:e>
                      </m:d>
                      <m:r>
                        <a:rPr lang="en-US" altLang="zh-CN" i="1" smtClean="0">
                          <a:latin typeface="Cambria Math" panose="02040503050406030204" pitchFamily="18" charset="0"/>
                        </a:rPr>
                        <m:t>=</m:t>
                      </m:r>
                      <m:nary>
                        <m:naryPr>
                          <m:ctrlPr>
                            <a:rPr lang="en-US" altLang="zh-CN" i="1" smtClean="0">
                              <a:latin typeface="Cambria Math"/>
                            </a:rPr>
                          </m:ctrlPr>
                        </m:naryPr>
                        <m:sub>
                          <m:r>
                            <m:rPr>
                              <m:brk m:alnAt="23"/>
                            </m:rPr>
                            <a:rPr lang="en-US" altLang="zh-CN" i="1" smtClean="0">
                              <a:latin typeface="Cambria Math" panose="02040503050406030204" pitchFamily="18" charset="0"/>
                            </a:rPr>
                            <m:t>−</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r>
                            <a:rPr lang="en-US" altLang="zh-CN" i="1" smtClean="0">
                              <a:latin typeface="Cambria Math" panose="02040503050406030204" pitchFamily="18" charset="0"/>
                            </a:rPr>
                            <m:t>𝑓</m:t>
                          </m:r>
                          <m:d>
                            <m:dPr>
                              <m:ctrlPr>
                                <a:rPr lang="en-US" altLang="zh-CN" i="1" smtClean="0">
                                  <a:latin typeface="Cambria Math"/>
                                </a:rPr>
                              </m:ctrlPr>
                            </m:dPr>
                            <m:e>
                              <m:r>
                                <a:rPr lang="en-US" altLang="zh-CN" i="1" smtClean="0">
                                  <a:latin typeface="Cambria Math" panose="02040503050406030204" pitchFamily="18" charset="0"/>
                                </a:rPr>
                                <m:t>𝜉</m:t>
                              </m:r>
                            </m:e>
                          </m:d>
                          <m:sSup>
                            <m:sSupPr>
                              <m:ctrlPr>
                                <a:rPr lang="en-US" altLang="zh-CN" i="1" smtClean="0">
                                  <a:latin typeface="Cambria Math"/>
                                </a:rPr>
                              </m:ctrlPr>
                            </m:sSupPr>
                            <m:e>
                              <m:r>
                                <a:rPr lang="en-US" altLang="zh-CN" i="1" smtClean="0">
                                  <a:latin typeface="Cambria Math" panose="02040503050406030204" pitchFamily="18" charset="0"/>
                                </a:rPr>
                                <m:t>𝑒</m:t>
                              </m:r>
                            </m:e>
                            <m:sup>
                              <m:r>
                                <a:rPr lang="en-US" altLang="zh-CN" i="1" smtClean="0">
                                  <a:latin typeface="Cambria Math" panose="02040503050406030204" pitchFamily="18" charset="0"/>
                                </a:rPr>
                                <m:t>−</m:t>
                              </m:r>
                              <m:r>
                                <a:rPr lang="en-US" altLang="zh-CN" i="1" smtClean="0">
                                  <a:latin typeface="Cambria Math" panose="02040503050406030204" pitchFamily="18" charset="0"/>
                                </a:rPr>
                                <m:t>𝑖</m:t>
                              </m:r>
                              <m:r>
                                <a:rPr lang="en-US" altLang="zh-CN" b="0" i="1" smtClean="0">
                                  <a:latin typeface="Cambria Math" panose="02040503050406030204" pitchFamily="18" charset="0"/>
                                </a:rPr>
                                <m:t>𝜆𝜉</m:t>
                              </m:r>
                            </m:sup>
                          </m:sSup>
                          <m:r>
                            <m:rPr>
                              <m:nor/>
                            </m:rPr>
                            <a:rPr lang="en-US" altLang="zh-CN" smtClean="0">
                              <a:latin typeface="Cambria Math" panose="02040503050406030204" pitchFamily="18" charset="0"/>
                            </a:rPr>
                            <m:t>d</m:t>
                          </m:r>
                          <m:r>
                            <a:rPr lang="en-US" altLang="zh-CN" i="1" smtClean="0">
                              <a:latin typeface="Cambria Math" panose="02040503050406030204" pitchFamily="18" charset="0"/>
                            </a:rPr>
                            <m:t>𝜉</m:t>
                          </m:r>
                        </m:e>
                      </m:nary>
                    </m:oMath>
                  </m:oMathPara>
                </a14:m>
                <a:endParaRPr lang="en-US" altLang="zh-CN" dirty="0"/>
              </a:p>
              <a:p>
                <a:pPr>
                  <a:defRPr/>
                </a:pPr>
                <a:r>
                  <a:rPr lang="zh-CN" altLang="en-US" dirty="0" smtClean="0"/>
                  <a:t>考虑离散点集：</a:t>
                </a:r>
                <a14:m>
                  <m:oMath xmlns:m="http://schemas.openxmlformats.org/officeDocument/2006/math">
                    <m:r>
                      <a:rPr lang="en-US" altLang="zh-CN" i="1" smtClean="0">
                        <a:latin typeface="Cambria Math" panose="02040503050406030204" pitchFamily="18" charset="0"/>
                      </a:rPr>
                      <m:t>𝑓</m:t>
                    </m:r>
                    <m:d>
                      <m:dPr>
                        <m:ctrlPr>
                          <a:rPr lang="en-US" altLang="zh-CN" i="1" smtClean="0">
                            <a:latin typeface="Cambria Math"/>
                          </a:rPr>
                        </m:ctrlPr>
                      </m:dPr>
                      <m:e>
                        <m:r>
                          <a:rPr lang="en-US" altLang="zh-CN" i="1" smtClean="0">
                            <a:latin typeface="Cambria Math" panose="02040503050406030204" pitchFamily="18" charset="0"/>
                          </a:rPr>
                          <m:t>𝑘</m:t>
                        </m:r>
                      </m:e>
                    </m:d>
                    <m:r>
                      <a:rPr lang="en-US" altLang="zh-CN" i="1" smtClean="0">
                        <a:latin typeface="Cambria Math" panose="02040503050406030204" pitchFamily="18" charset="0"/>
                      </a:rPr>
                      <m:t>: </m:t>
                    </m:r>
                    <m:r>
                      <a:rPr lang="en-US" altLang="zh-CN" i="1" smtClean="0">
                        <a:latin typeface="Cambria Math" panose="02040503050406030204" pitchFamily="18" charset="0"/>
                      </a:rPr>
                      <m:t>𝑓</m:t>
                    </m:r>
                    <m:d>
                      <m:dPr>
                        <m:ctrlPr>
                          <a:rPr lang="en-US" altLang="zh-CN" i="1" smtClean="0">
                            <a:latin typeface="Cambria Math"/>
                          </a:rPr>
                        </m:ctrlPr>
                      </m:dPr>
                      <m:e>
                        <m:r>
                          <a:rPr lang="en-US" altLang="zh-CN" i="1" smtClean="0">
                            <a:latin typeface="Cambria Math" panose="02040503050406030204" pitchFamily="18" charset="0"/>
                          </a:rPr>
                          <m:t>0</m:t>
                        </m:r>
                      </m:e>
                    </m:d>
                    <m:r>
                      <a:rPr lang="en-US" altLang="zh-CN" i="1" smtClean="0">
                        <a:latin typeface="Cambria Math" panose="02040503050406030204" pitchFamily="18" charset="0"/>
                      </a:rPr>
                      <m:t>,</m:t>
                    </m:r>
                    <m:r>
                      <a:rPr lang="en-US" altLang="zh-CN" i="1" smtClean="0">
                        <a:latin typeface="Cambria Math" panose="02040503050406030204" pitchFamily="18" charset="0"/>
                      </a:rPr>
                      <m:t>𝑓</m:t>
                    </m:r>
                    <m:d>
                      <m:dPr>
                        <m:ctrlPr>
                          <a:rPr lang="en-US" altLang="zh-CN" i="1" smtClean="0">
                            <a:latin typeface="Cambria Math"/>
                          </a:rPr>
                        </m:ctrlPr>
                      </m:dPr>
                      <m:e>
                        <m:r>
                          <a:rPr lang="en-US" altLang="zh-CN" i="1" smtClean="0">
                            <a:latin typeface="Cambria Math" panose="02040503050406030204" pitchFamily="18" charset="0"/>
                          </a:rPr>
                          <m:t>1</m:t>
                        </m:r>
                      </m:e>
                    </m:d>
                    <m:r>
                      <a:rPr lang="en-US" altLang="zh-CN" i="1" smtClean="0">
                        <a:latin typeface="Cambria Math" panose="02040503050406030204" pitchFamily="18" charset="0"/>
                      </a:rPr>
                      <m:t>,⋯,</m:t>
                    </m:r>
                    <m:r>
                      <a:rPr lang="en-US" altLang="zh-CN" i="1" smtClean="0">
                        <a:latin typeface="Cambria Math" panose="02040503050406030204" pitchFamily="18" charset="0"/>
                      </a:rPr>
                      <m:t>𝑓</m:t>
                    </m:r>
                    <m:d>
                      <m:dPr>
                        <m:ctrlPr>
                          <a:rPr lang="en-US" altLang="zh-CN" i="1" smtClean="0">
                            <a:latin typeface="Cambria Math"/>
                          </a:rPr>
                        </m:ctrlPr>
                      </m:dPr>
                      <m:e>
                        <m:r>
                          <a:rPr lang="en-US" altLang="zh-CN" i="1" smtClean="0">
                            <a:latin typeface="Cambria Math" panose="02040503050406030204" pitchFamily="18" charset="0"/>
                          </a:rPr>
                          <m:t>𝑀</m:t>
                        </m:r>
                        <m:r>
                          <a:rPr lang="en-US" altLang="zh-CN" b="0" i="1" smtClean="0">
                            <a:latin typeface="Cambria Math" panose="02040503050406030204" pitchFamily="18" charset="0"/>
                          </a:rPr>
                          <m:t>−1</m:t>
                        </m:r>
                      </m:e>
                    </m:d>
                  </m:oMath>
                </a14:m>
                <a:endParaRPr lang="en-US" altLang="zh-CN" dirty="0" smtClean="0"/>
              </a:p>
              <a:p>
                <a:pPr lvl="1">
                  <a:defRPr/>
                </a:pPr>
                <a:r>
                  <a:rPr lang="zh-CN" altLang="en-US" dirty="0" smtClean="0"/>
                  <a:t>积分变为有限项求和，</a:t>
                </a:r>
                <a:r>
                  <a:rPr lang="en-US" altLang="zh-CN" dirty="0" smtClean="0"/>
                  <a:t/>
                </a:r>
                <a14:m>
                  <m:oMath xmlns:m="http://schemas.openxmlformats.org/officeDocument/2006/math">
                    <m:r>
                      <a:rPr lang="en-US" altLang="zh-CN" i="1" smtClean="0">
                        <a:latin typeface="Cambria Math" panose="02040503050406030204" pitchFamily="18" charset="0"/>
                      </a:rPr>
                      <m:t>𝜉</m:t>
                    </m:r>
                  </m:oMath>
                </a14:m>
                <a:r>
                  <a:rPr lang="zh-CN" altLang="en-US" dirty="0" smtClean="0"/>
                  <a:t>换为</a:t>
                </a:r>
                <a14:m>
                  <m:oMath xmlns:m="http://schemas.openxmlformats.org/officeDocument/2006/math">
                    <m:r>
                      <a:rPr lang="en-US" altLang="zh-CN" i="1" smtClean="0">
                        <a:latin typeface="Cambria Math" panose="02040503050406030204" pitchFamily="18" charset="0"/>
                      </a:rPr>
                      <m:t>𝑛</m:t>
                    </m:r>
                  </m:oMath>
                </a14:m>
                <a:r>
                  <a:rPr lang="en-US" altLang="zh-CN" dirty="0" smtClean="0"/>
                  <a:t>,</a:t>
                </a:r>
                <a:r>
                  <a:rPr lang="zh-CN" altLang="en-US" dirty="0" smtClean="0"/>
                  <a:t>，则</a:t>
                </a:r>
                <a14:m>
                  <m:oMath xmlns:m="http://schemas.openxmlformats.org/officeDocument/2006/math">
                    <m:r>
                      <m:rPr>
                        <m:sty m:val="p"/>
                      </m:rPr>
                      <a:rPr lang="en-US" altLang="zh-CN" i="1" dirty="0">
                        <a:latin typeface="Cambria Math" panose="02040503050406030204" pitchFamily="18" charset="0"/>
                      </a:rPr>
                      <m:t>d</m:t>
                    </m:r>
                    <m:r>
                      <a:rPr lang="en-US" altLang="zh-CN" i="1">
                        <a:latin typeface="Cambria Math" panose="02040503050406030204" pitchFamily="18" charset="0"/>
                      </a:rPr>
                      <m:t>𝜉</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endParaRPr lang="en-US" altLang="zh-CN" dirty="0" smtClean="0"/>
              </a:p>
              <a:p>
                <a:pPr marL="411162" lvl="1" indent="0">
                  <a:buNone/>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a:rPr>
                          </m:ctrlPr>
                        </m:dPr>
                        <m:e>
                          <m:r>
                            <a:rPr lang="en-US" altLang="zh-CN" i="1">
                              <a:latin typeface="Cambria Math" panose="02040503050406030204" pitchFamily="18" charset="0"/>
                            </a:rPr>
                            <m:t>𝜆</m:t>
                          </m:r>
                        </m:e>
                      </m:d>
                      <m:r>
                        <a:rPr lang="en-US" altLang="zh-CN" i="1">
                          <a:latin typeface="Cambria Math" panose="02040503050406030204" pitchFamily="18" charset="0"/>
                        </a:rPr>
                        <m:t>=</m:t>
                      </m:r>
                      <m:nary>
                        <m:naryPr>
                          <m:chr m:val="∑"/>
                          <m:ctrlPr>
                            <a:rPr lang="en-US" altLang="zh-CN" sz="2400" i="1">
                              <a:latin typeface="Cambria Math"/>
                            </a:rPr>
                          </m:ctrlPr>
                        </m:naryPr>
                        <m:sub>
                          <m:r>
                            <a:rPr lang="en-US" altLang="zh-CN" sz="2400" i="1">
                              <a:latin typeface="Cambria Math" panose="02040503050406030204" pitchFamily="18" charset="0"/>
                            </a:rPr>
                            <m:t>𝑛</m:t>
                          </m:r>
                          <m:r>
                            <a:rPr lang="en-US" altLang="zh-CN" sz="2400" i="1">
                              <a:latin typeface="Cambria Math" panose="02040503050406030204" pitchFamily="18" charset="0"/>
                            </a:rPr>
                            <m:t>=−∞</m:t>
                          </m:r>
                        </m:sub>
                        <m:sup>
                          <m:r>
                            <a:rPr lang="en-US" altLang="zh-CN" sz="2400" b="0" i="1" smtClean="0">
                              <a:latin typeface="Cambria Math" panose="02040503050406030204" pitchFamily="18" charset="0"/>
                            </a:rPr>
                            <m:t>∞</m:t>
                          </m:r>
                        </m:sup>
                        <m:e>
                          <m:r>
                            <a:rPr lang="en-US" altLang="zh-CN" sz="2400" i="1">
                              <a:latin typeface="Cambria Math" panose="02040503050406030204" pitchFamily="18" charset="0"/>
                            </a:rPr>
                            <m:t>𝑓</m:t>
                          </m:r>
                          <m:d>
                            <m:dPr>
                              <m:ctrlPr>
                                <a:rPr lang="en-US" altLang="zh-CN" sz="2400" i="1">
                                  <a:latin typeface="Cambria Math"/>
                                </a:rPr>
                              </m:ctrlPr>
                            </m:dPr>
                            <m:e>
                              <m:r>
                                <a:rPr lang="en-US" altLang="zh-CN" sz="2400" i="1">
                                  <a:latin typeface="Cambria Math" panose="02040503050406030204" pitchFamily="18" charset="0"/>
                                </a:rPr>
                                <m:t>𝑛</m:t>
                              </m:r>
                            </m:e>
                          </m:d>
                          <m:sSup>
                            <m:sSupPr>
                              <m:ctrlPr>
                                <a:rPr lang="en-US" altLang="zh-CN" sz="2400" i="1">
                                  <a:latin typeface="Cambria Math"/>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𝑛</m:t>
                              </m:r>
                            </m:sup>
                          </m:sSup>
                        </m:e>
                      </m:nary>
                      <m:r>
                        <a:rPr lang="en-US" altLang="zh-CN" i="1">
                          <a:latin typeface="Cambria Math" panose="02040503050406030204" pitchFamily="18" charset="0"/>
                        </a:rPr>
                        <m:t>=</m:t>
                      </m:r>
                      <m:nary>
                        <m:naryPr>
                          <m:chr m:val="∑"/>
                          <m:ctrlPr>
                            <a:rPr lang="en-US" altLang="zh-CN" sz="2400" i="1">
                              <a:latin typeface="Cambria Math"/>
                            </a:rPr>
                          </m:ctrlPr>
                        </m:naryPr>
                        <m:sub>
                          <m: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−1</m:t>
                          </m:r>
                        </m:sup>
                        <m:e>
                          <m:r>
                            <a:rPr lang="en-US" altLang="zh-CN" sz="2400" i="1">
                              <a:latin typeface="Cambria Math" panose="02040503050406030204" pitchFamily="18" charset="0"/>
                            </a:rPr>
                            <m:t>𝑓</m:t>
                          </m:r>
                          <m:d>
                            <m:dPr>
                              <m:ctrlPr>
                                <a:rPr lang="en-US" altLang="zh-CN" sz="2400" i="1">
                                  <a:latin typeface="Cambria Math"/>
                                </a:rPr>
                              </m:ctrlPr>
                            </m:dPr>
                            <m:e>
                              <m:r>
                                <a:rPr lang="en-US" altLang="zh-CN" sz="2400" i="1">
                                  <a:latin typeface="Cambria Math" panose="02040503050406030204" pitchFamily="18" charset="0"/>
                                </a:rPr>
                                <m:t>𝑛</m:t>
                              </m:r>
                            </m:e>
                          </m:d>
                          <m:sSup>
                            <m:sSupPr>
                              <m:ctrlPr>
                                <a:rPr lang="en-US" altLang="zh-CN" sz="2400" i="1">
                                  <a:latin typeface="Cambria Math"/>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𝜆</m:t>
                              </m:r>
                              <m:r>
                                <a:rPr lang="en-US" altLang="zh-CN" sz="2400" i="1">
                                  <a:latin typeface="Cambria Math" panose="02040503050406030204" pitchFamily="18" charset="0"/>
                                </a:rPr>
                                <m:t>𝑛</m:t>
                              </m:r>
                            </m:sup>
                          </m:sSup>
                        </m:e>
                      </m:nary>
                    </m:oMath>
                  </m:oMathPara>
                </a14:m>
                <a:endParaRPr lang="en-US" altLang="zh-CN" dirty="0" smtClean="0"/>
              </a:p>
              <a:p>
                <a:pPr lvl="1">
                  <a:defRPr/>
                </a:pPr>
                <a:r>
                  <a:rPr lang="zh-CN" altLang="en-US" dirty="0" smtClean="0"/>
                  <a:t>取</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𝑘</m:t>
                    </m:r>
                  </m:oMath>
                </a14:m>
                <a:r>
                  <a:rPr lang="zh-CN" altLang="en-US" dirty="0" smtClean="0"/>
                  <a:t>，得到</a:t>
                </a:r>
                <a:r>
                  <a:rPr lang="en-US" altLang="zh-CN" dirty="0" smtClean="0"/>
                  <a:t>DFT</a:t>
                </a:r>
                <a:r>
                  <a:rPr lang="en-US" altLang="zh-CN" dirty="0"/>
                  <a:t>(</a:t>
                </a:r>
                <a:r>
                  <a:rPr lang="zh-CN" altLang="en-US" dirty="0" smtClean="0"/>
                  <a:t>离散傅里叶变换</a:t>
                </a:r>
                <a:r>
                  <a:rPr lang="en-US" altLang="zh-CN" dirty="0" smtClean="0"/>
                  <a:t>)</a:t>
                </a:r>
                <a:r>
                  <a:rPr lang="zh-CN" altLang="en-US" dirty="0" smtClean="0"/>
                  <a:t>正变换公式：</a:t>
                </a:r>
                <a:endParaRPr lang="en-US" altLang="zh-CN" dirty="0" smtClean="0"/>
              </a:p>
              <a:p>
                <a:pPr marL="411162" lvl="1" indent="0">
                  <a:buNone/>
                  <a:defRPr/>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𝐹</m:t>
                      </m:r>
                      <m:d>
                        <m:dPr>
                          <m:ctrlPr>
                            <a:rPr lang="en-US" altLang="zh-CN" sz="2400" i="1" dirty="0">
                              <a:latin typeface="Cambria Math"/>
                            </a:rPr>
                          </m:ctrlPr>
                        </m:dPr>
                        <m:e>
                          <m:r>
                            <a:rPr lang="en-US" altLang="zh-CN" sz="2400" b="0" i="1" dirty="0" smtClean="0">
                              <a:latin typeface="Cambria Math" panose="02040503050406030204" pitchFamily="18" charset="0"/>
                            </a:rPr>
                            <m:t>𝑘</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𝐷𝐹𝑇</m:t>
                      </m:r>
                      <m:d>
                        <m:dPr>
                          <m:ctrlPr>
                            <a:rPr lang="en-US" altLang="zh-CN" sz="2400" b="0" i="1" dirty="0" smtClean="0">
                              <a:latin typeface="Cambria Math"/>
                            </a:rPr>
                          </m:ctrlPr>
                        </m:dPr>
                        <m:e>
                          <m:r>
                            <a:rPr lang="en-US" altLang="zh-CN" sz="2400" b="0" i="1" dirty="0" smtClean="0">
                              <a:latin typeface="Cambria Math" panose="02040503050406030204" pitchFamily="18" charset="0"/>
                            </a:rPr>
                            <m:t>𝑓</m:t>
                          </m:r>
                          <m:d>
                            <m:dPr>
                              <m:ctrlPr>
                                <a:rPr lang="en-US" altLang="zh-CN" sz="2400" b="0" i="1" dirty="0" smtClean="0">
                                  <a:latin typeface="Cambria Math"/>
                                </a:rPr>
                              </m:ctrlPr>
                            </m:dPr>
                            <m:e>
                              <m:r>
                                <a:rPr lang="en-US" altLang="zh-CN" sz="2400" b="0" i="1" dirty="0" smtClean="0">
                                  <a:latin typeface="Cambria Math" panose="02040503050406030204" pitchFamily="18" charset="0"/>
                                </a:rPr>
                                <m:t>𝑛</m:t>
                              </m:r>
                            </m:e>
                          </m:d>
                        </m:e>
                      </m:d>
                      <m:r>
                        <a:rPr lang="en-US" altLang="zh-CN" sz="2400" i="1" dirty="0">
                          <a:latin typeface="Cambria Math" panose="02040503050406030204" pitchFamily="18" charset="0"/>
                        </a:rPr>
                        <m:t>=</m:t>
                      </m:r>
                      <m:nary>
                        <m:naryPr>
                          <m:chr m:val="∑"/>
                          <m:ctrlPr>
                            <a:rPr lang="en-US" altLang="zh-CN" sz="2400" i="1">
                              <a:latin typeface="Cambria Math"/>
                            </a:rPr>
                          </m:ctrlPr>
                        </m:naryPr>
                        <m:sub>
                          <m:r>
                            <a:rPr lang="en-US" altLang="zh-CN" sz="2400" b="0" i="1" smtClean="0">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b="0" i="1" smtClean="0">
                              <a:latin typeface="Cambria Math" panose="02040503050406030204" pitchFamily="18" charset="0"/>
                            </a:rPr>
                            <m:t>𝑓</m:t>
                          </m:r>
                          <m:d>
                            <m:dPr>
                              <m:ctrlPr>
                                <a:rPr lang="en-US" altLang="zh-CN" sz="2400" i="1">
                                  <a:latin typeface="Cambria Math"/>
                                </a:rPr>
                              </m:ctrlPr>
                            </m:dPr>
                            <m:e>
                              <m:r>
                                <a:rPr lang="en-US" altLang="zh-CN" sz="2400" b="0" i="1" smtClean="0">
                                  <a:latin typeface="Cambria Math" panose="02040503050406030204" pitchFamily="18" charset="0"/>
                                </a:rPr>
                                <m:t>𝑛</m:t>
                              </m:r>
                            </m:e>
                          </m:d>
                          <m:sSup>
                            <m:sSupPr>
                              <m:ctrlPr>
                                <a:rPr lang="en-US" altLang="zh-CN" sz="2400" i="1">
                                  <a:latin typeface="Cambria Math"/>
                                </a:rPr>
                              </m:ctrlPr>
                            </m:sSupPr>
                            <m:e>
                              <m:r>
                                <a:rPr lang="en-US" altLang="zh-CN" sz="2400" i="1">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i="1">
                                  <a:latin typeface="Cambria Math" panose="02040503050406030204" pitchFamily="18" charset="0"/>
                                </a:rPr>
                                <m:t>𝑖</m:t>
                              </m:r>
                              <m:f>
                                <m:fPr>
                                  <m:ctrlPr>
                                    <a:rPr lang="en-US" altLang="zh-CN" sz="2400" i="1">
                                      <a:latin typeface="Cambria Math"/>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𝑘𝑛</m:t>
                              </m:r>
                            </m:sup>
                          </m:sSup>
                        </m:e>
                      </m:nary>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𝑁</m:t>
                      </m:r>
                      <m:d>
                        <m:dPr>
                          <m:ctrlPr>
                            <a:rPr lang="en-US" altLang="zh-CN" sz="2400" b="0" i="1" smtClean="0">
                              <a:latin typeface="Cambria Math"/>
                            </a:rPr>
                          </m:ctrlPr>
                        </m:dPr>
                        <m:e>
                          <m:r>
                            <a:rPr lang="zh-CN" altLang="en-US" sz="2400" i="1">
                              <a:latin typeface="Cambria Math" panose="02040503050406030204" pitchFamily="18" charset="0"/>
                            </a:rPr>
                            <m:t>变换</m:t>
                          </m:r>
                          <m:r>
                            <a:rPr lang="zh-CN" altLang="en-US" sz="2400" i="1" smtClean="0">
                              <a:latin typeface="Cambria Math" panose="02040503050406030204" pitchFamily="18" charset="0"/>
                            </a:rPr>
                            <m:t>区间</m:t>
                          </m:r>
                          <m:r>
                            <a:rPr lang="zh-CN" altLang="en-US" sz="2400" i="1">
                              <a:latin typeface="Cambria Math" panose="02040503050406030204" pitchFamily="18" charset="0"/>
                            </a:rPr>
                            <m:t>长度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388" y="1341140"/>
                <a:ext cx="8785225" cy="5256212"/>
              </a:xfrm>
              <a:blipFill rotWithShape="0">
                <a:blip r:embed="rId3" cstate="print"/>
                <a:stretch>
                  <a:fillRect t="-1508"/>
                </a:stretch>
              </a:blipFill>
              <a:extLst/>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F99A0976-7B5D-40D8-B6C3-49C4F08742DB}" type="datetime8">
              <a:rPr lang="zh-CN" altLang="en-US" smtClean="0"/>
              <a:pPr>
                <a:defRPr/>
              </a:pPr>
              <a:t>2018年9月10日1时32分</a:t>
            </a:fld>
            <a:endParaRPr lang="zh-CN" altLang="en-US" dirty="0"/>
          </a:p>
        </p:txBody>
      </p:sp>
      <p:sp>
        <p:nvSpPr>
          <p:cNvPr id="10445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Georgia" panose="02040502050405020303" pitchFamily="18" charset="0"/>
                <a:ea typeface="宋体" panose="02010600030101010101" pitchFamily="2" charset="-122"/>
              </a:defRPr>
            </a:lvl1pPr>
            <a:lvl2pPr marL="742950" indent="-285750">
              <a:defRPr>
                <a:solidFill>
                  <a:schemeClr val="tx1"/>
                </a:solidFill>
                <a:latin typeface="Georgia" panose="02040502050405020303" pitchFamily="18" charset="0"/>
                <a:ea typeface="宋体" panose="02010600030101010101" pitchFamily="2" charset="-122"/>
              </a:defRPr>
            </a:lvl2pPr>
            <a:lvl3pPr marL="1143000" indent="-228600">
              <a:defRPr>
                <a:solidFill>
                  <a:schemeClr val="tx1"/>
                </a:solidFill>
                <a:latin typeface="Georgia" panose="02040502050405020303" pitchFamily="18" charset="0"/>
                <a:ea typeface="宋体" panose="02010600030101010101" pitchFamily="2" charset="-122"/>
              </a:defRPr>
            </a:lvl3pPr>
            <a:lvl4pPr marL="1600200" indent="-228600">
              <a:defRPr>
                <a:solidFill>
                  <a:schemeClr val="tx1"/>
                </a:solidFill>
                <a:latin typeface="Georgia" panose="02040502050405020303" pitchFamily="18" charset="0"/>
                <a:ea typeface="宋体" panose="02010600030101010101" pitchFamily="2" charset="-122"/>
              </a:defRPr>
            </a:lvl4pPr>
            <a:lvl5pPr marL="2057400" indent="-228600">
              <a:defRPr>
                <a:solidFill>
                  <a:schemeClr val="tx1"/>
                </a:solidFill>
                <a:latin typeface="Georgia" panose="020405020504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eorgia" panose="020405020504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eorgia" panose="020405020504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eorgia" panose="020405020504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eorgia" panose="02040502050405020303" pitchFamily="18" charset="0"/>
                <a:ea typeface="宋体" panose="02010600030101010101" pitchFamily="2" charset="-122"/>
              </a:defRPr>
            </a:lvl9pPr>
          </a:lstStyle>
          <a:p>
            <a:fld id="{7D35911D-1B88-4D8A-AE8A-00B76886F5BB}" type="slidenum">
              <a:rPr lang="zh-CN" altLang="en-US">
                <a:solidFill>
                  <a:srgbClr val="FFFFFF"/>
                </a:solidFill>
              </a:rPr>
              <a:pPr/>
              <a:t>164</a:t>
            </a:fld>
            <a:endParaRPr lang="zh-CN" altLang="en-US">
              <a:solidFill>
                <a:srgbClr val="FFFFFF"/>
              </a:solidFill>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620688"/>
                <a:ext cx="8784976" cy="5976664"/>
              </a:xfrm>
            </p:spPr>
            <p:txBody>
              <a:bodyPr/>
              <a:lstStyle/>
              <a:p>
                <a:r>
                  <a:rPr lang="zh-CN" altLang="en-US" dirty="0" smtClean="0"/>
                  <a:t>同样得到逆变换公式</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𝑓</m:t>
                      </m:r>
                      <m:d>
                        <m:dPr>
                          <m:ctrlPr>
                            <a:rPr lang="en-US" altLang="zh-CN" i="1" dirty="0">
                              <a:latin typeface="Cambria Math"/>
                            </a:rPr>
                          </m:ctrlPr>
                        </m:dPr>
                        <m:e>
                          <m:r>
                            <a:rPr lang="en-US" altLang="zh-CN" i="1" dirty="0">
                              <a:latin typeface="Cambria Math" panose="02040503050406030204" pitchFamily="18" charset="0"/>
                            </a:rPr>
                            <m:t>𝑛</m:t>
                          </m:r>
                        </m:e>
                      </m:d>
                      <m:r>
                        <a:rPr lang="en-US" altLang="zh-CN" i="1" dirty="0">
                          <a:latin typeface="Cambria Math" panose="02040503050406030204" pitchFamily="18" charset="0"/>
                        </a:rPr>
                        <m:t>=</m:t>
                      </m:r>
                      <m:r>
                        <a:rPr lang="en-US" altLang="zh-CN" i="1" dirty="0">
                          <a:latin typeface="Cambria Math" panose="02040503050406030204" pitchFamily="18" charset="0"/>
                        </a:rPr>
                        <m:t>𝐼𝐷𝐹𝑇</m:t>
                      </m:r>
                      <m:d>
                        <m:dPr>
                          <m:ctrlPr>
                            <a:rPr lang="en-US" altLang="zh-CN" i="1" dirty="0">
                              <a:latin typeface="Cambria Math"/>
                            </a:rPr>
                          </m:ctrlPr>
                        </m:dPr>
                        <m:e>
                          <m:r>
                            <a:rPr lang="en-US" altLang="zh-CN" i="1" dirty="0">
                              <a:latin typeface="Cambria Math" panose="02040503050406030204" pitchFamily="18" charset="0"/>
                            </a:rPr>
                            <m:t>𝐹</m:t>
                          </m:r>
                          <m:d>
                            <m:dPr>
                              <m:ctrlPr>
                                <a:rPr lang="en-US" altLang="zh-CN" i="1" dirty="0">
                                  <a:latin typeface="Cambria Math"/>
                                </a:rPr>
                              </m:ctrlPr>
                            </m:dPr>
                            <m:e>
                              <m:r>
                                <a:rPr lang="en-US" altLang="zh-CN" i="1" dirty="0">
                                  <a:latin typeface="Cambria Math" panose="02040503050406030204" pitchFamily="18" charset="0"/>
                                </a:rPr>
                                <m:t>𝑘</m:t>
                              </m:r>
                            </m:e>
                          </m:d>
                        </m:e>
                      </m:d>
                      <m:r>
                        <a:rPr lang="en-US" altLang="zh-CN" i="1" dirty="0">
                          <a:latin typeface="Cambria Math" panose="02040503050406030204" pitchFamily="18" charset="0"/>
                        </a:rPr>
                        <m:t>=</m:t>
                      </m:r>
                      <m:f>
                        <m:fPr>
                          <m:ctrlPr>
                            <a:rPr lang="en-US" altLang="zh-CN" i="1" dirty="0">
                              <a:latin typeface="Cambria Math"/>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a:latin typeface="Cambria Math"/>
                            </a:rPr>
                          </m:ctrlPr>
                        </m:naryPr>
                        <m:sub>
                          <m: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𝐹</m:t>
                          </m:r>
                          <m:d>
                            <m:dPr>
                              <m:ctrlPr>
                                <a:rPr lang="en-US" altLang="zh-CN" i="1">
                                  <a:latin typeface="Cambria Math"/>
                                </a:rPr>
                              </m:ctrlPr>
                            </m:dPr>
                            <m:e>
                              <m:r>
                                <a:rPr lang="en-US" altLang="zh-CN" i="1">
                                  <a:latin typeface="Cambria Math" panose="02040503050406030204" pitchFamily="18" charset="0"/>
                                </a:rPr>
                                <m:t>𝑘</m:t>
                              </m:r>
                            </m:e>
                          </m:d>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r>
                                <a:rPr lang="en-US" altLang="zh-CN" i="1">
                                  <a:latin typeface="Cambria Math" panose="02040503050406030204" pitchFamily="18" charset="0"/>
                                </a:rPr>
                                <m:t>𝑘𝑛</m:t>
                              </m:r>
                            </m:sup>
                          </m:sSup>
                        </m:e>
                      </m:nary>
                    </m:oMath>
                  </m:oMathPara>
                </a14:m>
                <a:endParaRPr lang="en-US" altLang="zh-CN" dirty="0"/>
              </a:p>
              <a:p>
                <a:r>
                  <a:rPr lang="zh-CN" altLang="en-US" dirty="0" smtClean="0"/>
                  <a:t>引进记号</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sup>
                      </m:sSup>
                    </m:oMath>
                  </m:oMathPara>
                </a14:m>
                <a:endParaRPr lang="en-US" altLang="zh-CN" dirty="0"/>
              </a:p>
              <a:p>
                <a:r>
                  <a:rPr lang="zh-CN" altLang="en-US" dirty="0" smtClean="0"/>
                  <a:t>则</a:t>
                </a:r>
                <a:r>
                  <a:rPr lang="en-US" altLang="zh-CN" dirty="0" smtClean="0"/>
                  <a:t>DFT</a:t>
                </a:r>
                <a:r>
                  <a:rPr lang="zh-CN" altLang="en-US" dirty="0" smtClean="0"/>
                  <a:t>和</a:t>
                </a:r>
                <a:r>
                  <a:rPr lang="en-US" altLang="zh-CN" dirty="0" smtClean="0"/>
                  <a:t>IDFT</a:t>
                </a:r>
                <a:r>
                  <a:rPr lang="zh-CN" altLang="en-US" dirty="0" smtClean="0"/>
                  <a:t>可以简写为</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𝐹</m:t>
                      </m:r>
                      <m:d>
                        <m:dPr>
                          <m:ctrlPr>
                            <a:rPr lang="en-US" altLang="zh-CN" i="1" dirty="0">
                              <a:latin typeface="Cambria Math"/>
                            </a:rPr>
                          </m:ctrlPr>
                        </m:dPr>
                        <m:e>
                          <m:r>
                            <a:rPr lang="en-US" altLang="zh-CN" i="1" dirty="0">
                              <a:latin typeface="Cambria Math" panose="02040503050406030204" pitchFamily="18" charset="0"/>
                            </a:rPr>
                            <m:t>𝑘</m:t>
                          </m:r>
                        </m:e>
                      </m:d>
                      <m:r>
                        <a:rPr lang="en-US" altLang="zh-CN" i="1" dirty="0">
                          <a:latin typeface="Cambria Math" panose="02040503050406030204" pitchFamily="18" charset="0"/>
                        </a:rPr>
                        <m:t>=</m:t>
                      </m:r>
                      <m:nary>
                        <m:naryPr>
                          <m:chr m:val="∑"/>
                          <m:ctrlPr>
                            <a:rPr lang="en-US" altLang="zh-CN" i="1">
                              <a:latin typeface="Cambria Math"/>
                            </a:rPr>
                          </m:ctrlPr>
                        </m:naryPr>
                        <m:sub>
                          <m: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𝑛</m:t>
                              </m:r>
                            </m:e>
                          </m:d>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r>
                        <a:rPr lang="en-US" altLang="zh-CN" b="0" i="1"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a:rPr>
                          </m:ctrlPr>
                        </m:dPr>
                        <m:e>
                          <m:r>
                            <a:rPr lang="en-US" altLang="zh-CN" i="1" dirty="0">
                              <a:latin typeface="Cambria Math" panose="02040503050406030204" pitchFamily="18" charset="0"/>
                            </a:rPr>
                            <m:t>𝑛</m:t>
                          </m:r>
                        </m:e>
                      </m:d>
                      <m:r>
                        <a:rPr lang="en-US" altLang="zh-CN" i="1" dirty="0">
                          <a:latin typeface="Cambria Math" panose="02040503050406030204" pitchFamily="18" charset="0"/>
                        </a:rPr>
                        <m:t>=</m:t>
                      </m:r>
                      <m:f>
                        <m:fPr>
                          <m:ctrlPr>
                            <a:rPr lang="en-US" altLang="zh-CN" i="1" dirty="0">
                              <a:latin typeface="Cambria Math"/>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a:latin typeface="Cambria Math"/>
                            </a:rPr>
                          </m:ctrlPr>
                        </m:naryPr>
                        <m:sub>
                          <m: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𝐹</m:t>
                          </m:r>
                          <m:d>
                            <m:dPr>
                              <m:ctrlPr>
                                <a:rPr lang="en-US" altLang="zh-CN" i="1">
                                  <a:latin typeface="Cambria Math"/>
                                </a:rPr>
                              </m:ctrlPr>
                            </m:dPr>
                            <m:e>
                              <m:r>
                                <a:rPr lang="en-US" altLang="zh-CN" i="1">
                                  <a:latin typeface="Cambria Math" panose="02040503050406030204" pitchFamily="18" charset="0"/>
                                </a:rPr>
                                <m:t>𝑘</m:t>
                              </m:r>
                            </m:e>
                          </m:d>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i="1">
                                  <a:latin typeface="Cambria Math" panose="02040503050406030204" pitchFamily="18" charset="0"/>
                                </a:rPr>
                                <m:t>𝑘𝑛</m:t>
                              </m:r>
                            </m:sup>
                          </m:sSubSup>
                        </m:e>
                      </m:nary>
                    </m:oMath>
                  </m:oMathPara>
                </a14:m>
                <a:endParaRPr lang="en-US" altLang="zh-CN" dirty="0"/>
              </a:p>
              <a:p>
                <a:r>
                  <a:rPr lang="zh-CN" altLang="en-US" dirty="0" smtClean="0"/>
                  <a:t>可以证明：</a:t>
                </a:r>
                <a:endParaRPr lang="en-US" altLang="zh-CN" i="1" dirty="0" smtClean="0">
                  <a:latin typeface="Cambria Math" panose="02040503050406030204" pitchFamily="18" charset="0"/>
                </a:endParaRPr>
              </a:p>
              <a:p>
                <a:pPr lvl="1"/>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a:rPr>
                        </m:ctrlPr>
                      </m:dPr>
                      <m:e>
                        <m:r>
                          <a:rPr lang="en-US" altLang="zh-CN" i="1" dirty="0">
                            <a:latin typeface="Cambria Math" panose="02040503050406030204" pitchFamily="18" charset="0"/>
                          </a:rPr>
                          <m:t>𝑛</m:t>
                        </m:r>
                      </m:e>
                    </m:d>
                  </m:oMath>
                </a14:m>
                <a:r>
                  <a:rPr lang="zh-CN" altLang="en-US" dirty="0" smtClean="0"/>
                  <a:t>与</a:t>
                </a:r>
                <a14:m>
                  <m:oMath xmlns:m="http://schemas.openxmlformats.org/officeDocument/2006/math">
                    <m:r>
                      <a:rPr lang="en-US" altLang="zh-CN" i="1" dirty="0">
                        <a:latin typeface="Cambria Math" panose="02040503050406030204" pitchFamily="18" charset="0"/>
                      </a:rPr>
                      <m:t>𝐹</m:t>
                    </m:r>
                    <m:d>
                      <m:dPr>
                        <m:ctrlPr>
                          <a:rPr lang="en-US" altLang="zh-CN" i="1" dirty="0">
                            <a:latin typeface="Cambria Math"/>
                          </a:rPr>
                        </m:ctrlPr>
                      </m:dPr>
                      <m:e>
                        <m:r>
                          <a:rPr lang="en-US" altLang="zh-CN" i="1" dirty="0">
                            <a:latin typeface="Cambria Math" panose="02040503050406030204" pitchFamily="18" charset="0"/>
                          </a:rPr>
                          <m:t>𝑘</m:t>
                        </m:r>
                      </m:e>
                    </m:d>
                  </m:oMath>
                </a14:m>
                <a:r>
                  <a:rPr lang="zh-CN" altLang="en-US" dirty="0" smtClean="0"/>
                  <a:t>构成离散傅立叶变换对，</a:t>
                </a:r>
                <a:endParaRPr lang="en-US" altLang="zh-CN" dirty="0" smtClean="0"/>
              </a:p>
              <a:p>
                <a:pPr lvl="1"/>
                <a:r>
                  <a:rPr lang="zh-CN" altLang="en-US" dirty="0" smtClean="0"/>
                  <a:t>即离散傅立叶逆变换是唯一的。</a:t>
                </a:r>
                <a:endParaRPr lang="en-US" altLang="zh-CN" dirty="0" smtClean="0"/>
              </a:p>
              <a:p>
                <a:pPr marL="411162" lvl="1"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620688"/>
                <a:ext cx="8784976" cy="5976664"/>
              </a:xfrm>
              <a:blipFill rotWithShape="0">
                <a:blip r:embed="rId3" cstate="print"/>
                <a:stretch>
                  <a:fillRect t="-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00B74B3-FD10-447D-BF00-D196AA3FDAE2}"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165</a:t>
            </a:fld>
            <a:endParaRPr lang="zh-CN" altLang="en-US"/>
          </a:p>
        </p:txBody>
      </p:sp>
    </p:spTree>
    <p:extLst>
      <p:ext uri="{BB962C8B-B14F-4D97-AF65-F5344CB8AC3E}">
        <p14:creationId xmlns:p14="http://schemas.microsoft.com/office/powerpoint/2010/main" xmlns="" val="186582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wipe(left)">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764704"/>
                <a:ext cx="8784976" cy="5832648"/>
              </a:xfrm>
            </p:spPr>
            <p:txBody>
              <a:bodyPr/>
              <a:lstStyle/>
              <a:p>
                <a:r>
                  <a:rPr lang="en-US" altLang="zh-CN" dirty="0" smtClean="0"/>
                  <a:t>DFT</a:t>
                </a:r>
                <a:r>
                  <a:rPr lang="zh-CN" altLang="en-US" dirty="0" smtClean="0"/>
                  <a:t>的矩阵表示</a:t>
                </a:r>
                <a:endParaRPr lang="en-US" altLang="zh-CN" dirty="0" smtClean="0"/>
              </a:p>
              <a:p>
                <a:pPr lvl="1"/>
                <a:r>
                  <a:rPr lang="zh-CN" altLang="en-US" dirty="0" smtClean="0"/>
                  <a:t>令</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p>
                        <m:sSupPr>
                          <m:ctrlPr>
                            <a:rPr lang="en-US" altLang="zh-CN" b="0" i="1" smtClean="0">
                              <a:latin typeface="Cambria Math"/>
                            </a:rPr>
                          </m:ctrlPr>
                        </m:sSupPr>
                        <m:e>
                          <m:d>
                            <m:dPr>
                              <m:ctrlPr>
                                <a:rPr lang="en-US" altLang="zh-CN" b="0" i="1" smtClean="0">
                                  <a:latin typeface="Cambria Math"/>
                                </a:rPr>
                              </m:ctrlPr>
                            </m:dPr>
                            <m:e>
                              <m:r>
                                <a:rPr lang="en-US" altLang="zh-CN" b="0" i="1" smtClean="0">
                                  <a:latin typeface="Cambria Math" panose="02040503050406030204" pitchFamily="18" charset="0"/>
                                </a:rPr>
                                <m:t>𝐹</m:t>
                              </m:r>
                              <m:d>
                                <m:dPr>
                                  <m:ctrlPr>
                                    <a:rPr lang="en-US" altLang="zh-CN" b="0" i="1" smtClean="0">
                                      <a:latin typeface="Cambria Math"/>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e>
                          </m:d>
                        </m:e>
                        <m:sup>
                          <m:r>
                            <a:rPr lang="en-US" altLang="zh-CN" b="0" i="1" smtClean="0">
                              <a:latin typeface="Cambria Math" panose="02040503050406030204" pitchFamily="18" charset="0"/>
                            </a:rPr>
                            <m:t>𝑇</m:t>
                          </m:r>
                        </m:sup>
                      </m:sSup>
                    </m:oMath>
                  </m:oMathPara>
                </a14:m>
                <a:endParaRPr lang="en-US" altLang="zh-CN" b="0" dirty="0" smtClean="0"/>
              </a:p>
              <a:p>
                <a:pPr marL="411162"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a:rPr>
                          </m:ctrlPr>
                        </m:sSupPr>
                        <m:e>
                          <m:d>
                            <m:dPr>
                              <m:ctrlPr>
                                <a:rPr lang="en-US" altLang="zh-CN" i="1">
                                  <a:latin typeface="Cambria Math"/>
                                </a:rPr>
                              </m:ctrlPr>
                            </m:dPr>
                            <m:e>
                              <m:r>
                                <a:rPr lang="en-US" altLang="zh-CN" b="0" i="1" smtClean="0">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0</m:t>
                                  </m:r>
                                </m:e>
                              </m:d>
                              <m:r>
                                <a:rPr lang="en-US" altLang="zh-CN" i="1">
                                  <a:latin typeface="Cambria Math" panose="02040503050406030204" pitchFamily="18" charset="0"/>
                                </a:rPr>
                                <m:t>,</m:t>
                              </m:r>
                              <m:r>
                                <a:rPr lang="en-US" altLang="zh-CN" b="0" i="1" smtClean="0">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b="0" i="1" smtClean="0">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e>
                          </m:d>
                        </m:e>
                        <m:sup>
                          <m:r>
                            <a:rPr lang="en-US" altLang="zh-CN" i="1">
                              <a:latin typeface="Cambria Math" panose="02040503050406030204" pitchFamily="18" charset="0"/>
                            </a:rPr>
                            <m:t>𝑇</m:t>
                          </m:r>
                        </m:sup>
                      </m:sSup>
                    </m:oMath>
                  </m:oMathPara>
                </a14:m>
                <a:endParaRPr lang="en-US" altLang="zh-CN" dirty="0"/>
              </a:p>
              <a:p>
                <a:pPr lvl="1"/>
                <a14:m>
                  <m:oMath xmlns:m="http://schemas.openxmlformats.org/officeDocument/2006/math">
                    <m:r>
                      <a:rPr lang="en-US" altLang="zh-CN" i="1" dirty="0" smtClean="0">
                        <a:latin typeface="Cambria Math" panose="02040503050406030204" pitchFamily="18" charset="0"/>
                      </a:rPr>
                      <m:t>𝑁</m:t>
                    </m:r>
                  </m:oMath>
                </a14:m>
                <a:r>
                  <a:rPr lang="zh-CN" altLang="en-US" dirty="0" smtClean="0"/>
                  <a:t>点</a:t>
                </a:r>
                <a:r>
                  <a:rPr lang="en-US" altLang="zh-CN" dirty="0" smtClean="0"/>
                  <a:t>DFT</a:t>
                </a:r>
                <a:r>
                  <a:rPr lang="zh-CN" altLang="en-US" dirty="0" smtClean="0"/>
                  <a:t>矩阵</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𝑁</m:t>
                          </m:r>
                        </m:sub>
                      </m:sSub>
                      <m:r>
                        <a:rPr lang="en-US" altLang="zh-CN" b="0" i="1" smtClean="0">
                          <a:latin typeface="Cambria Math" panose="02040503050406030204" pitchFamily="18" charset="0"/>
                        </a:rPr>
                        <m:t>=</m:t>
                      </m:r>
                      <m:d>
                        <m:dPr>
                          <m:ctrlPr>
                            <a:rPr lang="en-US" altLang="zh-CN" b="0" i="1" smtClean="0">
                              <a:latin typeface="Cambria Math"/>
                            </a:rPr>
                          </m:ctrlPr>
                        </m:dPr>
                        <m:e>
                          <m:m>
                            <m:mPr>
                              <m:mcs>
                                <m:mc>
                                  <m:mcPr>
                                    <m:count m:val="5"/>
                                    <m:mcJc m:val="center"/>
                                  </m:mcPr>
                                </m:mc>
                              </m:mcs>
                              <m:ctrlPr>
                                <a:rPr lang="en-US" altLang="zh-CN" b="0" i="1" smtClean="0">
                                  <a:latin typeface="Cambria Math"/>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
                                <m:r>
                                  <a:rPr lang="en-US" altLang="zh-CN" b="0"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1</m:t>
                                    </m:r>
                                  </m:sup>
                                </m:sSubSup>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2</m:t>
                                    </m:r>
                                  </m:sup>
                                </m:sSubSup>
                              </m:e>
                              <m:e>
                                <m:r>
                                  <a:rPr lang="en-US" altLang="zh-CN" i="1">
                                    <a:latin typeface="Cambria Math" panose="02040503050406030204" pitchFamily="18" charset="0"/>
                                    <a:ea typeface="Cambria Math" panose="02040503050406030204" pitchFamily="18" charset="0"/>
                                  </a:rPr>
                                  <m:t>⋯</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mr>
                            <m:mr>
                              <m:e>
                                <m:r>
                                  <a:rPr lang="en-US" altLang="zh-CN" b="0" i="1" smtClean="0">
                                    <a:latin typeface="Cambria Math" panose="02040503050406030204" pitchFamily="18" charset="0"/>
                                  </a:rPr>
                                  <m:t>1</m:t>
                                </m:r>
                              </m:e>
                              <m:e>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2</m:t>
                                    </m:r>
                                  </m:sup>
                                </m:sSubSup>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4</m:t>
                                    </m:r>
                                  </m:sup>
                                </m:sSubSup>
                              </m:e>
                              <m:e>
                                <m:r>
                                  <a:rPr lang="en-US" altLang="zh-CN" i="1">
                                    <a:latin typeface="Cambria Math" panose="02040503050406030204" pitchFamily="18" charset="0"/>
                                    <a:ea typeface="Cambria Math" panose="02040503050406030204" pitchFamily="18" charset="0"/>
                                  </a:rPr>
                                  <m:t>⋯</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mr>
                            <m:mr>
                              <m:e>
                                <m:r>
                                  <a:rPr lang="en-US" altLang="zh-CN" b="0" i="1" smtClean="0">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e>
                                <m:r>
                                  <a:rPr lang="en-US" altLang="zh-CN" i="1">
                                    <a:latin typeface="Cambria Math" panose="02040503050406030204" pitchFamily="18" charset="0"/>
                                    <a:ea typeface="Cambria Math" panose="02040503050406030204" pitchFamily="18" charset="0"/>
                                  </a:rPr>
                                  <m:t>⋯</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mr>
                          </m:m>
                        </m:e>
                      </m:d>
                    </m:oMath>
                  </m:oMathPara>
                </a14:m>
                <a:endParaRPr lang="en-US" altLang="zh-CN" dirty="0"/>
              </a:p>
              <a:p>
                <a:pPr lvl="1"/>
                <a:r>
                  <a:rPr lang="zh-CN" altLang="en-US" dirty="0" smtClean="0"/>
                  <a:t>则</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r>
                        <a:rPr lang="en-US" altLang="zh-CN"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𝑓</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764704"/>
                <a:ext cx="8784976" cy="5832648"/>
              </a:xfrm>
              <a:blipFill rotWithShape="0">
                <a:blip r:embed="rId3" cstate="print"/>
                <a:stretch>
                  <a:fillRect t="-135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3824DA49-C801-4B36-8555-5F020275009D}"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166</a:t>
            </a:fld>
            <a:endParaRPr lang="zh-CN" altLang="en-US"/>
          </a:p>
        </p:txBody>
      </p:sp>
    </p:spTree>
    <p:extLst>
      <p:ext uri="{BB962C8B-B14F-4D97-AF65-F5344CB8AC3E}">
        <p14:creationId xmlns:p14="http://schemas.microsoft.com/office/powerpoint/2010/main" xmlns="" val="22289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p:cTn id="4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764704"/>
                <a:ext cx="8784976" cy="5832648"/>
              </a:xfrm>
            </p:spPr>
            <p:txBody>
              <a:bodyPr/>
              <a:lstStyle/>
              <a:p>
                <a:r>
                  <a:rPr lang="en-US" altLang="zh-CN" dirty="0" smtClean="0"/>
                  <a:t>IDFT</a:t>
                </a:r>
                <a:r>
                  <a:rPr lang="zh-CN" altLang="en-US" dirty="0" smtClean="0"/>
                  <a:t>的矩阵表示</a:t>
                </a:r>
                <a:endParaRPr lang="en-US" altLang="zh-CN" dirty="0" smtClean="0"/>
              </a:p>
              <a:p>
                <a:pPr lvl="1"/>
                <a:r>
                  <a:rPr lang="zh-CN" altLang="en-US" dirty="0" smtClean="0"/>
                  <a:t>由</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i="1" smtClean="0">
                          <a:latin typeface="Cambria Math" panose="02040503050406030204" pitchFamily="18" charset="0"/>
                        </a:rPr>
                        <m:t>=</m:t>
                      </m:r>
                      <m:sSubSup>
                        <m:sSubSupPr>
                          <m:ctrlPr>
                            <a:rPr lang="en-US" altLang="zh-CN" b="0" i="1" smtClean="0">
                              <a:latin typeface="Cambria Math"/>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−1</m:t>
                          </m:r>
                        </m:sup>
                      </m:sSubSup>
                      <m:r>
                        <a:rPr lang="en-US" altLang="zh-CN" i="1">
                          <a:latin typeface="Cambria Math" panose="02040503050406030204" pitchFamily="18" charset="0"/>
                        </a:rPr>
                        <m:t>𝐹</m:t>
                      </m:r>
                    </m:oMath>
                  </m:oMathPara>
                </a14:m>
                <a:endParaRPr lang="en-US" altLang="zh-CN" dirty="0"/>
              </a:p>
              <a:p>
                <a:pPr lvl="1"/>
                <a14:m>
                  <m:oMath xmlns:m="http://schemas.openxmlformats.org/officeDocument/2006/math">
                    <m:r>
                      <a:rPr lang="en-US" altLang="zh-CN" i="1" dirty="0" smtClean="0">
                        <a:latin typeface="Cambria Math" panose="02040503050406030204" pitchFamily="18" charset="0"/>
                      </a:rPr>
                      <m:t>𝑁</m:t>
                    </m:r>
                  </m:oMath>
                </a14:m>
                <a:r>
                  <a:rPr lang="zh-CN" altLang="en-US" dirty="0" smtClean="0"/>
                  <a:t>点</a:t>
                </a:r>
                <a:r>
                  <a:rPr lang="en-US" altLang="zh-CN" dirty="0" smtClean="0"/>
                  <a:t>IDFT</a:t>
                </a:r>
                <a:r>
                  <a:rPr lang="zh-CN" altLang="en-US" dirty="0" smtClean="0"/>
                  <a:t>矩阵</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d>
                        <m:dPr>
                          <m:ctrlPr>
                            <a:rPr lang="en-US" altLang="zh-CN" b="0" i="1" smtClean="0">
                              <a:latin typeface="Cambria Math"/>
                            </a:rPr>
                          </m:ctrlPr>
                        </m:dPr>
                        <m:e>
                          <m:m>
                            <m:mPr>
                              <m:mcs>
                                <m:mc>
                                  <m:mcPr>
                                    <m:count m:val="5"/>
                                    <m:mcJc m:val="center"/>
                                  </m:mcPr>
                                </m:mc>
                              </m:mcs>
                              <m:ctrlPr>
                                <a:rPr lang="en-US" altLang="zh-CN" b="0" i="1" smtClean="0">
                                  <a:latin typeface="Cambria Math"/>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e>
                                <m:r>
                                  <a:rPr lang="en-US" altLang="zh-CN" b="0"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−1</m:t>
                                    </m:r>
                                  </m:sup>
                                </m:sSubSup>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−2</m:t>
                                    </m:r>
                                  </m:sup>
                                </m:sSubSup>
                              </m:e>
                              <m:e>
                                <m:r>
                                  <a:rPr lang="en-US" altLang="zh-CN" i="1">
                                    <a:latin typeface="Cambria Math" panose="02040503050406030204" pitchFamily="18" charset="0"/>
                                    <a:ea typeface="Cambria Math" panose="02040503050406030204" pitchFamily="18" charset="0"/>
                                  </a:rPr>
                                  <m:t>⋯</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mr>
                            <m:mr>
                              <m:e>
                                <m:r>
                                  <a:rPr lang="en-US" altLang="zh-CN" b="0" i="1" smtClean="0">
                                    <a:latin typeface="Cambria Math" panose="02040503050406030204" pitchFamily="18" charset="0"/>
                                  </a:rPr>
                                  <m:t>1</m:t>
                                </m:r>
                              </m:e>
                              <m:e>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−2</m:t>
                                    </m:r>
                                  </m:sup>
                                </m:sSubSup>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−4</m:t>
                                    </m:r>
                                  </m:sup>
                                </m:sSubSup>
                              </m:e>
                              <m:e>
                                <m:r>
                                  <a:rPr lang="en-US" altLang="zh-CN" i="1">
                                    <a:latin typeface="Cambria Math" panose="02040503050406030204" pitchFamily="18" charset="0"/>
                                    <a:ea typeface="Cambria Math" panose="02040503050406030204" pitchFamily="18" charset="0"/>
                                  </a:rPr>
                                  <m:t>⋯</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mr>
                            <m:mr>
                              <m:e>
                                <m:r>
                                  <a:rPr lang="en-US" altLang="zh-CN" b="0" i="1" smtClean="0">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e>
                                <m:r>
                                  <a:rPr lang="en-US" altLang="zh-CN" i="1">
                                    <a:latin typeface="Cambria Math" panose="02040503050406030204" pitchFamily="18" charset="0"/>
                                    <a:ea typeface="Cambria Math" panose="02040503050406030204" pitchFamily="18" charset="0"/>
                                  </a:rPr>
                                  <m:t>⋯</m:t>
                                </m:r>
                              </m:e>
                              <m:e>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e>
                            </m:mr>
                          </m:m>
                        </m:e>
                      </m:d>
                    </m:oMath>
                  </m:oMathPara>
                </a14:m>
                <a:endParaRPr lang="en-US" altLang="zh-CN" dirty="0"/>
              </a:p>
              <a:p>
                <a:pPr lvl="1"/>
                <a:r>
                  <a:rPr lang="zh-CN" altLang="en-US" dirty="0" smtClean="0"/>
                  <a:t>由</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𝑁</m:t>
                        </m:r>
                      </m:sub>
                    </m:sSub>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sup>
                    </m:sSup>
                  </m:oMath>
                </a14:m>
                <a:r>
                  <a:rPr lang="zh-CN" altLang="en-US" dirty="0" smtClean="0"/>
                  <a:t>可知</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𝑁</m:t>
                          </m:r>
                        </m:sub>
                        <m:sup>
                          <m:r>
                            <a:rPr lang="en-US" altLang="zh-CN" i="1">
                              <a:latin typeface="Cambria Math" panose="02040503050406030204" pitchFamily="18" charset="0"/>
                            </a:rPr>
                            <m:t>−1</m:t>
                          </m:r>
                        </m:sup>
                      </m:sSubSup>
                      <m:r>
                        <a:rPr lang="en-US" altLang="zh-CN" i="1" smtClean="0">
                          <a:latin typeface="Cambria Math" panose="02040503050406030204" pitchFamily="18" charset="0"/>
                        </a:rPr>
                        <m:t>=</m:t>
                      </m:r>
                      <m:f>
                        <m:fPr>
                          <m:ctrlPr>
                            <a:rPr lang="en-US" altLang="zh-CN" i="1" smtClean="0">
                              <a:latin typeface="Cambria Math"/>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sSubSup>
                        <m:sSubSupPr>
                          <m:ctrlPr>
                            <a:rPr lang="en-US" altLang="zh-CN" b="0" i="1" smtClean="0">
                              <a:latin typeface="Cambria Math"/>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𝑁</m:t>
                          </m:r>
                        </m:sub>
                        <m:sup>
                          <m:r>
                            <a:rPr lang="en-US" altLang="zh-CN" b="0" i="0" smtClean="0">
                              <a:latin typeface="Cambria Math" panose="02040503050406030204" pitchFamily="18" charset="0"/>
                            </a:rPr>
                            <m:t>∗</m:t>
                          </m:r>
                        </m:sup>
                      </m:sSubSup>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764704"/>
                <a:ext cx="8784976" cy="5832648"/>
              </a:xfrm>
              <a:blipFill rotWithShape="1">
                <a:blip r:embed="rId3" cstate="print"/>
                <a:stretch>
                  <a:fillRect t="-135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52711DA-3265-4E99-BAF9-8CBF99DC8791}"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167</a:t>
            </a:fld>
            <a:endParaRPr lang="zh-CN" altLang="en-US"/>
          </a:p>
        </p:txBody>
      </p:sp>
    </p:spTree>
    <p:extLst>
      <p:ext uri="{BB962C8B-B14F-4D97-AF65-F5344CB8AC3E}">
        <p14:creationId xmlns:p14="http://schemas.microsoft.com/office/powerpoint/2010/main" xmlns="" val="269898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DFT</a:t>
            </a:r>
            <a:r>
              <a:rPr lang="zh-CN" altLang="en-US" dirty="0" smtClean="0"/>
              <a:t>的主要性质</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lstStyle/>
              <a:p>
                <a:pPr marL="623887" indent="-514350">
                  <a:buFont typeface="+mj-lt"/>
                  <a:buAutoNum type="arabicPeriod"/>
                </a:pPr>
                <a:r>
                  <a:rPr lang="zh-CN" altLang="en-US" dirty="0" smtClean="0"/>
                  <a:t>线性性质</a:t>
                </a:r>
                <a:endParaRPr lang="en-US" altLang="zh-CN" dirty="0" smtClean="0"/>
              </a:p>
              <a:p>
                <a:pPr lvl="1"/>
                <a:r>
                  <a:rPr lang="zh-CN" altLang="en-US" dirty="0" smtClean="0"/>
                  <a:t>设</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smtClean="0"/>
                  <a:t>为有限长序列，长度分别为</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oMath>
                </a14:m>
                <a:endParaRPr lang="en-US" altLang="zh-CN" dirty="0" smtClean="0"/>
              </a:p>
              <a:p>
                <a:pPr lvl="1"/>
                <a:r>
                  <a:rPr lang="zh-CN" altLang="en-US" dirty="0" smtClean="0"/>
                  <a:t>他们的</a:t>
                </a:r>
                <a:r>
                  <a:rPr lang="en-US" altLang="zh-CN" dirty="0" smtClean="0"/>
                  <a:t>DFT</a:t>
                </a:r>
                <a:r>
                  <a:rPr lang="zh-CN" altLang="en-US" dirty="0" smtClean="0"/>
                  <a:t>分别为</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d>
                        <m:dPr>
                          <m:ctrlPr>
                            <a:rPr lang="en-US" altLang="zh-CN" b="0" i="1" smtClean="0">
                              <a:latin typeface="Cambria Math"/>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𝐷𝐹𝑇</m:t>
                      </m:r>
                      <m:sSub>
                        <m:sSubPr>
                          <m:ctrlPr>
                            <a:rPr lang="en-US" altLang="zh-CN" b="0" i="1" smtClean="0">
                              <a:latin typeface="Cambria Math"/>
                            </a:rPr>
                          </m:ctrlPr>
                        </m:sSubPr>
                        <m:e>
                          <m:d>
                            <m:dPr>
                              <m:begChr m:val="["/>
                              <m:endChr m:val="]"/>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a:rPr>
                                  </m:ctrlPr>
                                </m:dPr>
                                <m:e>
                                  <m:r>
                                    <a:rPr lang="en-US" altLang="zh-CN" b="0" i="1" smtClean="0">
                                      <a:latin typeface="Cambria Math" panose="02040503050406030204" pitchFamily="18" charset="0"/>
                                    </a:rPr>
                                    <m:t>𝑛</m:t>
                                  </m:r>
                                </m:e>
                              </m:d>
                            </m:e>
                          </m:d>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e>
                          </m:d>
                        </m:e>
                      </m:func>
                    </m:oMath>
                  </m:oMathPara>
                </a14:m>
                <a:endParaRPr lang="en-US" altLang="zh-CN" dirty="0"/>
              </a:p>
              <a:p>
                <a:pPr lvl="1"/>
                <a:r>
                  <a:rPr lang="zh-CN" altLang="en-US" dirty="0" smtClean="0"/>
                  <a:t>若</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d>
                        <m:dPr>
                          <m:ctrlPr>
                            <a:rPr lang="en-US" altLang="zh-CN" b="0" i="1" dirty="0" smtClean="0">
                              <a:latin typeface="Cambria Math"/>
                            </a:rPr>
                          </m:ctrlPr>
                        </m:dPr>
                        <m:e>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sSub>
                        <m:sSubPr>
                          <m:ctrlPr>
                            <a:rPr lang="en-US" altLang="zh-CN" b="0" i="1" dirty="0" smtClean="0">
                              <a:latin typeface="Cambria Math"/>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1</m:t>
                          </m:r>
                        </m:sub>
                      </m:sSub>
                      <m:d>
                        <m:dPr>
                          <m:ctrlPr>
                            <a:rPr lang="en-US" altLang="zh-CN" b="0" i="1" dirty="0" smtClean="0">
                              <a:latin typeface="Cambria Math"/>
                            </a:rPr>
                          </m:ctrlPr>
                        </m:dPr>
                        <m:e>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sSub>
                        <m:sSubPr>
                          <m:ctrlPr>
                            <a:rPr lang="en-US" altLang="zh-CN" b="0" i="1" dirty="0" smtClean="0">
                              <a:latin typeface="Cambria Math"/>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oMath>
                  </m:oMathPara>
                </a14:m>
                <a:endParaRPr lang="en-US" altLang="zh-CN" dirty="0"/>
              </a:p>
              <a:p>
                <a:pPr lvl="1"/>
                <a:r>
                  <a:rPr lang="zh-CN" altLang="en-US" dirty="0" smtClean="0"/>
                  <a:t>则</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i="1">
                              <a:latin typeface="Cambria Math"/>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𝐷𝐹𝑇</m:t>
                      </m:r>
                      <m:sSub>
                        <m:sSubPr>
                          <m:ctrlPr>
                            <a:rPr lang="en-US" altLang="zh-CN" i="1">
                              <a:latin typeface="Cambria Math"/>
                            </a:rPr>
                          </m:ctrlPr>
                        </m:sSubPr>
                        <m:e>
                          <m:d>
                            <m:dPr>
                              <m:begChr m:val="["/>
                              <m:endChr m:val="]"/>
                              <m:ctrlPr>
                                <a:rPr lang="en-US" altLang="zh-CN" i="1">
                                  <a:latin typeface="Cambria Math"/>
                                </a:rPr>
                              </m:ctrlPr>
                            </m:dPr>
                            <m:e>
                              <m:r>
                                <a:rPr lang="en-US" altLang="zh-CN" b="0" i="1" smtClean="0">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𝑛</m:t>
                                  </m:r>
                                </m:e>
                              </m:d>
                            </m:e>
                          </m:d>
                        </m:e>
                        <m:sub>
                          <m:r>
                            <a:rPr lang="en-US" altLang="zh-CN" i="1">
                              <a:latin typeface="Cambria Math" panose="02040503050406030204" pitchFamily="18" charset="0"/>
                            </a:rPr>
                            <m:t>𝑁</m:t>
                          </m:r>
                        </m:sub>
                      </m:sSub>
                      <m:r>
                        <a:rPr lang="en-US" altLang="zh-CN" b="0" i="1" smtClean="0">
                          <a:latin typeface="Cambria Math" panose="02040503050406030204" pitchFamily="18" charset="0"/>
                        </a:rPr>
                        <m:t>=</m:t>
                      </m:r>
                      <m:r>
                        <a:rPr lang="en-US" altLang="zh-CN" i="1" dirty="0">
                          <a:latin typeface="Cambria Math" panose="02040503050406030204" pitchFamily="18" charset="0"/>
                        </a:rPr>
                        <m:t>𝑎</m:t>
                      </m:r>
                      <m:sSub>
                        <m:sSubPr>
                          <m:ctrlPr>
                            <a:rPr lang="en-US" altLang="zh-CN" i="1" dirty="0" smtClean="0">
                              <a:latin typeface="Cambria Math"/>
                            </a:rPr>
                          </m:ctrlPr>
                        </m:sSubPr>
                        <m:e>
                          <m:r>
                            <a:rPr lang="en-US" altLang="zh-CN" b="0" i="1" dirty="0" smtClean="0">
                              <a:latin typeface="Cambria Math" panose="02040503050406030204" pitchFamily="18" charset="0"/>
                            </a:rPr>
                            <m:t>𝐹</m:t>
                          </m:r>
                        </m:e>
                        <m:sub>
                          <m:r>
                            <a:rPr lang="en-US" altLang="zh-CN" i="1" dirty="0">
                              <a:latin typeface="Cambria Math" panose="02040503050406030204" pitchFamily="18" charset="0"/>
                            </a:rPr>
                            <m:t>1</m:t>
                          </m:r>
                        </m:sub>
                      </m:sSub>
                      <m:d>
                        <m:dPr>
                          <m:ctrlPr>
                            <a:rPr lang="en-US" altLang="zh-CN" i="1" dirty="0">
                              <a:latin typeface="Cambria Math"/>
                            </a:rPr>
                          </m:ctrlPr>
                        </m:dPr>
                        <m:e>
                          <m:r>
                            <a:rPr lang="en-US" altLang="zh-CN" b="0" i="1" dirty="0" smtClean="0">
                              <a:latin typeface="Cambria Math" panose="02040503050406030204" pitchFamily="18" charset="0"/>
                            </a:rPr>
                            <m:t>𝑘</m:t>
                          </m:r>
                        </m:e>
                      </m:d>
                      <m:r>
                        <a:rPr lang="en-US" altLang="zh-CN" i="1" dirty="0">
                          <a:latin typeface="Cambria Math" panose="02040503050406030204" pitchFamily="18" charset="0"/>
                        </a:rPr>
                        <m:t>+</m:t>
                      </m:r>
                      <m:r>
                        <a:rPr lang="en-US" altLang="zh-CN" i="1" dirty="0">
                          <a:latin typeface="Cambria Math" panose="02040503050406030204" pitchFamily="18" charset="0"/>
                        </a:rPr>
                        <m:t>𝑏</m:t>
                      </m:r>
                      <m:sSub>
                        <m:sSubPr>
                          <m:ctrlPr>
                            <a:rPr lang="en-US" altLang="zh-CN" i="1" dirty="0">
                              <a:latin typeface="Cambria Math"/>
                            </a:rPr>
                          </m:ctrlPr>
                        </m:sSubPr>
                        <m:e>
                          <m:r>
                            <a:rPr lang="en-US" altLang="zh-CN" b="0" i="1" dirty="0" smtClean="0">
                              <a:latin typeface="Cambria Math" panose="02040503050406030204" pitchFamily="18" charset="0"/>
                            </a:rPr>
                            <m:t>𝐹</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𝑘</m:t>
                      </m:r>
                      <m:r>
                        <a:rPr lang="en-US" altLang="zh-CN" i="1" dirty="0">
                          <a:latin typeface="Cambria Math" panose="02040503050406030204" pitchFamily="18" charset="0"/>
                        </a:rPr>
                        <m:t>)</m:t>
                      </m:r>
                    </m:oMath>
                  </m:oMathPara>
                </a14:m>
                <a:endParaRPr lang="en-US" altLang="zh-CN" dirty="0"/>
              </a:p>
              <a:p>
                <a:pPr marL="411162"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=0,1,2,⋯,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t="-150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B835DDD0-65E8-498B-A32C-AF12077D30B8}"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168</a:t>
            </a:fld>
            <a:endParaRPr lang="zh-CN" altLang="en-US"/>
          </a:p>
        </p:txBody>
      </p:sp>
    </p:spTree>
    <p:extLst>
      <p:ext uri="{BB962C8B-B14F-4D97-AF65-F5344CB8AC3E}">
        <p14:creationId xmlns:p14="http://schemas.microsoft.com/office/powerpoint/2010/main" xmlns="" val="2108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p:cTn id="2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p:cTn id="3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620688"/>
                <a:ext cx="8784976" cy="5976664"/>
              </a:xfrm>
            </p:spPr>
            <p:txBody>
              <a:bodyPr/>
              <a:lstStyle/>
              <a:p>
                <a:pPr marL="623887" indent="-514350">
                  <a:buFont typeface="+mj-lt"/>
                  <a:buAutoNum type="arabicPeriod" startAt="2"/>
                </a:pPr>
                <a:r>
                  <a:rPr lang="zh-CN" altLang="en-US" dirty="0" smtClean="0"/>
                  <a:t>隐含的周期性</a:t>
                </a:r>
                <a:endParaRPr lang="en-US" altLang="zh-CN" dirty="0" smtClean="0"/>
              </a:p>
              <a:p>
                <a:pPr lvl="1"/>
                <a:r>
                  <a:rPr lang="zh-CN" altLang="en-US" dirty="0" smtClean="0"/>
                  <a:t>由于</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𝑁</m:t>
                          </m:r>
                        </m:sub>
                      </m:sSub>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sup>
                      </m:sSup>
                      <m:r>
                        <a:rPr lang="en-US" altLang="zh-CN" b="0" i="0" smtClean="0">
                          <a:latin typeface="Cambria Math" panose="02040503050406030204" pitchFamily="18" charset="0"/>
                        </a:rPr>
                        <m:t>,</m:t>
                      </m:r>
                      <m:r>
                        <a:rPr lang="en-US" altLang="zh-CN" b="0" i="1" smtClean="0">
                          <a:latin typeface="Cambria Math" panose="02040503050406030204" pitchFamily="18" charset="0"/>
                        </a:rPr>
                        <m:t>  </m:t>
                      </m:r>
                      <m:sSubSup>
                        <m:sSubSupPr>
                          <m:ctrlPr>
                            <a:rPr lang="en-US" altLang="zh-CN" b="0" i="1" smtClean="0">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d>
                            <m:dPr>
                              <m:ctrlPr>
                                <a:rPr lang="en-US" altLang="zh-CN" b="0" i="1" smtClean="0">
                                  <a:latin typeface="Cambria Math"/>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𝑚𝑁</m:t>
                              </m:r>
                            </m:e>
                          </m:d>
                        </m:sup>
                      </m:sSubSup>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d>
                            <m:dPr>
                              <m:ctrlPr>
                                <a:rPr lang="en-US" altLang="zh-CN" b="0" i="1" smtClean="0">
                                  <a:latin typeface="Cambria Math"/>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𝑚𝑁</m:t>
                              </m:r>
                            </m:e>
                          </m:d>
                        </m:sup>
                      </m:sSup>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b="0" i="1" smtClean="0">
                              <a:latin typeface="Cambria Math" panose="02040503050406030204" pitchFamily="18" charset="0"/>
                            </a:rPr>
                            <m:t>𝑘</m:t>
                          </m:r>
                        </m:sup>
                      </m:sSubSup>
                    </m:oMath>
                  </m:oMathPara>
                </a14:m>
                <a:endParaRPr lang="en-US" altLang="zh-CN" dirty="0"/>
              </a:p>
              <a:p>
                <a:pPr lvl="1"/>
                <a:r>
                  <a:rPr lang="zh-CN" altLang="en-US" dirty="0" smtClean="0"/>
                  <a:t>所以</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a:rPr>
                          </m:ctrlPr>
                        </m:dPr>
                        <m:e>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𝑚𝑁</m:t>
                          </m:r>
                        </m:e>
                      </m:d>
                      <m:r>
                        <a:rPr lang="en-US" altLang="zh-CN" i="1">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a:rPr>
                          </m:ctrlPr>
                        </m:dPr>
                        <m:e>
                          <m:r>
                            <a:rPr lang="en-US" altLang="zh-CN" b="0" i="1" smtClean="0">
                              <a:latin typeface="Cambria Math" panose="02040503050406030204" pitchFamily="18" charset="0"/>
                            </a:rPr>
                            <m:t>𝑘</m:t>
                          </m:r>
                        </m:e>
                      </m:d>
                    </m:oMath>
                  </m:oMathPara>
                </a14:m>
                <a:r>
                  <a:rPr lang="en-US" altLang="zh-CN" dirty="0" smtClean="0"/>
                  <a:t/>
                </a:r>
                <a:br>
                  <a:rPr lang="en-US" altLang="zh-CN" dirty="0" smtClean="0"/>
                </a:br>
                <a:endParaRPr lang="en-US" altLang="zh-CN" dirty="0"/>
              </a:p>
              <a:p>
                <a:pPr marL="623887" indent="-514350">
                  <a:buFont typeface="+mj-lt"/>
                  <a:buAutoNum type="arabicPeriod" startAt="2"/>
                </a:pPr>
                <a:r>
                  <a:rPr lang="zh-CN" altLang="en-US" dirty="0" smtClean="0"/>
                  <a:t>复共轭序列的</a:t>
                </a:r>
                <a:r>
                  <a:rPr lang="en-US" altLang="zh-CN" dirty="0" smtClean="0"/>
                  <a:t>DFT</a:t>
                </a:r>
                <a:endParaRPr lang="en-US" altLang="zh-CN" dirty="0"/>
              </a:p>
              <a:p>
                <a:pPr lvl="1"/>
                <a:r>
                  <a:rPr lang="zh-CN" altLang="en-US" dirty="0" smtClean="0"/>
                  <a:t>设</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a:rPr>
                        </m:ctrlPr>
                      </m:dPr>
                      <m:e>
                        <m:r>
                          <a:rPr lang="en-US" altLang="zh-CN" b="0" i="1" smtClean="0">
                            <a:latin typeface="Cambria Math" panose="02040503050406030204" pitchFamily="18" charset="0"/>
                          </a:rPr>
                          <m:t>𝑛</m:t>
                        </m:r>
                      </m:e>
                    </m:d>
                  </m:oMath>
                </a14:m>
                <a:r>
                  <a:rPr lang="zh-CN" altLang="en-US" dirty="0" smtClean="0"/>
                  <a:t>是</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a:rPr>
                        </m:ctrlPr>
                      </m:dPr>
                      <m:e>
                        <m:r>
                          <a:rPr lang="en-US" altLang="zh-CN" b="0" i="1" dirty="0" smtClean="0">
                            <a:latin typeface="Cambria Math" panose="02040503050406030204" pitchFamily="18" charset="0"/>
                          </a:rPr>
                          <m:t>𝑛</m:t>
                        </m:r>
                      </m:e>
                    </m:d>
                  </m:oMath>
                </a14:m>
                <a:r>
                  <a:rPr lang="zh-CN" altLang="en-US" dirty="0" smtClean="0"/>
                  <a:t>的复共轭序列，长度为</a:t>
                </a:r>
                <a14:m>
                  <m:oMath xmlns:m="http://schemas.openxmlformats.org/officeDocument/2006/math">
                    <m:r>
                      <a:rPr lang="en-US" altLang="zh-CN" b="0" i="1" smtClean="0">
                        <a:latin typeface="Cambria Math" panose="02040503050406030204" pitchFamily="18" charset="0"/>
                      </a:rPr>
                      <m:t>𝑁</m:t>
                    </m:r>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𝐷𝐹𝑇</m:t>
                    </m:r>
                    <m:sSub>
                      <m:sSubPr>
                        <m:ctrlPr>
                          <a:rPr lang="en-US" altLang="zh-CN" b="0" i="1" smtClean="0">
                            <a:latin typeface="Cambria Math"/>
                          </a:rPr>
                        </m:ctrlPr>
                      </m:sSubPr>
                      <m:e>
                        <m:d>
                          <m:dPr>
                            <m:begChr m:val="["/>
                            <m:endChr m:val="]"/>
                            <m:ctrlPr>
                              <a:rPr lang="en-US" altLang="zh-CN" b="0" i="1" smtClean="0">
                                <a:latin typeface="Cambria Math"/>
                              </a:rPr>
                            </m:ctrlPr>
                          </m:dPr>
                          <m:e>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𝑛</m:t>
                                </m:r>
                              </m:e>
                            </m:d>
                          </m:e>
                        </m:d>
                      </m:e>
                      <m:sub>
                        <m:r>
                          <a:rPr lang="en-US" altLang="zh-CN" b="0" i="1" smtClean="0">
                            <a:latin typeface="Cambria Math" panose="02040503050406030204" pitchFamily="18" charset="0"/>
                          </a:rPr>
                          <m:t>𝑁</m:t>
                        </m:r>
                      </m:sub>
                    </m:sSub>
                  </m:oMath>
                </a14:m>
                <a:endParaRPr lang="en-US" altLang="zh-CN" dirty="0" smtClean="0"/>
              </a:p>
              <a:p>
                <a:pPr lvl="1"/>
                <a:r>
                  <a:rPr lang="zh-CN" altLang="en-US" dirty="0" smtClean="0"/>
                  <a:t>则</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𝐷𝐹𝑇</m:t>
                      </m:r>
                      <m:sSub>
                        <m:sSubPr>
                          <m:ctrlPr>
                            <a:rPr lang="en-US" altLang="zh-CN" i="1">
                              <a:latin typeface="Cambria Math"/>
                            </a:rPr>
                          </m:ctrlPr>
                        </m:sSubPr>
                        <m:e>
                          <m:d>
                            <m:dPr>
                              <m:begChr m:val="["/>
                              <m:endChr m:val="]"/>
                              <m:ctrlPr>
                                <a:rPr lang="en-US" altLang="zh-CN" i="1">
                                  <a:latin typeface="Cambria Math"/>
                                </a:rPr>
                              </m:ctrlPr>
                            </m:dPr>
                            <m:e>
                              <m:sSup>
                                <m:sSupPr>
                                  <m:ctrlPr>
                                    <a:rPr lang="en-US" altLang="zh-CN" b="0" i="1" smtClean="0">
                                      <a:latin typeface="Cambria Math"/>
                                    </a:rPr>
                                  </m:ctrlPr>
                                </m:sSupPr>
                                <m:e>
                                  <m:r>
                                    <a:rPr lang="en-US" altLang="zh-CN" i="1">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d>
                        </m:e>
                        <m:sub>
                          <m:r>
                            <a:rPr lang="en-US" altLang="zh-CN" i="1">
                              <a:latin typeface="Cambria Math" panose="02040503050406030204" pitchFamily="18" charset="0"/>
                            </a:rPr>
                            <m:t>𝑁</m:t>
                          </m:r>
                        </m:sub>
                      </m:sSub>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=0,1,⋯,</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m:oMathPara>
                </a14:m>
                <a:endParaRPr lang="en-US" altLang="zh-CN" dirty="0"/>
              </a:p>
              <a:p>
                <a:pPr lvl="1"/>
                <a:r>
                  <a:rPr lang="zh-CN" altLang="en-US" dirty="0"/>
                  <a:t>类似</a:t>
                </a:r>
                <a:r>
                  <a:rPr lang="zh-CN" altLang="en-US" dirty="0" smtClean="0"/>
                  <a:t>的</a:t>
                </a:r>
                <a:endParaRPr lang="en-US" altLang="zh-CN" dirty="0" smtClean="0"/>
              </a:p>
              <a:p>
                <a:pPr marL="411162"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𝐷𝐹𝑇</m:t>
                      </m:r>
                      <m:sSub>
                        <m:sSubPr>
                          <m:ctrlPr>
                            <a:rPr lang="en-US" altLang="zh-CN" i="1">
                              <a:latin typeface="Cambria Math"/>
                            </a:rPr>
                          </m:ctrlPr>
                        </m:sSubPr>
                        <m:e>
                          <m:d>
                            <m:dPr>
                              <m:begChr m:val="["/>
                              <m:endChr m:val="]"/>
                              <m:ctrlPr>
                                <a:rPr lang="en-US" altLang="zh-CN" i="1">
                                  <a:latin typeface="Cambria Math"/>
                                </a:rPr>
                              </m:ctrlPr>
                            </m:dPr>
                            <m:e>
                              <m:sSup>
                                <m:sSupPr>
                                  <m:ctrlPr>
                                    <a:rPr lang="en-US" altLang="zh-CN" i="1">
                                      <a:latin typeface="Cambria Math"/>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d>
                        </m:e>
                        <m:sub>
                          <m:r>
                            <a:rPr lang="en-US" altLang="zh-CN" i="1">
                              <a:latin typeface="Cambria Math" panose="02040503050406030204" pitchFamily="18" charset="0"/>
                            </a:rPr>
                            <m:t>𝑁</m:t>
                          </m:r>
                        </m:sub>
                      </m:sSub>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𝐹</m:t>
                          </m:r>
                        </m:e>
                        <m:sup>
                          <m:r>
                            <a:rPr lang="en-US" altLang="zh-CN" i="1">
                              <a:latin typeface="Cambria Math" panose="02040503050406030204" pitchFamily="18" charset="0"/>
                            </a:rPr>
                            <m:t>∗</m:t>
                          </m:r>
                        </m:sup>
                      </m:sSup>
                      <m:d>
                        <m:dPr>
                          <m:ctrlPr>
                            <a:rPr lang="en-US" altLang="zh-CN" i="1">
                              <a:latin typeface="Cambria Math"/>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𝑁</m:t>
                          </m:r>
                        </m:e>
                      </m:d>
                    </m:oMath>
                  </m:oMathPara>
                </a14:m>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620688"/>
                <a:ext cx="8784976" cy="5976664"/>
              </a:xfrm>
              <a:blipFill rotWithShape="1">
                <a:blip r:embed="rId3" cstate="print"/>
                <a:stretch>
                  <a:fillRect t="-13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B4EE3582-2D63-4BAB-B249-7692D53CB81D}"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169</a:t>
            </a:fld>
            <a:endParaRPr lang="zh-CN" altLang="en-US"/>
          </a:p>
        </p:txBody>
      </p:sp>
    </p:spTree>
    <p:extLst>
      <p:ext uri="{BB962C8B-B14F-4D97-AF65-F5344CB8AC3E}">
        <p14:creationId xmlns:p14="http://schemas.microsoft.com/office/powerpoint/2010/main" xmlns="" val="181201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left)">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left)">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wipe(left)">
                                      <p:cBhvr>
                                        <p:cTn id="46" dur="500"/>
                                        <p:tgtEl>
                                          <p:spTgt spid="3">
                                            <p:txEl>
                                              <p:pRg st="8" end="8"/>
                                            </p:txEl>
                                          </p:spTgt>
                                        </p:tgtEl>
                                      </p:cBhvr>
                                    </p:animEffect>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p:cTn id="5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par>
                          <p:cTn id="58" fill="hold">
                            <p:stCondLst>
                              <p:cond delay="500"/>
                            </p:stCondLst>
                            <p:childTnLst>
                              <p:par>
                                <p:cTn id="59" presetID="53" presetClass="entr" presetSubtype="16" fill="hold" nodeType="after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p:cTn id="61"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457200" y="404813"/>
            <a:ext cx="8229600" cy="863600"/>
          </a:xfrm>
        </p:spPr>
        <p:txBody>
          <a:bodyPr/>
          <a:lstStyle/>
          <a:p>
            <a:r>
              <a:rPr lang="en-US" altLang="zh-CN" dirty="0" smtClean="0"/>
              <a:t>Fourier</a:t>
            </a:r>
            <a:r>
              <a:rPr lang="zh-CN" altLang="en-US" dirty="0" smtClean="0"/>
              <a:t>级数的意义</a:t>
            </a:r>
          </a:p>
        </p:txBody>
      </p:sp>
      <p:sp>
        <p:nvSpPr>
          <p:cNvPr id="20483" name="内容占位符 2"/>
          <p:cNvSpPr>
            <a:spLocks noGrp="1"/>
          </p:cNvSpPr>
          <p:nvPr>
            <p:ph idx="1"/>
          </p:nvPr>
        </p:nvSpPr>
        <p:spPr>
          <a:xfrm>
            <a:off x="395918" y="1268760"/>
            <a:ext cx="7992506" cy="5256212"/>
          </a:xfrm>
        </p:spPr>
        <p:txBody>
          <a:bodyPr/>
          <a:lstStyle/>
          <a:p>
            <a:r>
              <a:rPr lang="zh-CN" altLang="en-US" dirty="0" smtClean="0"/>
              <a:t>令 </a:t>
            </a:r>
            <a:r>
              <a:rPr lang="zh-CN" altLang="en-US" i="1" dirty="0" smtClean="0">
                <a:sym typeface="Symbol" panose="05050102010706020507" pitchFamily="18" charset="2"/>
              </a:rPr>
              <a:t></a:t>
            </a:r>
            <a:r>
              <a:rPr lang="en-US" altLang="zh-CN" i="1" baseline="-25000" dirty="0" smtClean="0">
                <a:sym typeface="Symbol" panose="05050102010706020507" pitchFamily="18" charset="2"/>
              </a:rPr>
              <a:t>n</a:t>
            </a:r>
            <a:r>
              <a:rPr lang="en-US" altLang="zh-CN" dirty="0" smtClean="0">
                <a:sym typeface="Symbol" panose="05050102010706020507" pitchFamily="18" charset="2"/>
              </a:rPr>
              <a:t> = </a:t>
            </a:r>
            <a:r>
              <a:rPr lang="en-US" altLang="zh-CN" i="1" dirty="0" smtClean="0">
                <a:sym typeface="Symbol" panose="05050102010706020507" pitchFamily="18" charset="2"/>
              </a:rPr>
              <a:t>n</a:t>
            </a:r>
            <a:r>
              <a:rPr lang="zh-CN" altLang="en-US" i="1" dirty="0" smtClean="0">
                <a:sym typeface="Symbol" panose="05050102010706020507" pitchFamily="18" charset="2"/>
              </a:rPr>
              <a:t></a:t>
            </a:r>
            <a:r>
              <a:rPr lang="en-US" altLang="zh-CN" baseline="-25000" dirty="0" smtClean="0">
                <a:sym typeface="Symbol" panose="05050102010706020507" pitchFamily="18" charset="2"/>
              </a:rPr>
              <a:t>0</a:t>
            </a:r>
            <a:r>
              <a:rPr lang="en-US" altLang="zh-CN" dirty="0" smtClean="0">
                <a:sym typeface="Symbol" panose="05050102010706020507" pitchFamily="18" charset="2"/>
              </a:rPr>
              <a:t>, </a:t>
            </a:r>
            <a:r>
              <a:rPr lang="zh-CN" altLang="en-US" i="1" dirty="0" smtClean="0">
                <a:sym typeface="Symbol" panose="05050102010706020507" pitchFamily="18" charset="2"/>
              </a:rPr>
              <a:t></a:t>
            </a:r>
            <a:r>
              <a:rPr lang="en-US" altLang="zh-CN" baseline="-25000" dirty="0" smtClean="0">
                <a:sym typeface="Symbol" panose="05050102010706020507" pitchFamily="18" charset="2"/>
              </a:rPr>
              <a:t>0</a:t>
            </a:r>
            <a:r>
              <a:rPr lang="en-US" altLang="zh-CN" dirty="0" smtClean="0">
                <a:sym typeface="Symbol" panose="05050102010706020507" pitchFamily="18" charset="2"/>
              </a:rPr>
              <a:t> = 2</a:t>
            </a:r>
            <a:r>
              <a:rPr lang="en-US" altLang="zh-CN" i="1" dirty="0" smtClean="0">
                <a:sym typeface="Symbol" panose="05050102010706020507" pitchFamily="18" charset="2"/>
              </a:rPr>
              <a:t> </a:t>
            </a:r>
            <a:r>
              <a:rPr lang="en-US" altLang="zh-CN" dirty="0" smtClean="0">
                <a:sym typeface="Symbol" panose="05050102010706020507" pitchFamily="18" charset="2"/>
              </a:rPr>
              <a:t>/ </a:t>
            </a:r>
            <a:r>
              <a:rPr lang="en-US" altLang="zh-CN" i="1" dirty="0" smtClean="0">
                <a:sym typeface="Symbol" panose="05050102010706020507" pitchFamily="18" charset="2"/>
              </a:rPr>
              <a:t>T</a:t>
            </a:r>
            <a:r>
              <a:rPr lang="zh-CN" altLang="en-US" dirty="0" smtClean="0">
                <a:sym typeface="Symbol" panose="05050102010706020507" pitchFamily="18" charset="2"/>
              </a:rPr>
              <a:t>，则</a:t>
            </a:r>
            <a:endParaRPr lang="en-US" altLang="zh-CN" dirty="0" smtClean="0">
              <a:sym typeface="Symbol" panose="05050102010706020507" pitchFamily="18" charset="2"/>
            </a:endParaRPr>
          </a:p>
          <a:p>
            <a:endParaRPr lang="en-US" altLang="zh-CN" dirty="0" smtClean="0">
              <a:sym typeface="Symbol" panose="05050102010706020507" pitchFamily="18" charset="2"/>
            </a:endParaRPr>
          </a:p>
          <a:p>
            <a:endParaRPr lang="en-US" altLang="zh-CN" dirty="0" smtClean="0">
              <a:sym typeface="Symbol" panose="05050102010706020507" pitchFamily="18" charset="2"/>
            </a:endParaRPr>
          </a:p>
          <a:p>
            <a:r>
              <a:rPr lang="zh-CN" altLang="en-US" dirty="0" smtClean="0">
                <a:sym typeface="Symbol" panose="05050102010706020507" pitchFamily="18" charset="2"/>
              </a:rPr>
              <a:t>取第 </a:t>
            </a:r>
            <a:r>
              <a:rPr lang="en-US" altLang="zh-CN" i="1" dirty="0" smtClean="0">
                <a:sym typeface="Symbol" panose="05050102010706020507" pitchFamily="18" charset="2"/>
              </a:rPr>
              <a:t>n</a:t>
            </a:r>
            <a:r>
              <a:rPr lang="en-US" altLang="zh-CN" dirty="0" smtClean="0">
                <a:sym typeface="Symbol" panose="05050102010706020507" pitchFamily="18" charset="2"/>
              </a:rPr>
              <a:t> </a:t>
            </a:r>
            <a:r>
              <a:rPr lang="zh-CN" altLang="en-US" dirty="0" smtClean="0">
                <a:sym typeface="Symbol" panose="05050102010706020507" pitchFamily="18" charset="2"/>
              </a:rPr>
              <a:t>项</a:t>
            </a:r>
            <a:endParaRPr lang="en-US" altLang="zh-CN" dirty="0" smtClean="0">
              <a:sym typeface="Symbol" panose="05050102010706020507" pitchFamily="18" charset="2"/>
            </a:endParaRPr>
          </a:p>
          <a:p>
            <a:endParaRPr lang="en-US" altLang="zh-CN" dirty="0" smtClean="0">
              <a:sym typeface="Symbol" panose="05050102010706020507" pitchFamily="18" charset="2"/>
            </a:endParaRPr>
          </a:p>
          <a:p>
            <a:endParaRPr lang="en-US" altLang="zh-CN" dirty="0" smtClean="0">
              <a:sym typeface="Symbol" panose="05050102010706020507" pitchFamily="18" charset="2"/>
            </a:endParaRPr>
          </a:p>
          <a:p>
            <a:endParaRPr lang="en-US" altLang="zh-CN" dirty="0" smtClean="0">
              <a:sym typeface="Symbol" panose="05050102010706020507" pitchFamily="18" charset="2"/>
            </a:endParaRPr>
          </a:p>
          <a:p>
            <a:endParaRPr lang="en-US" altLang="zh-CN" dirty="0" smtClean="0">
              <a:sym typeface="Symbol" panose="05050102010706020507" pitchFamily="18" charset="2"/>
            </a:endParaRPr>
          </a:p>
          <a:p>
            <a:endParaRPr lang="en-US" altLang="zh-CN" dirty="0" smtClean="0">
              <a:sym typeface="Symbol" panose="05050102010706020507" pitchFamily="18" charset="2"/>
            </a:endParaRPr>
          </a:p>
          <a:p>
            <a:r>
              <a:rPr lang="zh-CN" altLang="en-US" dirty="0" smtClean="0">
                <a:sym typeface="Symbol" panose="05050102010706020507" pitchFamily="18" charset="2"/>
              </a:rPr>
              <a:t>其中</a:t>
            </a:r>
            <a:endParaRPr lang="zh-CN" altLang="en-US" dirty="0" smtClean="0"/>
          </a:p>
        </p:txBody>
      </p:sp>
      <p:sp>
        <p:nvSpPr>
          <p:cNvPr id="4" name="日期占位符 3"/>
          <p:cNvSpPr>
            <a:spLocks noGrp="1"/>
          </p:cNvSpPr>
          <p:nvPr>
            <p:ph type="dt" sz="quarter" idx="10"/>
          </p:nvPr>
        </p:nvSpPr>
        <p:spPr/>
        <p:txBody>
          <a:bodyPr/>
          <a:lstStyle/>
          <a:p>
            <a:pPr>
              <a:defRPr/>
            </a:pPr>
            <a:fld id="{7EA70672-784E-45B5-94E7-7DE2C95C6509}" type="datetime8">
              <a:rPr lang="zh-CN" altLang="en-US" smtClean="0"/>
              <a:pPr>
                <a:defRPr/>
              </a:pPr>
              <a:t>2018年9月10日2时25分</a:t>
            </a:fld>
            <a:endParaRPr lang="zh-CN" altLang="en-US" dirty="0"/>
          </a:p>
        </p:txBody>
      </p:sp>
      <p:sp>
        <p:nvSpPr>
          <p:cNvPr id="20485"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A0E876A-76C6-4998-B9A3-B67A4B47CC7A}" type="slidenum">
              <a:rPr lang="zh-CN" altLang="en-US" sz="1800">
                <a:solidFill>
                  <a:srgbClr val="FFFFFF"/>
                </a:solidFill>
                <a:latin typeface="Georgia" panose="02040502050405020303" pitchFamily="18" charset="0"/>
              </a:rPr>
              <a:pPr>
                <a:spcBef>
                  <a:spcPct val="0"/>
                </a:spcBef>
                <a:buClrTx/>
                <a:buFontTx/>
                <a:buNone/>
              </a:pPr>
              <a:t>17</a:t>
            </a:fld>
            <a:endParaRPr lang="zh-CN" altLang="en-US" sz="1800">
              <a:solidFill>
                <a:srgbClr val="FFFFFF"/>
              </a:solidFill>
              <a:latin typeface="Georgia" panose="02040502050405020303" pitchFamily="18" charset="0"/>
            </a:endParaRPr>
          </a:p>
        </p:txBody>
      </p:sp>
      <p:graphicFrame>
        <p:nvGraphicFramePr>
          <p:cNvPr id="20486" name="对象 5"/>
          <p:cNvGraphicFramePr>
            <a:graphicFrameLocks noChangeAspect="1"/>
          </p:cNvGraphicFramePr>
          <p:nvPr>
            <p:extLst>
              <p:ext uri="{D42A27DB-BD31-4B8C-83A1-F6EECF244321}">
                <p14:modId xmlns:p14="http://schemas.microsoft.com/office/powerpoint/2010/main" xmlns="" val="3372688275"/>
              </p:ext>
            </p:extLst>
          </p:nvPr>
        </p:nvGraphicFramePr>
        <p:xfrm>
          <a:off x="2079341" y="1727200"/>
          <a:ext cx="5670074" cy="1018064"/>
        </p:xfrm>
        <a:graphic>
          <a:graphicData uri="http://schemas.openxmlformats.org/presentationml/2006/ole">
            <p:oleObj spid="_x0000_s174199" name="Equation" r:id="rId4" imgW="2400120" imgH="431640" progId="Equation.DSMT4">
              <p:embed/>
            </p:oleObj>
          </a:graphicData>
        </a:graphic>
      </p:graphicFrame>
      <p:graphicFrame>
        <p:nvGraphicFramePr>
          <p:cNvPr id="20487" name="对象 6"/>
          <p:cNvGraphicFramePr>
            <a:graphicFrameLocks noChangeAspect="1"/>
          </p:cNvGraphicFramePr>
          <p:nvPr>
            <p:extLst>
              <p:ext uri="{D42A27DB-BD31-4B8C-83A1-F6EECF244321}">
                <p14:modId xmlns:p14="http://schemas.microsoft.com/office/powerpoint/2010/main" xmlns="" val="1301400958"/>
              </p:ext>
            </p:extLst>
          </p:nvPr>
        </p:nvGraphicFramePr>
        <p:xfrm>
          <a:off x="2726966" y="2873803"/>
          <a:ext cx="3990181" cy="539591"/>
        </p:xfrm>
        <a:graphic>
          <a:graphicData uri="http://schemas.openxmlformats.org/presentationml/2006/ole">
            <p:oleObj spid="_x0000_s174200" name="Equation" r:id="rId5" imgW="1688760" imgH="228600" progId="Equation.DSMT4">
              <p:embed/>
            </p:oleObj>
          </a:graphicData>
        </a:graphic>
      </p:graphicFrame>
      <p:graphicFrame>
        <p:nvGraphicFramePr>
          <p:cNvPr id="20488" name="对象 7"/>
          <p:cNvGraphicFramePr>
            <a:graphicFrameLocks noChangeAspect="1"/>
          </p:cNvGraphicFramePr>
          <p:nvPr>
            <p:extLst>
              <p:ext uri="{D42A27DB-BD31-4B8C-83A1-F6EECF244321}">
                <p14:modId xmlns:p14="http://schemas.microsoft.com/office/powerpoint/2010/main" xmlns="" val="1580314751"/>
              </p:ext>
            </p:extLst>
          </p:nvPr>
        </p:nvGraphicFramePr>
        <p:xfrm>
          <a:off x="1116546" y="3414251"/>
          <a:ext cx="7199789" cy="1348105"/>
        </p:xfrm>
        <a:graphic>
          <a:graphicData uri="http://schemas.openxmlformats.org/presentationml/2006/ole">
            <p:oleObj spid="_x0000_s174201" name="Equation" r:id="rId6" imgW="3047760" imgH="571320" progId="Equation.DSMT4">
              <p:embed/>
            </p:oleObj>
          </a:graphicData>
        </a:graphic>
      </p:graphicFrame>
      <p:graphicFrame>
        <p:nvGraphicFramePr>
          <p:cNvPr id="20489" name="对象 8"/>
          <p:cNvGraphicFramePr>
            <a:graphicFrameLocks noChangeAspect="1"/>
          </p:cNvGraphicFramePr>
          <p:nvPr>
            <p:extLst>
              <p:ext uri="{D42A27DB-BD31-4B8C-83A1-F6EECF244321}">
                <p14:modId xmlns:p14="http://schemas.microsoft.com/office/powerpoint/2010/main" xmlns="" val="1360091929"/>
              </p:ext>
            </p:extLst>
          </p:nvPr>
        </p:nvGraphicFramePr>
        <p:xfrm>
          <a:off x="1116546" y="4832201"/>
          <a:ext cx="2851627" cy="598964"/>
        </p:xfrm>
        <a:graphic>
          <a:graphicData uri="http://schemas.openxmlformats.org/presentationml/2006/ole">
            <p:oleObj spid="_x0000_s174202" name="Equation" r:id="rId7" imgW="1206360" imgH="253800" progId="Equation.DSMT4">
              <p:embed/>
            </p:oleObj>
          </a:graphicData>
        </a:graphic>
      </p:graphicFrame>
      <p:graphicFrame>
        <p:nvGraphicFramePr>
          <p:cNvPr id="20490" name="对象 9"/>
          <p:cNvGraphicFramePr>
            <a:graphicFrameLocks noChangeAspect="1"/>
          </p:cNvGraphicFramePr>
          <p:nvPr>
            <p:extLst>
              <p:ext uri="{D42A27DB-BD31-4B8C-83A1-F6EECF244321}">
                <p14:modId xmlns:p14="http://schemas.microsoft.com/office/powerpoint/2010/main" xmlns="" val="2338130510"/>
              </p:ext>
            </p:extLst>
          </p:nvPr>
        </p:nvGraphicFramePr>
        <p:xfrm>
          <a:off x="1848198" y="5661248"/>
          <a:ext cx="5447602" cy="1152525"/>
        </p:xfrm>
        <a:graphic>
          <a:graphicData uri="http://schemas.openxmlformats.org/presentationml/2006/ole">
            <p:oleObj spid="_x0000_s174203" name="Equation" r:id="rId8" imgW="2095200" imgH="444240" progId="Equation.DSMT4">
              <p:embed/>
            </p:oleObj>
          </a:graphicData>
        </a:graphic>
      </p:graphicFrame>
      <p:sp>
        <p:nvSpPr>
          <p:cNvPr id="20491" name="矩形 17"/>
          <p:cNvSpPr>
            <a:spLocks noChangeArrowheads="1"/>
          </p:cNvSpPr>
          <p:nvPr/>
        </p:nvSpPr>
        <p:spPr bwMode="auto">
          <a:xfrm>
            <a:off x="5434013" y="654050"/>
            <a:ext cx="3602037" cy="248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 name="文本框 2">
            <a:hlinkClick r:id="rId9" action="ppaction://hlinksldjump"/>
          </p:cNvPr>
          <p:cNvSpPr txBox="1"/>
          <p:nvPr/>
        </p:nvSpPr>
        <p:spPr>
          <a:xfrm>
            <a:off x="4169197" y="4940749"/>
            <a:ext cx="3952454" cy="523220"/>
          </a:xfrm>
          <a:prstGeom prst="rect">
            <a:avLst/>
          </a:prstGeom>
          <a:noFill/>
          <a:ln w="38100">
            <a:solidFill>
              <a:schemeClr val="accent1"/>
            </a:solidFill>
          </a:ln>
        </p:spPr>
        <p:txBody>
          <a:bodyPr wrap="square" rtlCol="0">
            <a:spAutoFit/>
          </a:bodyPr>
          <a:lstStyle/>
          <a:p>
            <a:r>
              <a:rPr lang="zh-CN" altLang="en-US" sz="2800" b="1" dirty="0" smtClean="0">
                <a:latin typeface="+mn-ea"/>
                <a:ea typeface="+mn-ea"/>
              </a:rPr>
              <a:t>振幅为 </a:t>
            </a:r>
            <a:r>
              <a:rPr lang="en-US" altLang="zh-CN" sz="2800" b="1" i="1" dirty="0" smtClean="0">
                <a:latin typeface="Times New Roman" panose="02020603050405020304" pitchFamily="18" charset="0"/>
                <a:ea typeface="+mn-ea"/>
                <a:cs typeface="Times New Roman" panose="02020603050405020304" pitchFamily="18" charset="0"/>
              </a:rPr>
              <a:t>A</a:t>
            </a:r>
            <a:r>
              <a:rPr lang="en-US" altLang="zh-CN" sz="2800" b="1" i="1" baseline="-25000" dirty="0" smtClean="0">
                <a:latin typeface="Times New Roman" panose="02020603050405020304" pitchFamily="18" charset="0"/>
                <a:ea typeface="+mn-ea"/>
                <a:cs typeface="Times New Roman" panose="02020603050405020304" pitchFamily="18" charset="0"/>
              </a:rPr>
              <a:t>n</a:t>
            </a:r>
            <a:r>
              <a:rPr lang="en-US" altLang="zh-CN" sz="2800" b="1" dirty="0" smtClean="0">
                <a:latin typeface="+mn-ea"/>
                <a:ea typeface="+mn-ea"/>
              </a:rPr>
              <a:t> </a:t>
            </a:r>
            <a:r>
              <a:rPr lang="zh-CN" altLang="en-US" sz="2800" b="1" dirty="0" smtClean="0">
                <a:latin typeface="+mn-ea"/>
                <a:ea typeface="+mn-ea"/>
              </a:rPr>
              <a:t>的</a:t>
            </a:r>
            <a:r>
              <a:rPr lang="zh-CN" altLang="en-US" sz="2800" b="1" u="sng" dirty="0" smtClean="0">
                <a:solidFill>
                  <a:srgbClr val="FF0000"/>
                </a:solidFill>
                <a:latin typeface="华文楷体" panose="02010600040101010101" pitchFamily="2" charset="-122"/>
                <a:ea typeface="华文楷体" panose="02010600040101010101" pitchFamily="2" charset="-122"/>
              </a:rPr>
              <a:t>简谐振动</a:t>
            </a:r>
            <a:endParaRPr lang="zh-CN" altLang="en-US" sz="2800" b="1" u="sng"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left)">
                                      <p:cBhvr>
                                        <p:cTn id="7" dur="500"/>
                                        <p:tgtEl>
                                          <p:spTgt spid="2048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486"/>
                                        </p:tgtEl>
                                        <p:attrNameLst>
                                          <p:attrName>style.visibility</p:attrName>
                                        </p:attrNameLst>
                                      </p:cBhvr>
                                      <p:to>
                                        <p:strVal val="visible"/>
                                      </p:to>
                                    </p:set>
                                    <p:anim calcmode="lin" valueType="num">
                                      <p:cBhvr>
                                        <p:cTn id="11" dur="500" fill="hold"/>
                                        <p:tgtEl>
                                          <p:spTgt spid="20486"/>
                                        </p:tgtEl>
                                        <p:attrNameLst>
                                          <p:attrName>ppt_w</p:attrName>
                                        </p:attrNameLst>
                                      </p:cBhvr>
                                      <p:tavLst>
                                        <p:tav tm="0">
                                          <p:val>
                                            <p:fltVal val="0"/>
                                          </p:val>
                                        </p:tav>
                                        <p:tav tm="100000">
                                          <p:val>
                                            <p:strVal val="#ppt_w"/>
                                          </p:val>
                                        </p:tav>
                                      </p:tavLst>
                                    </p:anim>
                                    <p:anim calcmode="lin" valueType="num">
                                      <p:cBhvr>
                                        <p:cTn id="12" dur="500" fill="hold"/>
                                        <p:tgtEl>
                                          <p:spTgt spid="20486"/>
                                        </p:tgtEl>
                                        <p:attrNameLst>
                                          <p:attrName>ppt_h</p:attrName>
                                        </p:attrNameLst>
                                      </p:cBhvr>
                                      <p:tavLst>
                                        <p:tav tm="0">
                                          <p:val>
                                            <p:fltVal val="0"/>
                                          </p:val>
                                        </p:tav>
                                        <p:tav tm="100000">
                                          <p:val>
                                            <p:strVal val="#ppt_h"/>
                                          </p:val>
                                        </p:tav>
                                      </p:tavLst>
                                    </p:anim>
                                    <p:animEffect transition="in" filter="fade">
                                      <p:cBhvr>
                                        <p:cTn id="13" dur="500"/>
                                        <p:tgtEl>
                                          <p:spTgt spid="204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0483">
                                            <p:txEl>
                                              <p:pRg st="3" end="3"/>
                                            </p:txEl>
                                          </p:spTgt>
                                        </p:tgtEl>
                                        <p:attrNameLst>
                                          <p:attrName>style.visibility</p:attrName>
                                        </p:attrNameLst>
                                      </p:cBhvr>
                                      <p:to>
                                        <p:strVal val="visible"/>
                                      </p:to>
                                    </p:set>
                                    <p:animEffect transition="in" filter="wipe(left)">
                                      <p:cBhvr>
                                        <p:cTn id="18" dur="500"/>
                                        <p:tgtEl>
                                          <p:spTgt spid="20483">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20487"/>
                                        </p:tgtEl>
                                        <p:attrNameLst>
                                          <p:attrName>style.visibility</p:attrName>
                                        </p:attrNameLst>
                                      </p:cBhvr>
                                      <p:to>
                                        <p:strVal val="visible"/>
                                      </p:to>
                                    </p:set>
                                    <p:anim calcmode="lin" valueType="num">
                                      <p:cBhvr>
                                        <p:cTn id="22" dur="500" fill="hold"/>
                                        <p:tgtEl>
                                          <p:spTgt spid="20487"/>
                                        </p:tgtEl>
                                        <p:attrNameLst>
                                          <p:attrName>ppt_w</p:attrName>
                                        </p:attrNameLst>
                                      </p:cBhvr>
                                      <p:tavLst>
                                        <p:tav tm="0">
                                          <p:val>
                                            <p:fltVal val="0"/>
                                          </p:val>
                                        </p:tav>
                                        <p:tav tm="100000">
                                          <p:val>
                                            <p:strVal val="#ppt_w"/>
                                          </p:val>
                                        </p:tav>
                                      </p:tavLst>
                                    </p:anim>
                                    <p:anim calcmode="lin" valueType="num">
                                      <p:cBhvr>
                                        <p:cTn id="23" dur="500" fill="hold"/>
                                        <p:tgtEl>
                                          <p:spTgt spid="20487"/>
                                        </p:tgtEl>
                                        <p:attrNameLst>
                                          <p:attrName>ppt_h</p:attrName>
                                        </p:attrNameLst>
                                      </p:cBhvr>
                                      <p:tavLst>
                                        <p:tav tm="0">
                                          <p:val>
                                            <p:fltVal val="0"/>
                                          </p:val>
                                        </p:tav>
                                        <p:tav tm="100000">
                                          <p:val>
                                            <p:strVal val="#ppt_h"/>
                                          </p:val>
                                        </p:tav>
                                      </p:tavLst>
                                    </p:anim>
                                    <p:animEffect transition="in" filter="fade">
                                      <p:cBhvr>
                                        <p:cTn id="24" dur="500"/>
                                        <p:tgtEl>
                                          <p:spTgt spid="2048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0488"/>
                                        </p:tgtEl>
                                        <p:attrNameLst>
                                          <p:attrName>style.visibility</p:attrName>
                                        </p:attrNameLst>
                                      </p:cBhvr>
                                      <p:to>
                                        <p:strVal val="visible"/>
                                      </p:to>
                                    </p:set>
                                    <p:animEffect transition="in" filter="wipe(left)">
                                      <p:cBhvr>
                                        <p:cTn id="29" dur="500"/>
                                        <p:tgtEl>
                                          <p:spTgt spid="204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0483">
                                            <p:txEl>
                                              <p:pRg st="9" end="9"/>
                                            </p:txEl>
                                          </p:spTgt>
                                        </p:tgtEl>
                                        <p:attrNameLst>
                                          <p:attrName>style.visibility</p:attrName>
                                        </p:attrNameLst>
                                      </p:cBhvr>
                                      <p:to>
                                        <p:strVal val="visible"/>
                                      </p:to>
                                    </p:set>
                                    <p:animEffect transition="in" filter="wipe(left)">
                                      <p:cBhvr>
                                        <p:cTn id="34" dur="500"/>
                                        <p:tgtEl>
                                          <p:spTgt spid="20483">
                                            <p:txEl>
                                              <p:pRg st="9" end="9"/>
                                            </p:txEl>
                                          </p:spTgt>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20490"/>
                                        </p:tgtEl>
                                        <p:attrNameLst>
                                          <p:attrName>style.visibility</p:attrName>
                                        </p:attrNameLst>
                                      </p:cBhvr>
                                      <p:to>
                                        <p:strVal val="visible"/>
                                      </p:to>
                                    </p:set>
                                    <p:anim calcmode="lin" valueType="num">
                                      <p:cBhvr>
                                        <p:cTn id="38" dur="500" fill="hold"/>
                                        <p:tgtEl>
                                          <p:spTgt spid="20490"/>
                                        </p:tgtEl>
                                        <p:attrNameLst>
                                          <p:attrName>ppt_w</p:attrName>
                                        </p:attrNameLst>
                                      </p:cBhvr>
                                      <p:tavLst>
                                        <p:tav tm="0">
                                          <p:val>
                                            <p:fltVal val="0"/>
                                          </p:val>
                                        </p:tav>
                                        <p:tav tm="100000">
                                          <p:val>
                                            <p:strVal val="#ppt_w"/>
                                          </p:val>
                                        </p:tav>
                                      </p:tavLst>
                                    </p:anim>
                                    <p:anim calcmode="lin" valueType="num">
                                      <p:cBhvr>
                                        <p:cTn id="39" dur="500" fill="hold"/>
                                        <p:tgtEl>
                                          <p:spTgt spid="20490"/>
                                        </p:tgtEl>
                                        <p:attrNameLst>
                                          <p:attrName>ppt_h</p:attrName>
                                        </p:attrNameLst>
                                      </p:cBhvr>
                                      <p:tavLst>
                                        <p:tav tm="0">
                                          <p:val>
                                            <p:fltVal val="0"/>
                                          </p:val>
                                        </p:tav>
                                        <p:tav tm="100000">
                                          <p:val>
                                            <p:strVal val="#ppt_h"/>
                                          </p:val>
                                        </p:tav>
                                      </p:tavLst>
                                    </p:anim>
                                    <p:animEffect transition="in" filter="fade">
                                      <p:cBhvr>
                                        <p:cTn id="40" dur="500"/>
                                        <p:tgtEl>
                                          <p:spTgt spid="204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489"/>
                                        </p:tgtEl>
                                        <p:attrNameLst>
                                          <p:attrName>style.visibility</p:attrName>
                                        </p:attrNameLst>
                                      </p:cBhvr>
                                      <p:to>
                                        <p:strVal val="visible"/>
                                      </p:to>
                                    </p:set>
                                    <p:animEffect transition="in" filter="wipe(left)">
                                      <p:cBhvr>
                                        <p:cTn id="45" dur="500"/>
                                        <p:tgtEl>
                                          <p:spTgt spid="204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FFT(</a:t>
            </a:r>
            <a:r>
              <a:rPr lang="zh-CN" altLang="en-US" dirty="0" smtClean="0"/>
              <a:t>快速傅里叶变换</a:t>
            </a:r>
            <a:r>
              <a:rPr lang="en-US" altLang="zh-CN" dirty="0" smtClean="0"/>
              <a:t>)</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lstStyle/>
              <a:p>
                <a:r>
                  <a:rPr lang="en-US" altLang="zh-CN" dirty="0" smtClean="0"/>
                  <a:t>DFT</a:t>
                </a:r>
                <a:r>
                  <a:rPr lang="zh-CN" altLang="en-US" dirty="0" smtClean="0"/>
                  <a:t>计算较为复杂</a:t>
                </a:r>
                <a:endParaRPr lang="en-US" altLang="zh-CN" dirty="0" smtClean="0"/>
              </a:p>
              <a:p>
                <a:r>
                  <a:rPr lang="zh-CN" altLang="en-US" dirty="0" smtClean="0"/>
                  <a:t>解决思路</a:t>
                </a:r>
                <a:endParaRPr lang="en-US" altLang="zh-CN" dirty="0" smtClean="0"/>
              </a:p>
              <a:p>
                <a:pPr lvl="1"/>
                <a:r>
                  <a:rPr lang="zh-CN" altLang="en-US" dirty="0" smtClean="0"/>
                  <a:t>将长序列</a:t>
                </a:r>
                <a:r>
                  <a:rPr lang="en-US" altLang="zh-CN" dirty="0" smtClean="0"/>
                  <a:t>DFT</a:t>
                </a:r>
                <a:r>
                  <a:rPr lang="zh-CN" altLang="en-US" dirty="0" smtClean="0"/>
                  <a:t>分解为短序列</a:t>
                </a:r>
                <a:r>
                  <a:rPr lang="en-US" altLang="zh-CN" dirty="0" smtClean="0"/>
                  <a:t>DFT</a:t>
                </a:r>
              </a:p>
              <a:p>
                <a:pPr lvl="1"/>
                <a:r>
                  <a:rPr lang="zh-CN" altLang="en-US" dirty="0" smtClean="0"/>
                  <a:t>利用</a:t>
                </a:r>
                <a14:m>
                  <m:oMath xmlns:m="http://schemas.openxmlformats.org/officeDocument/2006/math">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𝑚</m:t>
                        </m:r>
                      </m:sup>
                    </m:sSubSup>
                  </m:oMath>
                </a14:m>
                <a:r>
                  <a:rPr lang="zh-CN" altLang="en-US" dirty="0" smtClean="0"/>
                  <a:t>的周期性、对称性</a:t>
                </a:r>
                <a:endParaRPr lang="en-US" altLang="zh-CN" dirty="0" smtClean="0"/>
              </a:p>
              <a:p>
                <a:pPr lvl="2"/>
                <a:r>
                  <a:rPr lang="zh-CN" altLang="en-US" dirty="0" smtClean="0"/>
                  <a:t>周期性</a:t>
                </a:r>
                <a:endParaRPr lang="en-US" altLang="zh-CN" dirty="0" smtClean="0"/>
              </a:p>
              <a:p>
                <a:pPr marL="703263" lvl="2"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d>
                            <m:dPr>
                              <m:ctrlPr>
                                <a:rPr lang="en-US" altLang="zh-CN" i="1">
                                  <a:latin typeface="Cambria Math"/>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𝑚𝑁</m:t>
                              </m:r>
                            </m:e>
                          </m:d>
                        </m:sup>
                      </m:sSubSup>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d>
                            <m:dPr>
                              <m:ctrlPr>
                                <a:rPr lang="en-US" altLang="zh-CN" i="1">
                                  <a:latin typeface="Cambria Math"/>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𝑚𝑁</m:t>
                              </m:r>
                            </m:e>
                          </m:d>
                        </m:sup>
                      </m:sSup>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a:rPr>
                              </m:ctrlPr>
                            </m:fPr>
                            <m:num>
                              <m:r>
                                <a:rPr lang="en-US" altLang="zh-CN" i="1">
                                  <a:latin typeface="Cambria Math" panose="02040503050406030204" pitchFamily="18" charset="0"/>
                                </a:rPr>
                                <m:t>2</m:t>
                              </m:r>
                              <m:r>
                                <a:rPr lang="en-US" altLang="zh-CN" i="1">
                                  <a:latin typeface="Cambria Math" panose="02040503050406030204" pitchFamily="18" charset="0"/>
                                </a:rPr>
                                <m:t>𝜋</m:t>
                              </m:r>
                            </m:num>
                            <m:den>
                              <m:r>
                                <a:rPr lang="en-US" altLang="zh-CN" i="1">
                                  <a:latin typeface="Cambria Math" panose="02040503050406030204" pitchFamily="18" charset="0"/>
                                </a:rPr>
                                <m:t>𝑁</m:t>
                              </m:r>
                            </m:den>
                          </m:f>
                          <m:r>
                            <a:rPr lang="en-US" altLang="zh-CN" i="1">
                              <a:latin typeface="Cambria Math" panose="02040503050406030204" pitchFamily="18" charset="0"/>
                            </a:rPr>
                            <m:t>𝑘</m:t>
                          </m:r>
                        </m:sup>
                      </m:sSup>
                      <m:r>
                        <a:rPr lang="en-US" altLang="zh-CN" i="1">
                          <a:latin typeface="Cambria Math" panose="02040503050406030204" pitchFamily="18" charset="0"/>
                        </a:rPr>
                        <m:t>=</m:t>
                      </m:r>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oMath>
                  </m:oMathPara>
                </a14:m>
                <a:endParaRPr lang="en-US" altLang="zh-CN" dirty="0" smtClean="0"/>
              </a:p>
              <a:p>
                <a:pPr lvl="2"/>
                <a:r>
                  <a:rPr lang="zh-CN" altLang="en-US" dirty="0" smtClean="0"/>
                  <a:t>对称性</a:t>
                </a:r>
                <a:endParaRPr lang="en-US" altLang="zh-CN" dirty="0" smtClean="0"/>
              </a:p>
              <a:p>
                <a:pPr marL="703263" lvl="2"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bSup>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Sup>
                        <m:sSubSupPr>
                          <m:ctrlPr>
                            <a:rPr lang="en-US" altLang="zh-CN" b="0" i="1" smtClean="0">
                              <a:latin typeface="Cambria Math"/>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𝑚</m:t>
                          </m:r>
                        </m:sup>
                      </m:sSubSup>
                    </m:oMath>
                  </m:oMathPara>
                </a14:m>
                <a:endParaRPr lang="en-US" altLang="zh-CN" b="0" dirty="0" smtClean="0"/>
              </a:p>
              <a:p>
                <a:pPr marL="703263" lvl="2"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a:rPr>
                              </m:ctrlPr>
                            </m:fPr>
                            <m:num>
                              <m:r>
                                <a:rPr lang="en-US" altLang="zh-CN" i="1">
                                  <a:latin typeface="Cambria Math" panose="02040503050406030204" pitchFamily="18" charset="0"/>
                                </a:rPr>
                                <m:t>𝑁</m:t>
                              </m:r>
                            </m:num>
                            <m:den>
                              <m:r>
                                <a:rPr lang="en-US" altLang="zh-CN" b="0" i="1" smtClean="0">
                                  <a:latin typeface="Cambria Math" panose="02040503050406030204" pitchFamily="18" charset="0"/>
                                </a:rPr>
                                <m:t>2</m:t>
                              </m:r>
                            </m:den>
                          </m:f>
                        </m:sup>
                      </m:sSubSup>
                      <m:r>
                        <a:rPr lang="en-US" altLang="zh-CN" i="1">
                          <a:latin typeface="Cambria Math" panose="02040503050406030204" pitchFamily="18" charset="0"/>
                        </a:rPr>
                        <m:t>=</m:t>
                      </m:r>
                      <m:r>
                        <a:rPr lang="en-US" altLang="zh-CN" b="0" i="1" smtClean="0">
                          <a:latin typeface="Cambria Math" panose="02040503050406030204" pitchFamily="18" charset="0"/>
                        </a:rPr>
                        <m:t>−</m:t>
                      </m:r>
                      <m:sSubSup>
                        <m:sSubSupPr>
                          <m:ctrlPr>
                            <a:rPr lang="en-US" altLang="zh-CN" i="1">
                              <a:latin typeface="Cambria Math"/>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𝑚</m:t>
                          </m:r>
                        </m:sup>
                      </m:sSubSup>
                    </m:oMath>
                  </m:oMathPara>
                </a14:m>
                <a:endParaRPr lang="en-US" altLang="zh-CN" dirty="0" smtClean="0"/>
              </a:p>
              <a:p>
                <a:pPr marL="703263" lvl="2"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i="1">
                              <a:latin typeface="Cambria Math" panose="02040503050406030204" pitchFamily="18" charset="0"/>
                            </a:rPr>
                            <m:t>𝑚</m:t>
                          </m:r>
                        </m:sup>
                      </m:sSubSup>
                      <m:r>
                        <a:rPr lang="en-US" altLang="zh-CN" i="1">
                          <a:latin typeface="Cambria Math" panose="02040503050406030204" pitchFamily="18" charset="0"/>
                        </a:rPr>
                        <m:t>=</m:t>
                      </m:r>
                      <m:sSubSup>
                        <m:sSubSupPr>
                          <m:ctrlPr>
                            <a:rPr lang="en-US" altLang="zh-CN" i="1">
                              <a:latin typeface="Cambria Math"/>
                            </a:rPr>
                          </m:ctrlPr>
                        </m:sSubSupPr>
                        <m:e>
                          <m:r>
                            <a:rPr lang="en-US" altLang="zh-CN" i="1">
                              <a:latin typeface="Cambria Math" panose="02040503050406030204" pitchFamily="18" charset="0"/>
                            </a:rPr>
                            <m:t>𝑊</m:t>
                          </m:r>
                        </m:e>
                        <m:sub>
                          <m:f>
                            <m:fPr>
                              <m:ctrlPr>
                                <a:rPr lang="en-US" altLang="zh-CN" b="0" i="1" smtClean="0">
                                  <a:latin typeface="Cambria Math"/>
                                </a:rPr>
                              </m:ctrlPr>
                            </m:fPr>
                            <m:num>
                              <m:r>
                                <a:rPr lang="en-US" altLang="zh-CN" i="1">
                                  <a:latin typeface="Cambria Math" panose="02040503050406030204" pitchFamily="18" charset="0"/>
                                </a:rPr>
                                <m:t>𝑁</m:t>
                              </m:r>
                            </m:num>
                            <m:den>
                              <m:r>
                                <a:rPr lang="en-US" altLang="zh-CN" b="0" i="1" smtClean="0">
                                  <a:latin typeface="Cambria Math" panose="02040503050406030204" pitchFamily="18" charset="0"/>
                                </a:rPr>
                                <m:t>𝑛</m:t>
                              </m:r>
                            </m:den>
                          </m:f>
                        </m:sub>
                        <m:sup>
                          <m:f>
                            <m:fPr>
                              <m:ctrlPr>
                                <a:rPr lang="en-US" altLang="zh-CN" b="0" i="1" smtClean="0">
                                  <a:latin typeface="Cambria Math"/>
                                </a:rPr>
                              </m:ctrlPr>
                            </m:fPr>
                            <m:num>
                              <m:r>
                                <a:rPr lang="en-US" altLang="zh-CN" i="1">
                                  <a:latin typeface="Cambria Math" panose="02040503050406030204" pitchFamily="18" charset="0"/>
                                </a:rPr>
                                <m:t>𝑚</m:t>
                              </m:r>
                            </m:num>
                            <m:den>
                              <m:r>
                                <a:rPr lang="en-US" altLang="zh-CN" b="0" i="1" smtClean="0">
                                  <a:latin typeface="Cambria Math" panose="02040503050406030204" pitchFamily="18" charset="0"/>
                                </a:rPr>
                                <m:t>𝑛</m:t>
                              </m:r>
                            </m:den>
                          </m:f>
                        </m:sup>
                      </m:sSubSup>
                      <m:r>
                        <a:rPr lang="en-US" altLang="zh-CN" b="0" i="1" smtClean="0">
                          <a:latin typeface="Cambria Math" panose="02040503050406030204" pitchFamily="18" charset="0"/>
                        </a:rPr>
                        <m:t>,  </m:t>
                      </m:r>
                      <m:f>
                        <m:fPr>
                          <m:ctrlPr>
                            <a:rPr lang="en-US" altLang="zh-CN" b="0" i="1" smtClean="0">
                              <a:latin typeface="Cambria Math"/>
                            </a:rPr>
                          </m:ctrlPr>
                        </m:fPr>
                        <m:num>
                          <m:r>
                            <a:rPr lang="en-US" altLang="zh-CN" b="0" i="1" smtClean="0">
                              <a:latin typeface="Cambria Math" panose="02040503050406030204" pitchFamily="18" charset="0"/>
                            </a:rPr>
                            <m:t>𝑁</m:t>
                          </m:r>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𝑛</m:t>
                          </m:r>
                        </m:den>
                      </m:f>
                      <m:r>
                        <a:rPr lang="zh-CN" altLang="en-US" i="1">
                          <a:latin typeface="Cambria Math" panose="02040503050406030204" pitchFamily="18" charset="0"/>
                        </a:rPr>
                        <m:t>为</m:t>
                      </m:r>
                      <m:r>
                        <m:rPr>
                          <m:nor/>
                        </m:rPr>
                        <a:rPr lang="zh-CN" altLang="en-US" dirty="0"/>
                        <m:t>整数</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cstate="print"/>
                <a:stretch>
                  <a:fillRect t="-162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28CB6D69-10AB-48F0-A840-C16D0BEF2585}"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170</a:t>
            </a:fld>
            <a:endParaRPr lang="zh-CN" altLang="en-US"/>
          </a:p>
        </p:txBody>
      </p:sp>
    </p:spTree>
    <p:extLst>
      <p:ext uri="{BB962C8B-B14F-4D97-AF65-F5344CB8AC3E}">
        <p14:creationId xmlns:p14="http://schemas.microsoft.com/office/powerpoint/2010/main" xmlns="" val="172327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p:cTn id="41"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3" dur="500"/>
                                        <p:tgtEl>
                                          <p:spTgt spid="3">
                                            <p:txEl>
                                              <p:pRg st="7" end="7"/>
                                            </p:txEl>
                                          </p:spTgt>
                                        </p:tgtEl>
                                      </p:cBhvr>
                                    </p:animEffect>
                                  </p:childTnLst>
                                </p:cTn>
                              </p:par>
                            </p:childTnLst>
                          </p:cTn>
                        </p:par>
                        <p:par>
                          <p:cTn id="44" fill="hold">
                            <p:stCondLst>
                              <p:cond delay="1000"/>
                            </p:stCondLst>
                            <p:childTnLst>
                              <p:par>
                                <p:cTn id="45" presetID="53" presetClass="entr" presetSubtype="16" fill="hold"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childTnLst>
                          </p:cTn>
                        </p:par>
                        <p:par>
                          <p:cTn id="50" fill="hold">
                            <p:stCondLst>
                              <p:cond delay="1500"/>
                            </p:stCondLst>
                            <p:childTnLst>
                              <p:par>
                                <p:cTn id="51" presetID="53" presetClass="entr" presetSubtype="16" fill="hold" nodeType="after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p:cTn id="5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784976" cy="5832648"/>
          </a:xfrm>
        </p:spPr>
        <p:txBody>
          <a:bodyPr/>
          <a:lstStyle/>
          <a:p>
            <a:r>
              <a:rPr lang="zh-CN" altLang="en-US" dirty="0" smtClean="0"/>
              <a:t>基本算法：</a:t>
            </a:r>
            <a:endParaRPr lang="en-US" altLang="zh-CN" dirty="0" smtClean="0"/>
          </a:p>
          <a:p>
            <a:pPr lvl="1"/>
            <a:r>
              <a:rPr lang="zh-CN" altLang="en-US" dirty="0" smtClean="0"/>
              <a:t>库利</a:t>
            </a:r>
            <a:r>
              <a:rPr lang="en-US" altLang="zh-CN" dirty="0" smtClean="0"/>
              <a:t>-</a:t>
            </a:r>
            <a:r>
              <a:rPr lang="zh-CN" altLang="en-US" dirty="0" smtClean="0"/>
              <a:t>图基算法</a:t>
            </a:r>
            <a:r>
              <a:rPr lang="en-US" altLang="zh-CN" dirty="0" smtClean="0"/>
              <a:t/>
            </a:r>
            <a:br>
              <a:rPr lang="en-US" altLang="zh-CN" dirty="0" smtClean="0"/>
            </a:br>
            <a:r>
              <a:rPr lang="en-US" altLang="zh-CN" dirty="0" smtClean="0"/>
              <a:t>Cooley </a:t>
            </a:r>
            <a:r>
              <a:rPr lang="en-US" altLang="zh-CN" dirty="0"/>
              <a:t>Tukey </a:t>
            </a:r>
            <a:r>
              <a:rPr lang="en-US" altLang="zh-CN" dirty="0" smtClean="0"/>
              <a:t>algorithm</a:t>
            </a:r>
          </a:p>
          <a:p>
            <a:pPr lvl="1"/>
            <a:r>
              <a:rPr lang="zh-CN" altLang="en-US" dirty="0"/>
              <a:t>分裂基</a:t>
            </a:r>
            <a:r>
              <a:rPr lang="zh-CN" altLang="en-US" dirty="0" smtClean="0"/>
              <a:t>算法</a:t>
            </a:r>
            <a:r>
              <a:rPr lang="en-US" altLang="zh-CN" dirty="0" smtClean="0"/>
              <a:t/>
            </a:r>
            <a:br>
              <a:rPr lang="en-US" altLang="zh-CN" dirty="0" smtClean="0"/>
            </a:br>
            <a:r>
              <a:rPr lang="en-US" altLang="zh-CN" dirty="0" smtClean="0"/>
              <a:t>RSFFT</a:t>
            </a:r>
          </a:p>
          <a:p>
            <a:r>
              <a:rPr lang="zh-CN" altLang="en-US" dirty="0" smtClean="0"/>
              <a:t>应用</a:t>
            </a:r>
            <a:endParaRPr lang="en-US" altLang="zh-CN" dirty="0" smtClean="0"/>
          </a:p>
          <a:p>
            <a:pPr lvl="1"/>
            <a:r>
              <a:rPr lang="en-US" altLang="zh-CN" dirty="0" smtClean="0"/>
              <a:t>FFT</a:t>
            </a:r>
            <a:r>
              <a:rPr lang="zh-CN" altLang="en-US" dirty="0"/>
              <a:t>在信号处理技术领域获得了广泛应用，结合高速硬件就能实现对信号的实时处理</a:t>
            </a:r>
            <a:r>
              <a:rPr lang="zh-CN" altLang="en-US" dirty="0" smtClean="0"/>
              <a:t>。</a:t>
            </a:r>
            <a:endParaRPr lang="en-US" altLang="zh-CN" dirty="0" smtClean="0"/>
          </a:p>
          <a:p>
            <a:pPr lvl="1"/>
            <a:r>
              <a:rPr lang="zh-CN" altLang="en-US" dirty="0" smtClean="0"/>
              <a:t>对</a:t>
            </a:r>
            <a:r>
              <a:rPr lang="zh-CN" altLang="en-US" dirty="0"/>
              <a:t>语音信号的分析和</a:t>
            </a:r>
            <a:r>
              <a:rPr lang="zh-CN" altLang="en-US" dirty="0" smtClean="0"/>
              <a:t>合成</a:t>
            </a:r>
            <a:endParaRPr lang="en-US" altLang="zh-CN" dirty="0" smtClean="0"/>
          </a:p>
          <a:p>
            <a:pPr lvl="1"/>
            <a:r>
              <a:rPr lang="zh-CN" altLang="en-US" dirty="0" smtClean="0"/>
              <a:t>通过</a:t>
            </a:r>
            <a:r>
              <a:rPr lang="zh-CN" altLang="en-US" dirty="0"/>
              <a:t>对雷达、声纳、振动信号的频谱分析以提高对目标的搜索和跟踪的分辨率等等，都要用到</a:t>
            </a:r>
            <a:r>
              <a:rPr lang="en-US" altLang="zh-CN" dirty="0"/>
              <a:t>FFT</a:t>
            </a:r>
            <a:r>
              <a:rPr lang="zh-CN" altLang="en-US" dirty="0" smtClean="0"/>
              <a:t>。</a:t>
            </a:r>
            <a:endParaRPr lang="en-US" altLang="zh-CN" dirty="0" smtClean="0"/>
          </a:p>
        </p:txBody>
      </p:sp>
      <p:sp>
        <p:nvSpPr>
          <p:cNvPr id="4" name="日期占位符 3"/>
          <p:cNvSpPr>
            <a:spLocks noGrp="1"/>
          </p:cNvSpPr>
          <p:nvPr>
            <p:ph type="dt" sz="half" idx="10"/>
          </p:nvPr>
        </p:nvSpPr>
        <p:spPr/>
        <p:txBody>
          <a:bodyPr/>
          <a:lstStyle/>
          <a:p>
            <a:pPr>
              <a:defRPr/>
            </a:pPr>
            <a:fld id="{CE84D4F0-61EF-489F-9012-84FB2C1C4D30}"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171</a:t>
            </a:fld>
            <a:endParaRPr lang="zh-CN" altLang="en-US"/>
          </a:p>
        </p:txBody>
      </p:sp>
    </p:spTree>
    <p:extLst>
      <p:ext uri="{BB962C8B-B14F-4D97-AF65-F5344CB8AC3E}">
        <p14:creationId xmlns:p14="http://schemas.microsoft.com/office/powerpoint/2010/main" xmlns="" val="14221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微分方程求解</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lstStyle/>
              <a:p>
                <a:r>
                  <a:rPr lang="zh-CN" altLang="en-US" dirty="0" smtClean="0"/>
                  <a:t>考虑如下</a:t>
                </a:r>
                <a:r>
                  <a:rPr lang="zh-CN" altLang="en-US" dirty="0"/>
                  <a:t>二</a:t>
                </a:r>
                <a:r>
                  <a:rPr lang="zh-CN" altLang="en-US" dirty="0" smtClean="0"/>
                  <a:t>维</a:t>
                </a:r>
                <a:r>
                  <a:rPr lang="en-US" altLang="zh-CN" dirty="0" smtClean="0"/>
                  <a:t>Poisson</a:t>
                </a:r>
                <a:r>
                  <a:rPr lang="zh-CN" altLang="en-US" dirty="0" smtClean="0"/>
                  <a:t>方程</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a:rPr>
                          </m:ctrlPr>
                        </m:dPr>
                        <m:e>
                          <m:m>
                            <m:mPr>
                              <m:mcs>
                                <m:mc>
                                  <m:mcPr>
                                    <m:count m:val="1"/>
                                    <m:mcJc m:val="center"/>
                                  </m:mcPr>
                                </m:mc>
                              </m:mcs>
                              <m:ctrlPr>
                                <a:rPr lang="en-US" altLang="zh-CN" b="0" i="1" smtClean="0">
                                  <a:latin typeface="Cambria Math"/>
                                </a:rPr>
                              </m:ctrlPr>
                            </m:mPr>
                            <m:mr>
                              <m:e>
                                <m:sSub>
                                  <m:sSubPr>
                                    <m:ctrlPr>
                                      <a:rPr lang="en-US" altLang="zh-CN" i="1">
                                        <a:latin typeface="Cambria Math"/>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𝑥𝑥</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𝑦𝑦</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𝜌</m:t>
                                </m:r>
                                <m:d>
                                  <m:dPr>
                                    <m:ctrlPr>
                                      <a:rPr lang="en-US" altLang="zh-CN" i="1">
                                        <a:latin typeface="Cambria Math"/>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rPr>
                                  <m:t>, 0&lt;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&lt;1</m:t>
                                </m:r>
                              </m:e>
                            </m:mr>
                            <m:mr>
                              <m:e>
                                <m:r>
                                  <a:rPr lang="en-US" altLang="zh-CN" b="0" i="1" smtClean="0">
                                    <a:latin typeface="Cambria Math" panose="02040503050406030204" pitchFamily="18" charset="0"/>
                                  </a:rPr>
                                  <m:t>𝑢</m:t>
                                </m:r>
                                <m:d>
                                  <m:dPr>
                                    <m:ctrlPr>
                                      <a:rPr lang="en-US" altLang="zh-CN" b="0" i="1" smtClean="0">
                                        <a:latin typeface="Cambria Math"/>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𝑢</m:t>
                                </m:r>
                                <m:d>
                                  <m:dPr>
                                    <m:ctrlPr>
                                      <a:rPr lang="en-US" altLang="zh-CN" b="0" i="1" smtClean="0">
                                        <a:latin typeface="Cambria Math"/>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𝑢</m:t>
                                </m:r>
                                <m:d>
                                  <m:dPr>
                                    <m:ctrlPr>
                                      <a:rPr lang="en-US" altLang="zh-CN" b="0" i="1" smtClean="0">
                                        <a:latin typeface="Cambria Math"/>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(1,</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mr>
                          </m:m>
                        </m:e>
                      </m:d>
                    </m:oMath>
                  </m:oMathPara>
                </a14:m>
                <a:endParaRPr lang="en-US" altLang="zh-CN" dirty="0"/>
              </a:p>
              <a:p>
                <a:pPr lvl="1"/>
                <a:r>
                  <a:rPr lang="zh-CN" altLang="en-US" dirty="0" smtClean="0"/>
                  <a:t>利用</a:t>
                </a:r>
                <a:r>
                  <a:rPr lang="en-US" altLang="zh-CN" dirty="0" smtClean="0"/>
                  <a:t>DFT</a:t>
                </a:r>
                <a:r>
                  <a:rPr lang="zh-CN" altLang="en-US" dirty="0" smtClean="0"/>
                  <a:t>求解，因而需要周期边界</a:t>
                </a:r>
                <a:r>
                  <a:rPr lang="zh-CN" altLang="en-US" dirty="0"/>
                  <a:t>条件</a:t>
                </a:r>
                <a:r>
                  <a:rPr lang="zh-CN" altLang="en-US" dirty="0" smtClean="0"/>
                  <a:t>。</a:t>
                </a:r>
                <a:endParaRPr lang="en-US" altLang="zh-CN" dirty="0" smtClean="0"/>
              </a:p>
              <a:p>
                <a:pPr lvl="1"/>
                <a14:m>
                  <m:oMath xmlns:m="http://schemas.openxmlformats.org/officeDocument/2006/math">
                    <m:r>
                      <a:rPr lang="en-US" altLang="zh-CN" i="1">
                        <a:latin typeface="Cambria Math" panose="02040503050406030204" pitchFamily="18" charset="0"/>
                      </a:rPr>
                      <m:t>𝜌</m:t>
                    </m:r>
                    <m:d>
                      <m:dPr>
                        <m:ctrlPr>
                          <a:rPr lang="en-US" altLang="zh-CN" i="1">
                            <a:latin typeface="Cambria Math"/>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smtClean="0"/>
                  <a:t>表示电位，只在区域中间部分有值，设为一个充分小的常数。</a:t>
                </a:r>
                <a:endParaRPr lang="en-US" altLang="zh-CN" dirty="0" smtClean="0"/>
              </a:p>
              <a:p>
                <a:pPr lvl="1"/>
                <a:r>
                  <a:rPr lang="zh-CN" altLang="en-US" dirty="0" smtClean="0"/>
                  <a:t>求解区域：</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endParaRPr lang="en-US" altLang="zh-CN" dirty="0" smtClean="0"/>
              </a:p>
              <a:p>
                <a:r>
                  <a:rPr lang="zh-CN" altLang="en-US" dirty="0" smtClean="0"/>
                  <a:t>求解过程：</a:t>
                </a:r>
                <a:endParaRPr lang="en-US" altLang="zh-CN" dirty="0" smtClean="0"/>
              </a:p>
              <a:p>
                <a:pPr marL="925512" lvl="1" indent="-514350">
                  <a:buFont typeface="+mj-lt"/>
                  <a:buAutoNum type="arabicPeriod"/>
                </a:pPr>
                <a:r>
                  <a:rPr lang="zh-CN" altLang="en-US" dirty="0" smtClean="0"/>
                  <a:t>离散化，得到有限序列，将微分问题转化为</a:t>
                </a:r>
                <a:r>
                  <a:rPr lang="zh-CN" altLang="en-US" dirty="0"/>
                  <a:t>线性</a:t>
                </a:r>
                <a:r>
                  <a:rPr lang="zh-CN" altLang="en-US" dirty="0" smtClean="0"/>
                  <a:t>代数方程组求解的问题；</a:t>
                </a:r>
                <a:endParaRPr lang="en-US" altLang="zh-CN" dirty="0" smtClean="0"/>
              </a:p>
              <a:p>
                <a:pPr marL="925512" lvl="1" indent="-514350">
                  <a:buFont typeface="+mj-lt"/>
                  <a:buAutoNum type="arabicPeriod"/>
                </a:pPr>
                <a:r>
                  <a:rPr lang="zh-CN" altLang="en-US" dirty="0" smtClean="0"/>
                  <a:t>对上述序列做</a:t>
                </a:r>
                <a:r>
                  <a:rPr lang="en-US" altLang="zh-CN" dirty="0" smtClean="0"/>
                  <a:t>DFT</a:t>
                </a:r>
                <a:r>
                  <a:rPr lang="zh-CN" altLang="en-US" dirty="0" smtClean="0"/>
                  <a:t>，得到简单的方程组，并求解；</a:t>
                </a:r>
                <a:endParaRPr lang="en-US" altLang="zh-CN" dirty="0" smtClean="0"/>
              </a:p>
              <a:p>
                <a:pPr marL="925512" lvl="1" indent="-514350">
                  <a:buFont typeface="+mj-lt"/>
                  <a:buAutoNum type="arabicPeriod"/>
                </a:pPr>
                <a:r>
                  <a:rPr lang="zh-CN" altLang="en-US" dirty="0" smtClean="0"/>
                  <a:t>做</a:t>
                </a:r>
                <a:r>
                  <a:rPr lang="en-US" altLang="zh-CN" dirty="0" smtClean="0"/>
                  <a:t>IDFT</a:t>
                </a:r>
                <a:r>
                  <a:rPr lang="zh-CN" altLang="en-US" dirty="0" smtClean="0"/>
                  <a:t>得到原问题的解。</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cstate="print"/>
                <a:stretch>
                  <a:fillRect t="-1624" r="-416" b="-75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AE186B40-2669-429C-81E8-652C8425A87D}"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172</a:t>
            </a:fld>
            <a:endParaRPr lang="zh-CN" altLang="en-US"/>
          </a:p>
        </p:txBody>
      </p:sp>
    </p:spTree>
    <p:extLst>
      <p:ext uri="{BB962C8B-B14F-4D97-AF65-F5344CB8AC3E}">
        <p14:creationId xmlns:p14="http://schemas.microsoft.com/office/powerpoint/2010/main" xmlns="" val="345666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692696"/>
                <a:ext cx="8784976" cy="5904656"/>
              </a:xfrm>
            </p:spPr>
            <p:txBody>
              <a:bodyPr/>
              <a:lstStyle/>
              <a:p>
                <a:r>
                  <a:rPr lang="zh-CN" altLang="en-US" dirty="0" smtClean="0"/>
                  <a:t>剖分得</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𝑁</m:t>
                    </m:r>
                  </m:oMath>
                </a14:m>
                <a:r>
                  <a:rPr lang="zh-CN" altLang="en-US" dirty="0"/>
                  <a:t>个网格点，令</a:t>
                </a:r>
                <a14:m>
                  <m:oMath xmlns:m="http://schemas.openxmlformats.org/officeDocument/2006/math">
                    <m:r>
                      <a:rPr lang="en-US" altLang="zh-CN" i="1" dirty="0">
                        <a:latin typeface="Cambria Math" panose="02040503050406030204" pitchFamily="18" charset="0"/>
                      </a:rPr>
                      <m:t>h</m:t>
                    </m:r>
                    <m:r>
                      <a:rPr lang="en-US" altLang="zh-CN" i="1" dirty="0">
                        <a:latin typeface="Cambria Math" panose="02040503050406030204" pitchFamily="18" charset="0"/>
                      </a:rPr>
                      <m:t>=</m:t>
                    </m:r>
                    <m:f>
                      <m:fPr>
                        <m:ctrlPr>
                          <a:rPr lang="en-US" altLang="zh-CN" i="1" dirty="0">
                            <a:latin typeface="Cambria Math"/>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r>
                          <a:rPr lang="en-US" altLang="zh-CN" i="1" dirty="0" smtClean="0">
                            <a:latin typeface="Cambria Math" panose="02040503050406030204" pitchFamily="18" charset="0"/>
                          </a:rPr>
                          <m:t>−1</m:t>
                        </m:r>
                      </m:den>
                    </m:f>
                  </m:oMath>
                </a14:m>
                <a:endParaRPr lang="en-US" altLang="zh-CN" dirty="0"/>
              </a:p>
              <a:p>
                <a:r>
                  <a:rPr lang="zh-CN" altLang="en-US" dirty="0"/>
                  <a:t>设</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𝑢</m:t>
                        </m:r>
                      </m:e>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𝑢</m:t>
                    </m:r>
                    <m:d>
                      <m:dPr>
                        <m:ctrlPr>
                          <a:rPr lang="en-US" altLang="zh-CN" i="1">
                            <a:latin typeface="Cambria Math"/>
                          </a:rPr>
                        </m:ctrlPr>
                      </m:dPr>
                      <m:e>
                        <m:sSub>
                          <m:sSubPr>
                            <m:ctrlPr>
                              <a:rPr lang="en-US"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e>
                    </m:d>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𝜌</m:t>
                    </m:r>
                    <m:d>
                      <m:dPr>
                        <m:ctrlPr>
                          <a:rPr lang="en-US" altLang="zh-CN" i="1">
                            <a:latin typeface="Cambria Math"/>
                          </a:rPr>
                        </m:ctrlPr>
                      </m:dPr>
                      <m:e>
                        <m:sSub>
                          <m:sSubPr>
                            <m:ctrlPr>
                              <a:rPr lang="en-US"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e>
                    </m:d>
                  </m:oMath>
                </a14:m>
                <a:endParaRPr lang="en-US" altLang="zh-CN" dirty="0"/>
              </a:p>
              <a:p>
                <a:r>
                  <a:rPr lang="zh-CN" altLang="en-US" dirty="0"/>
                  <a:t>从而</a:t>
                </a:r>
                <a:endParaRPr lang="en-US" altLang="zh-CN" dirty="0"/>
              </a:p>
              <a:p>
                <a:pPr marL="109537"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𝑥</m:t>
                          </m:r>
                        </m:sub>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bSup>
                      <m:r>
                        <a:rPr lang="en-US" altLang="zh-CN" i="1">
                          <a:latin typeface="Cambria Math" panose="02040503050406030204" pitchFamily="18" charset="0"/>
                          <a:ea typeface="Cambria Math" panose="02040503050406030204" pitchFamily="18" charset="0"/>
                        </a:rPr>
                        <m:t>≈</m:t>
                      </m:r>
                      <m:f>
                        <m:fPr>
                          <m:ctrlPr>
                            <a:rPr lang="en-US" altLang="zh-CN" i="1">
                              <a:latin typeface="Cambria Math"/>
                              <a:ea typeface="Cambria Math" panose="02040503050406030204" pitchFamily="18" charset="0"/>
                            </a:rPr>
                          </m:ctrlPr>
                        </m:fPr>
                        <m:num>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r>
                            <a:rPr lang="en-US" altLang="zh-CN" b="0" i="1" smtClean="0">
                              <a:latin typeface="Cambria Math"/>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num>
                        <m:den>
                          <m:r>
                            <a:rPr lang="en-US" altLang="zh-CN" i="1">
                              <a:latin typeface="Cambria Math" panose="02040503050406030204" pitchFamily="18" charset="0"/>
                              <a:ea typeface="Cambria Math" panose="02040503050406030204" pitchFamily="18" charset="0"/>
                            </a:rPr>
                            <m:t>h</m:t>
                          </m:r>
                        </m:den>
                      </m:f>
                    </m:oMath>
                  </m:oMathPara>
                </a14:m>
                <a:endParaRPr lang="en-US" altLang="zh-CN" dirty="0"/>
              </a:p>
              <a:p>
                <a:pPr marL="109537"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𝑥𝑥</m:t>
                          </m:r>
                        </m:sub>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bSup>
                      <m:r>
                        <a:rPr lang="en-US" altLang="zh-CN" i="1">
                          <a:latin typeface="Cambria Math" panose="02040503050406030204" pitchFamily="18" charset="0"/>
                          <a:ea typeface="Cambria Math" panose="02040503050406030204" pitchFamily="18" charset="0"/>
                        </a:rPr>
                        <m:t>≈</m:t>
                      </m:r>
                      <m:f>
                        <m:fPr>
                          <m:ctrlPr>
                            <a:rPr lang="en-US" altLang="zh-CN" i="1">
                              <a:latin typeface="Cambria Math"/>
                              <a:ea typeface="Cambria Math" panose="02040503050406030204" pitchFamily="18" charset="0"/>
                            </a:rPr>
                          </m:ctrlPr>
                        </m:fPr>
                        <m:num>
                          <m:sSubSup>
                            <m:sSubSupPr>
                              <m:ctrlPr>
                                <a:rPr lang="en-US" altLang="zh-CN" i="1">
                                  <a:latin typeface="Cambria Math"/>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𝑥</m:t>
                              </m:r>
                            </m:sub>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bSup>
                          <m:r>
                            <a:rPr lang="en-US" altLang="zh-CN" b="0" i="1" smtClean="0">
                              <a:latin typeface="Cambria Math"/>
                              <a:ea typeface="Cambria Math" panose="02040503050406030204" pitchFamily="18" charset="0"/>
                            </a:rPr>
                            <m:t>−</m:t>
                          </m:r>
                          <m:sSubSup>
                            <m:sSubSupPr>
                              <m:ctrlPr>
                                <a:rPr lang="en-US" altLang="zh-CN" i="1">
                                  <a:latin typeface="Cambria Math"/>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𝑥</m:t>
                              </m:r>
                            </m:sub>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bSup>
                        </m:num>
                        <m:den>
                          <m:r>
                            <a:rPr lang="en-US" altLang="zh-CN" i="1">
                              <a:latin typeface="Cambria Math" panose="02040503050406030204" pitchFamily="18" charset="0"/>
                              <a:ea typeface="Cambria Math" panose="02040503050406030204" pitchFamily="18" charset="0"/>
                            </a:rPr>
                            <m:t>h</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a:ea typeface="Cambria Math" panose="02040503050406030204" pitchFamily="18" charset="0"/>
                            </a:rPr>
                          </m:ctrlPr>
                        </m:fPr>
                        <m:num>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−2</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num>
                        <m:den>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h</m:t>
                              </m:r>
                            </m:e>
                            <m:sup>
                              <m:r>
                                <a:rPr lang="en-US" altLang="zh-CN" i="1">
                                  <a:latin typeface="Cambria Math" panose="02040503050406030204" pitchFamily="18" charset="0"/>
                                  <a:ea typeface="Cambria Math" panose="02040503050406030204" pitchFamily="18" charset="0"/>
                                </a:rPr>
                                <m:t>2</m:t>
                              </m:r>
                            </m:sup>
                          </m:sSup>
                        </m:den>
                      </m:f>
                    </m:oMath>
                  </m:oMathPara>
                </a14:m>
                <a:endParaRPr lang="en-US" altLang="zh-CN" dirty="0" smtClean="0"/>
              </a:p>
              <a:p>
                <a:r>
                  <a:rPr lang="zh-CN" altLang="en-US" dirty="0" smtClean="0"/>
                  <a:t>同理可得</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𝑦𝑦</m:t>
                          </m:r>
                        </m:sub>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bSup>
                      <m:r>
                        <a:rPr lang="en-US" altLang="zh-CN" i="1">
                          <a:latin typeface="Cambria Math" panose="02040503050406030204" pitchFamily="18" charset="0"/>
                          <a:ea typeface="Cambria Math" panose="02040503050406030204" pitchFamily="18" charset="0"/>
                        </a:rPr>
                        <m:t>=</m:t>
                      </m:r>
                      <m:f>
                        <m:fPr>
                          <m:ctrlPr>
                            <a:rPr lang="en-US" altLang="zh-CN" i="1">
                              <a:latin typeface="Cambria Math"/>
                              <a:ea typeface="Cambria Math" panose="02040503050406030204" pitchFamily="18" charset="0"/>
                            </a:rPr>
                          </m:ctrlPr>
                        </m:fPr>
                        <m:num>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−2</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num>
                        <m:den>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h</m:t>
                              </m:r>
                            </m:e>
                            <m:sup>
                              <m:r>
                                <a:rPr lang="en-US" altLang="zh-CN" i="1">
                                  <a:latin typeface="Cambria Math" panose="02040503050406030204" pitchFamily="18" charset="0"/>
                                  <a:ea typeface="Cambria Math" panose="02040503050406030204" pitchFamily="18" charset="0"/>
                                </a:rPr>
                                <m:t>2</m:t>
                              </m:r>
                            </m:sup>
                          </m:sSup>
                        </m:den>
                      </m:f>
                    </m:oMath>
                  </m:oMathPara>
                </a14:m>
                <a:endParaRPr lang="en-US" altLang="zh-CN" dirty="0"/>
              </a:p>
              <a:p>
                <a:r>
                  <a:rPr lang="zh-CN" altLang="en-US" dirty="0" smtClean="0"/>
                  <a:t>则原方程近似为</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den>
                      </m:f>
                      <m:d>
                        <m:dPr>
                          <m:begChr m:val="["/>
                          <m:endChr m:val="]"/>
                          <m:ctrlPr>
                            <a:rPr lang="en-US" altLang="zh-CN" b="0" i="1" smtClean="0">
                              <a:latin typeface="Cambria Math"/>
                            </a:rPr>
                          </m:ctrlPr>
                        </m:dPr>
                        <m:e>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e>
                      </m:d>
                      <m:r>
                        <a:rPr lang="en-US" altLang="zh-CN" b="0" i="1" smtClean="0">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p>
                    </m:oMath>
                  </m:oMathPara>
                </a14:m>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692696"/>
                <a:ext cx="8784976" cy="5904656"/>
              </a:xfrm>
              <a:blipFill rotWithShape="1">
                <a:blip r:embed="rId3" cstate="print"/>
                <a:stretch>
                  <a:fillRect b="-23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6B49EC0E-7E7C-4B79-B1C0-428F6AD3899F}"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173</a:t>
            </a:fld>
            <a:endParaRPr lang="zh-CN" altLang="en-US"/>
          </a:p>
        </p:txBody>
      </p:sp>
    </p:spTree>
    <p:extLst>
      <p:ext uri="{BB962C8B-B14F-4D97-AF65-F5344CB8AC3E}">
        <p14:creationId xmlns:p14="http://schemas.microsoft.com/office/powerpoint/2010/main" xmlns="" val="204500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692696"/>
                <a:ext cx="8784976" cy="5904656"/>
              </a:xfrm>
            </p:spPr>
            <p:txBody>
              <a:bodyPr/>
              <a:lstStyle/>
              <a:p>
                <a:r>
                  <a:rPr lang="zh-CN" altLang="en-US" dirty="0" smtClean="0"/>
                  <a:t>由</a:t>
                </a:r>
                <a:r>
                  <a:rPr lang="en-US" altLang="zh-CN" dirty="0" smtClean="0"/>
                  <a:t>DFT</a:t>
                </a:r>
                <a:r>
                  <a:rPr lang="zh-CN" altLang="en-US" dirty="0" smtClean="0"/>
                  <a:t>为线性，可以推导出二元</a:t>
                </a:r>
                <a:r>
                  <a:rPr lang="en-US" altLang="zh-CN" dirty="0" smtClean="0"/>
                  <a:t>DFT</a:t>
                </a:r>
                <a:r>
                  <a:rPr lang="zh-CN" altLang="en-US" dirty="0" smtClean="0"/>
                  <a:t>：</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nary>
                            <m:naryPr>
                              <m:chr m:val="∑"/>
                              <m:ctrlPr>
                                <a:rPr lang="en-US" altLang="zh-CN" b="0" i="1" smtClean="0">
                                  <a:latin typeface="Cambria Math"/>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d>
                                    <m:dPr>
                                      <m:ctrlPr>
                                        <a:rPr lang="en-US" altLang="zh-CN" b="0" i="1" smtClean="0">
                                          <a:latin typeface="Cambria Math"/>
                                        </a:rPr>
                                      </m:ctrlPr>
                                    </m:dPr>
                                    <m:e>
                                      <m:r>
                                        <a:rPr lang="en-US" altLang="zh-CN" b="0" i="1" smtClean="0">
                                          <a:latin typeface="Cambria Math" panose="02040503050406030204" pitchFamily="18" charset="0"/>
                                        </a:rPr>
                                        <m:t>𝑚𝑗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𝑛𝑘</m:t>
                                      </m:r>
                                    </m:e>
                                  </m:d>
                                </m:sup>
                              </m:sSup>
                              <m:r>
                                <a:rPr lang="en-US" altLang="zh-CN" b="0" i="1" smtClean="0">
                                  <a:latin typeface="Cambria Math" panose="02040503050406030204" pitchFamily="18" charset="0"/>
                                </a:rPr>
                                <m:t>𝑢</m:t>
                              </m:r>
                              <m:d>
                                <m:dPr>
                                  <m:ctrlPr>
                                    <a:rPr lang="en-US" altLang="zh-CN" b="0" i="1" smtClean="0">
                                      <a:latin typeface="Cambria Math"/>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nary>
                        </m:e>
                      </m:nary>
                    </m:oMath>
                  </m:oMathPara>
                </a14:m>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Ρ</m:t>
                      </m:r>
                      <m:d>
                        <m:dPr>
                          <m:ctrlPr>
                            <a:rPr lang="en-US" altLang="zh-CN" i="1">
                              <a:latin typeface="Cambria Math"/>
                            </a:rPr>
                          </m:ctrlPr>
                        </m:dPr>
                        <m:e>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i="1">
                              <a:latin typeface="Cambria Math"/>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nary>
                            <m:naryPr>
                              <m:chr m:val="∑"/>
                              <m:ctrlPr>
                                <a:rPr lang="en-US" altLang="zh-CN" i="1">
                                  <a:latin typeface="Cambria Math"/>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d>
                                    <m:dPr>
                                      <m:ctrlPr>
                                        <a:rPr lang="en-US" altLang="zh-CN" i="1">
                                          <a:latin typeface="Cambria Math"/>
                                        </a:rPr>
                                      </m:ctrlPr>
                                    </m:dPr>
                                    <m:e>
                                      <m:r>
                                        <a:rPr lang="en-US" altLang="zh-CN" i="1">
                                          <a:latin typeface="Cambria Math" panose="02040503050406030204" pitchFamily="18" charset="0"/>
                                        </a:rPr>
                                        <m:t>𝑚𝑗</m:t>
                                      </m:r>
                                      <m:r>
                                        <a:rPr lang="en-US" altLang="zh-CN" i="1">
                                          <a:latin typeface="Cambria Math" panose="02040503050406030204" pitchFamily="18" charset="0"/>
                                        </a:rPr>
                                        <m:t>+</m:t>
                                      </m:r>
                                      <m:r>
                                        <a:rPr lang="en-US" altLang="zh-CN" i="1">
                                          <a:latin typeface="Cambria Math" panose="02040503050406030204" pitchFamily="18" charset="0"/>
                                        </a:rPr>
                                        <m:t>𝑛𝑘</m:t>
                                      </m:r>
                                    </m:e>
                                  </m:d>
                                </m:sup>
                              </m:sSup>
                              <m:r>
                                <a:rPr lang="en-US" altLang="zh-CN" b="0" i="1" smtClean="0">
                                  <a:latin typeface="Cambria Math" panose="02040503050406030204" pitchFamily="18" charset="0"/>
                                </a:rPr>
                                <m:t>𝜌</m:t>
                              </m:r>
                              <m:d>
                                <m:dPr>
                                  <m:ctrlPr>
                                    <a:rPr lang="en-US" altLang="zh-CN" i="1">
                                      <a:latin typeface="Cambria Math"/>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nary>
                        </m:e>
                      </m:nary>
                    </m:oMath>
                  </m:oMathPara>
                </a14:m>
                <a:endParaRPr lang="en-US" altLang="zh-CN" dirty="0" smtClean="0"/>
              </a:p>
              <a:p>
                <a:r>
                  <a:rPr lang="zh-CN" altLang="en-US" dirty="0"/>
                  <a:t>二</a:t>
                </a:r>
                <a:r>
                  <a:rPr lang="zh-CN" altLang="en-US" dirty="0" smtClean="0"/>
                  <a:t>元</a:t>
                </a:r>
                <a:r>
                  <a:rPr lang="en-US" altLang="zh-CN" dirty="0" smtClean="0"/>
                  <a:t>IDFT</a:t>
                </a:r>
                <a:r>
                  <a:rPr lang="zh-CN" altLang="en-US" dirty="0" smtClean="0"/>
                  <a:t>为</a:t>
                </a:r>
                <a:endParaRPr lang="en-US" altLang="zh-CN" dirty="0"/>
              </a:p>
              <a:p>
                <a:pPr marL="109537"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d>
                        <m:dPr>
                          <m:ctrlPr>
                            <a:rPr lang="en-US" altLang="zh-CN" i="1">
                              <a:latin typeface="Cambria Math"/>
                            </a:rPr>
                          </m:ctrlPr>
                        </m:dPr>
                        <m:e>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i="1">
                              <a:latin typeface="Cambria Math"/>
                            </a:rPr>
                          </m:ctrlPr>
                        </m:naryPr>
                        <m:sub>
                          <m:r>
                            <a:rPr lang="en-US" altLang="zh-CN" b="0" i="1" smtClean="0">
                              <a:latin typeface="Cambria Math" panose="02040503050406030204" pitchFamily="18" charset="0"/>
                            </a:rPr>
                            <m:t>𝑚</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nary>
                            <m:naryPr>
                              <m:chr m:val="∑"/>
                              <m:ctrlPr>
                                <a:rPr lang="en-US" altLang="zh-CN" i="1">
                                  <a:latin typeface="Cambria Math"/>
                                </a:rPr>
                              </m:ctrlPr>
                            </m:naryPr>
                            <m:sub>
                              <m:r>
                                <a:rPr lang="en-US" altLang="zh-CN" b="0" i="1" smtClean="0">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𝑚𝑗</m:t>
                                  </m:r>
                                  <m:r>
                                    <a:rPr lang="en-US" altLang="zh-CN" i="1">
                                      <a:latin typeface="Cambria Math" panose="02040503050406030204" pitchFamily="18" charset="0"/>
                                    </a:rPr>
                                    <m:t>+</m:t>
                                  </m:r>
                                  <m:r>
                                    <a:rPr lang="en-US" altLang="zh-CN" i="1">
                                      <a:latin typeface="Cambria Math" panose="02040503050406030204" pitchFamily="18" charset="0"/>
                                    </a:rPr>
                                    <m:t>𝑛𝑘</m:t>
                                  </m:r>
                                </m:sup>
                              </m:sSup>
                              <m:r>
                                <a:rPr lang="en-US" altLang="zh-CN" b="0" i="1" smtClean="0">
                                  <a:latin typeface="Cambria Math" panose="02040503050406030204" pitchFamily="18" charset="0"/>
                                </a:rPr>
                                <m:t>𝑈</m:t>
                              </m:r>
                              <m:d>
                                <m:dPr>
                                  <m:ctrlPr>
                                    <a:rPr lang="en-US" altLang="zh-CN" i="1">
                                      <a:latin typeface="Cambria Math"/>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e>
                          </m:nary>
                        </m:e>
                      </m:nary>
                    </m:oMath>
                  </m:oMathPara>
                </a14:m>
                <a:endParaRPr lang="en-US" altLang="zh-CN" dirty="0"/>
              </a:p>
              <a:p>
                <a:pPr marL="109537"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𝜌</m:t>
                      </m:r>
                      <m:d>
                        <m:dPr>
                          <m:ctrlPr>
                            <a:rPr lang="en-US" altLang="zh-CN" i="1">
                              <a:latin typeface="Cambria Math"/>
                            </a:rPr>
                          </m:ctrlPr>
                        </m:dPr>
                        <m:e>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e>
                      </m:d>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i="1">
                              <a:latin typeface="Cambria Math"/>
                            </a:rPr>
                          </m:ctrlPr>
                        </m:naryPr>
                        <m:sub>
                          <m:r>
                            <a:rPr lang="en-US" altLang="zh-CN" b="0" i="1" smtClean="0">
                              <a:latin typeface="Cambria Math" panose="02040503050406030204" pitchFamily="18" charset="0"/>
                            </a:rPr>
                            <m:t>𝑚</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nary>
                            <m:naryPr>
                              <m:chr m:val="∑"/>
                              <m:ctrlPr>
                                <a:rPr lang="en-US" altLang="zh-CN" i="1">
                                  <a:latin typeface="Cambria Math"/>
                                </a:rPr>
                              </m:ctrlPr>
                            </m:naryPr>
                            <m:sub>
                              <m:r>
                                <a:rPr lang="en-US" altLang="zh-CN" b="0" i="1" smtClean="0">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𝑚𝑗</m:t>
                                  </m:r>
                                  <m:r>
                                    <a:rPr lang="en-US" altLang="zh-CN" i="1">
                                      <a:latin typeface="Cambria Math" panose="02040503050406030204" pitchFamily="18" charset="0"/>
                                    </a:rPr>
                                    <m:t>+</m:t>
                                  </m:r>
                                  <m:r>
                                    <a:rPr lang="en-US" altLang="zh-CN" i="1">
                                      <a:latin typeface="Cambria Math" panose="02040503050406030204" pitchFamily="18" charset="0"/>
                                    </a:rPr>
                                    <m:t>𝑛𝑘</m:t>
                                  </m:r>
                                </m:sup>
                              </m:sSup>
                              <m:r>
                                <m:rPr>
                                  <m:sty m:val="p"/>
                                </m:rPr>
                                <a:rPr lang="en-US" altLang="zh-CN">
                                  <a:latin typeface="Cambria Math" panose="02040503050406030204" pitchFamily="18" charset="0"/>
                                </a:rPr>
                                <m:t>Ρ</m:t>
                              </m:r>
                              <m:d>
                                <m:dPr>
                                  <m:ctrlPr>
                                    <a:rPr lang="en-US" altLang="zh-CN" i="1">
                                      <a:latin typeface="Cambria Math"/>
                                    </a:rPr>
                                  </m:ctrlPr>
                                </m:dPr>
                                <m:e>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e>
                              </m:d>
                            </m:e>
                          </m:nary>
                        </m:e>
                      </m:nary>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692696"/>
                <a:ext cx="8784976" cy="5904656"/>
              </a:xfrm>
              <a:blipFill rotWithShape="0">
                <a:blip r:embed="rId3" cstate="print"/>
                <a:stretch>
                  <a:fillRect t="-144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F2237563-CE24-4EF8-9F74-FD123137008A}"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174</a:t>
            </a:fld>
            <a:endParaRPr lang="zh-CN" altLang="en-US"/>
          </a:p>
        </p:txBody>
      </p:sp>
    </p:spTree>
    <p:extLst>
      <p:ext uri="{BB962C8B-B14F-4D97-AF65-F5344CB8AC3E}">
        <p14:creationId xmlns:p14="http://schemas.microsoft.com/office/powerpoint/2010/main" xmlns="" val="53767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par>
                          <p:cTn id="26" fill="hold">
                            <p:stCondLst>
                              <p:cond delay="500"/>
                            </p:stCondLst>
                            <p:childTnLst>
                              <p:par>
                                <p:cTn id="27" presetID="53" presetClass="entr" presetSubtype="16"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692696"/>
                <a:ext cx="8784976" cy="5904656"/>
              </a:xfrm>
            </p:spPr>
            <p:txBody>
              <a:bodyPr/>
              <a:lstStyle/>
              <a:p>
                <a:r>
                  <a:rPr lang="zh-CN" altLang="en-US" dirty="0" smtClean="0"/>
                  <a:t>则</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𝐷𝐹𝑇</m:t>
                      </m:r>
                      <m:d>
                        <m:dPr>
                          <m:begChr m:val="["/>
                          <m:endChr m:val="]"/>
                          <m:ctrlPr>
                            <a:rPr lang="en-US" altLang="zh-CN" b="0" i="1" smtClean="0">
                              <a:latin typeface="Cambria Math"/>
                            </a:rPr>
                          </m:ctrlPr>
                        </m:dPr>
                        <m:e>
                          <m:f>
                            <m:fPr>
                              <m:ctrlPr>
                                <a:rPr lang="en-US" altLang="zh-CN" i="1">
                                  <a:latin typeface="Cambria Math"/>
                                </a:rPr>
                              </m:ctrlPr>
                            </m:fPr>
                            <m:num>
                              <m:r>
                                <a:rPr lang="en-US" altLang="zh-CN" i="1">
                                  <a:latin typeface="Cambria Math" panose="02040503050406030204" pitchFamily="18" charset="0"/>
                                </a:rPr>
                                <m:t>1</m:t>
                              </m:r>
                            </m:num>
                            <m:den>
                              <m:sSup>
                                <m:sSupPr>
                                  <m:ctrlPr>
                                    <a:rPr lang="en-US" altLang="zh-CN" i="1">
                                      <a:latin typeface="Cambria Math"/>
                                    </a:rPr>
                                  </m:ctrlPr>
                                </m:sSupPr>
                                <m:e>
                                  <m:r>
                                    <a:rPr lang="en-US" altLang="zh-CN" i="1">
                                      <a:latin typeface="Cambria Math" panose="02040503050406030204" pitchFamily="18" charset="0"/>
                                    </a:rPr>
                                    <m:t>h</m:t>
                                  </m:r>
                                </m:e>
                                <m:sup>
                                  <m:r>
                                    <a:rPr lang="en-US" altLang="zh-CN" i="1">
                                      <a:latin typeface="Cambria Math" panose="02040503050406030204" pitchFamily="18" charset="0"/>
                                    </a:rPr>
                                    <m:t>2</m:t>
                                  </m:r>
                                </m:sup>
                              </m:sSup>
                            </m:den>
                          </m:f>
                          <m:d>
                            <m:dPr>
                              <m:begChr m:val="["/>
                              <m:endChr m:val="]"/>
                              <m:ctrlPr>
                                <a:rPr lang="en-US" altLang="zh-CN" i="1">
                                  <a:latin typeface="Cambria Math"/>
                                </a:rPr>
                              </m:ctrlPr>
                            </m:dPr>
                            <m:e>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e>
                          </m:d>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p>
                          </m:sSup>
                        </m:e>
                      </m:d>
                      <m:r>
                        <a:rPr lang="en-US" altLang="zh-CN" i="1">
                          <a:latin typeface="Cambria Math" panose="02040503050406030204" pitchFamily="18" charset="0"/>
                        </a:rPr>
                        <m:t>=0</m:t>
                      </m:r>
                    </m:oMath>
                  </m:oMathPara>
                </a14:m>
                <a:endParaRPr lang="en-US" altLang="zh-CN" i="1" dirty="0" smtClean="0">
                  <a:latin typeface="Cambria Math" panose="02040503050406030204" pitchFamily="18" charset="0"/>
                </a:endParaRPr>
              </a:p>
              <a:p>
                <a:r>
                  <a:rPr lang="zh-CN" altLang="en-US" dirty="0" smtClean="0"/>
                  <a:t>收集</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𝑚𝑗</m:t>
                        </m:r>
                        <m:r>
                          <a:rPr lang="en-US" altLang="zh-CN" i="1">
                            <a:latin typeface="Cambria Math" panose="02040503050406030204" pitchFamily="18" charset="0"/>
                          </a:rPr>
                          <m:t>+</m:t>
                        </m:r>
                        <m:r>
                          <a:rPr lang="en-US" altLang="zh-CN" i="1">
                            <a:latin typeface="Cambria Math" panose="02040503050406030204" pitchFamily="18" charset="0"/>
                          </a:rPr>
                          <m:t>𝑛𝑘</m:t>
                        </m:r>
                      </m:sup>
                    </m:sSup>
                  </m:oMath>
                </a14:m>
                <a:r>
                  <a:rPr lang="zh-CN" altLang="en-US" dirty="0" smtClean="0"/>
                  <a:t>的系数，可得</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f>
                        <m:fPr>
                          <m:ctrlPr>
                            <a:rPr lang="en-US" altLang="zh-CN" i="1">
                              <a:latin typeface="Cambria Math"/>
                            </a:rPr>
                          </m:ctrlPr>
                        </m:fPr>
                        <m:num>
                          <m:r>
                            <a:rPr lang="en-US" altLang="zh-CN" i="1">
                              <a:latin typeface="Cambria Math" panose="02040503050406030204" pitchFamily="18" charset="0"/>
                            </a:rPr>
                            <m:t>1</m:t>
                          </m:r>
                        </m:num>
                        <m:den>
                          <m:sSup>
                            <m:sSupPr>
                              <m:ctrlPr>
                                <a:rPr lang="en-US" altLang="zh-CN" i="1">
                                  <a:latin typeface="Cambria Math"/>
                                </a:rPr>
                              </m:ctrlPr>
                            </m:sSupPr>
                            <m:e>
                              <m:r>
                                <a:rPr lang="en-US" altLang="zh-CN" i="1">
                                  <a:latin typeface="Cambria Math" panose="02040503050406030204" pitchFamily="18" charset="0"/>
                                </a:rPr>
                                <m:t>h</m:t>
                              </m:r>
                            </m:e>
                            <m:sup>
                              <m:r>
                                <a:rPr lang="en-US" altLang="zh-CN" i="1">
                                  <a:latin typeface="Cambria Math" panose="02040503050406030204" pitchFamily="18" charset="0"/>
                                </a:rPr>
                                <m:t>2</m:t>
                              </m:r>
                            </m:sup>
                          </m:sSup>
                        </m:den>
                      </m:f>
                      <m:d>
                        <m:dPr>
                          <m:begChr m:val="["/>
                          <m:endChr m:val="]"/>
                          <m:ctrlPr>
                            <a:rPr lang="en-US" altLang="zh-CN" i="1">
                              <a:latin typeface="Cambria Math"/>
                            </a:rPr>
                          </m:ctrlPr>
                        </m:dPr>
                        <m:e>
                          <m:sSup>
                            <m:sSupPr>
                              <m:ctrlPr>
                                <a:rPr lang="en-US" altLang="zh-CN" b="0" i="1" smtClean="0">
                                  <a:latin typeface="Cambria Math"/>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r>
                            <a:rPr lang="en-US" altLang="zh-CN" i="1">
                              <a:latin typeface="Cambria Math" panose="02040503050406030204" pitchFamily="18" charset="0"/>
                              <a:ea typeface="Cambria Math" panose="02040503050406030204" pitchFamily="18" charset="0"/>
                            </a:rPr>
                            <m:t>−4</m:t>
                          </m:r>
                        </m:e>
                      </m:d>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𝑈</m:t>
                          </m:r>
                        </m:e>
                        <m:sup>
                          <m:r>
                            <a:rPr lang="en-US" altLang="zh-CN" b="0" i="1" smtClean="0">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a:rPr>
                          </m:ctrlPr>
                        </m:sSupPr>
                        <m:e>
                          <m:r>
                            <m:rPr>
                              <m:sty m:val="p"/>
                            </m:rPr>
                            <a:rPr lang="en-US" altLang="zh-CN">
                              <a:latin typeface="Cambria Math" panose="02040503050406030204" pitchFamily="18" charset="0"/>
                            </a:rPr>
                            <m:t>Ρ</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oMath>
                  </m:oMathPara>
                </a14:m>
                <a:endParaRPr lang="en-US" altLang="zh-CN" dirty="0" smtClean="0"/>
              </a:p>
              <a:p>
                <a:r>
                  <a:rPr lang="zh-CN" altLang="en-US" dirty="0" smtClean="0"/>
                  <a:t>容易解得</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𝑈</m:t>
                          </m:r>
                        </m:e>
                        <m:sup>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p>
                      </m:sSup>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a:ea typeface="Cambria Math" panose="02040503050406030204" pitchFamily="18" charset="0"/>
                            </a:rPr>
                          </m:ctrlPr>
                        </m:fPr>
                        <m:num>
                          <m:sSup>
                            <m:sSupPr>
                              <m:ctrlPr>
                                <a:rPr lang="en-US" altLang="zh-CN" b="0" i="1" smtClean="0">
                                  <a:latin typeface="Cambria Math"/>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h</m:t>
                              </m:r>
                            </m:e>
                            <m:sup>
                              <m:r>
                                <a:rPr lang="en-US" altLang="zh-CN" b="0" i="1" smtClean="0">
                                  <a:latin typeface="Cambria Math" panose="02040503050406030204" pitchFamily="18" charset="0"/>
                                  <a:ea typeface="Cambria Math" panose="02040503050406030204" pitchFamily="18" charset="0"/>
                                </a:rPr>
                                <m:t>2</m:t>
                              </m:r>
                            </m:sup>
                          </m:sSup>
                          <m:sSup>
                            <m:sSupPr>
                              <m:ctrlPr>
                                <a:rPr lang="en-US" altLang="zh-CN" i="1">
                                  <a:latin typeface="Cambria Math"/>
                                </a:rPr>
                              </m:ctrlPr>
                            </m:sSupPr>
                            <m:e>
                              <m:r>
                                <m:rPr>
                                  <m:sty m:val="p"/>
                                </m:rPr>
                                <a:rPr lang="en-US" altLang="zh-CN">
                                  <a:latin typeface="Cambria Math" panose="02040503050406030204" pitchFamily="18" charset="0"/>
                                </a:rPr>
                                <m:t>Ρ</m:t>
                              </m:r>
                            </m:e>
                            <m:sup>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p>
                          </m:sSup>
                        </m:num>
                        <m:den>
                          <m:r>
                            <a:rPr lang="en-US" altLang="zh-CN" i="1">
                              <a:latin typeface="Cambria Math" panose="02040503050406030204" pitchFamily="18" charset="0"/>
                              <a:ea typeface="Cambria Math" panose="02040503050406030204" pitchFamily="18" charset="0"/>
                            </a:rPr>
                            <m:t>4</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𝑚</m:t>
                              </m:r>
                            </m:sup>
                          </m:sSup>
                          <m:r>
                            <a:rPr lang="en-US" altLang="zh-CN" b="0" i="1" smtClean="0">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r>
                                <a:rPr lang="en-US" altLang="zh-CN" i="1">
                                  <a:latin typeface="Cambria Math" panose="02040503050406030204" pitchFamily="18" charset="0"/>
                                </a:rPr>
                                <m:t>𝑚</m:t>
                              </m:r>
                            </m:sup>
                          </m:sSup>
                          <m:r>
                            <a:rPr lang="en-US" altLang="zh-CN" b="0" i="1" smtClean="0">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r>
                                <a:rPr lang="en-US" altLang="zh-CN" i="1">
                                  <a:latin typeface="Cambria Math" panose="02040503050406030204" pitchFamily="18" charset="0"/>
                                </a:rPr>
                                <m:t>𝑛</m:t>
                              </m:r>
                            </m:sup>
                          </m:sSup>
                        </m:den>
                      </m:f>
                    </m:oMath>
                  </m:oMathPara>
                </a14:m>
                <a:endParaRPr lang="en-US" altLang="zh-CN" dirty="0"/>
              </a:p>
              <a:p>
                <a:r>
                  <a:rPr lang="zh-CN" altLang="en-US" dirty="0" smtClean="0"/>
                  <a:t>再由逆变换公式可得</a:t>
                </a:r>
                <a14:m>
                  <m:oMath xmlns:m="http://schemas.openxmlformats.org/officeDocument/2006/math">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oMath>
                </a14:m>
                <a:r>
                  <a:rPr lang="zh-CN" altLang="en-US" dirty="0" smtClean="0"/>
                  <a:t>。</a:t>
                </a:r>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692696"/>
                <a:ext cx="8784976" cy="5904656"/>
              </a:xfrm>
              <a:blipFill rotWithShape="1">
                <a:blip r:embed="rId3" cstate="print"/>
                <a:stretch>
                  <a:fillRect t="-13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DBBFBD66-12A5-4123-A894-705087A156E8}"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175</a:t>
            </a:fld>
            <a:endParaRPr lang="zh-CN" altLang="en-US"/>
          </a:p>
        </p:txBody>
      </p:sp>
    </p:spTree>
    <p:extLst>
      <p:ext uri="{BB962C8B-B14F-4D97-AF65-F5344CB8AC3E}">
        <p14:creationId xmlns:p14="http://schemas.microsoft.com/office/powerpoint/2010/main" xmlns="" val="21896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间断点</a:t>
            </a:r>
            <a:endParaRPr lang="zh-CN" altLang="en-US" dirty="0"/>
          </a:p>
        </p:txBody>
      </p:sp>
      <p:sp>
        <p:nvSpPr>
          <p:cNvPr id="3" name="内容占位符 2"/>
          <p:cNvSpPr>
            <a:spLocks noGrp="1"/>
          </p:cNvSpPr>
          <p:nvPr>
            <p:ph idx="1"/>
          </p:nvPr>
        </p:nvSpPr>
        <p:spPr>
          <a:xfrm>
            <a:off x="611560" y="1340768"/>
            <a:ext cx="7416824" cy="3586124"/>
          </a:xfrm>
        </p:spPr>
        <p:txBody>
          <a:bodyPr/>
          <a:lstStyle/>
          <a:p>
            <a:pPr>
              <a:lnSpc>
                <a:spcPct val="150000"/>
              </a:lnSpc>
            </a:pPr>
            <a:r>
              <a:rPr lang="zh-CN" altLang="en-US" dirty="0" smtClean="0"/>
              <a:t>第一类间断点：左右极限都存在</a:t>
            </a:r>
            <a:endParaRPr lang="en-US" altLang="zh-CN" dirty="0" smtClean="0"/>
          </a:p>
          <a:p>
            <a:pPr lvl="1">
              <a:lnSpc>
                <a:spcPct val="150000"/>
              </a:lnSpc>
            </a:pPr>
            <a:r>
              <a:rPr lang="zh-CN" altLang="en-US" dirty="0" smtClean="0"/>
              <a:t>跳跃间断点</a:t>
            </a:r>
            <a:r>
              <a:rPr lang="en-US" altLang="zh-CN" dirty="0" smtClean="0"/>
              <a:t>			</a:t>
            </a:r>
            <a:r>
              <a:rPr lang="zh-CN" altLang="en-US" dirty="0" smtClean="0"/>
              <a:t>可去间断点</a:t>
            </a:r>
            <a:endParaRPr lang="en-US" altLang="zh-CN" dirty="0" smtClean="0"/>
          </a:p>
          <a:p>
            <a:pPr lvl="1">
              <a:lnSpc>
                <a:spcPct val="150000"/>
              </a:lnSpc>
            </a:pPr>
            <a:endParaRPr lang="en-US" altLang="zh-CN" dirty="0" smtClean="0"/>
          </a:p>
          <a:p>
            <a:pPr lvl="1">
              <a:lnSpc>
                <a:spcPct val="150000"/>
              </a:lnSpc>
            </a:pPr>
            <a:endParaRPr lang="en-US" altLang="zh-CN" dirty="0" smtClean="0"/>
          </a:p>
          <a:p>
            <a:pPr>
              <a:lnSpc>
                <a:spcPct val="200000"/>
              </a:lnSpc>
            </a:pPr>
            <a:r>
              <a:rPr lang="zh-CN" altLang="en-US" dirty="0" smtClean="0"/>
              <a:t>第二类间断点：左右极限不存在</a:t>
            </a:r>
            <a:endParaRPr lang="zh-CN" altLang="en-US" dirty="0"/>
          </a:p>
        </p:txBody>
      </p:sp>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176</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8" name="Freeform 11"/>
          <p:cNvSpPr>
            <a:spLocks/>
          </p:cNvSpPr>
          <p:nvPr/>
        </p:nvSpPr>
        <p:spPr bwMode="auto">
          <a:xfrm>
            <a:off x="1115616" y="3740062"/>
            <a:ext cx="1105769" cy="337010"/>
          </a:xfrm>
          <a:custGeom>
            <a:avLst/>
            <a:gdLst>
              <a:gd name="T0" fmla="*/ 0 w 1216"/>
              <a:gd name="T1" fmla="*/ 2147483646 h 696"/>
              <a:gd name="T2" fmla="*/ 2147483646 w 1216"/>
              <a:gd name="T3" fmla="*/ 2147483646 h 696"/>
              <a:gd name="T4" fmla="*/ 2147483646 w 1216"/>
              <a:gd name="T5" fmla="*/ 0 h 696"/>
              <a:gd name="T6" fmla="*/ 0 60000 65536"/>
              <a:gd name="T7" fmla="*/ 0 60000 65536"/>
              <a:gd name="T8" fmla="*/ 0 60000 65536"/>
            </a:gdLst>
            <a:ahLst/>
            <a:cxnLst>
              <a:cxn ang="T6">
                <a:pos x="T0" y="T1"/>
              </a:cxn>
              <a:cxn ang="T7">
                <a:pos x="T2" y="T3"/>
              </a:cxn>
              <a:cxn ang="T8">
                <a:pos x="T4" y="T5"/>
              </a:cxn>
            </a:cxnLst>
            <a:rect l="0" t="0" r="r" b="b"/>
            <a:pathLst>
              <a:path w="1216" h="696">
                <a:moveTo>
                  <a:pt x="0" y="696"/>
                </a:moveTo>
                <a:cubicBezTo>
                  <a:pt x="354" y="626"/>
                  <a:pt x="709" y="556"/>
                  <a:pt x="912" y="440"/>
                </a:cubicBezTo>
                <a:cubicBezTo>
                  <a:pt x="1115" y="324"/>
                  <a:pt x="1165" y="73"/>
                  <a:pt x="1216" y="0"/>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9" name="Freeform 10"/>
          <p:cNvSpPr>
            <a:spLocks/>
          </p:cNvSpPr>
          <p:nvPr/>
        </p:nvSpPr>
        <p:spPr bwMode="auto">
          <a:xfrm>
            <a:off x="2221384" y="2564904"/>
            <a:ext cx="1414512" cy="442168"/>
          </a:xfrm>
          <a:custGeom>
            <a:avLst/>
            <a:gdLst>
              <a:gd name="T0" fmla="*/ 0 w 752"/>
              <a:gd name="T1" fmla="*/ 2147483646 h 352"/>
              <a:gd name="T2" fmla="*/ 2147483646 w 752"/>
              <a:gd name="T3" fmla="*/ 2147483646 h 352"/>
              <a:gd name="T4" fmla="*/ 2147483646 w 752"/>
              <a:gd name="T5" fmla="*/ 0 h 352"/>
              <a:gd name="T6" fmla="*/ 0 60000 65536"/>
              <a:gd name="T7" fmla="*/ 0 60000 65536"/>
              <a:gd name="T8" fmla="*/ 0 60000 65536"/>
            </a:gdLst>
            <a:ahLst/>
            <a:cxnLst>
              <a:cxn ang="T6">
                <a:pos x="T0" y="T1"/>
              </a:cxn>
              <a:cxn ang="T7">
                <a:pos x="T2" y="T3"/>
              </a:cxn>
              <a:cxn ang="T8">
                <a:pos x="T4" y="T5"/>
              </a:cxn>
            </a:cxnLst>
            <a:rect l="0" t="0" r="r" b="b"/>
            <a:pathLst>
              <a:path w="752" h="352">
                <a:moveTo>
                  <a:pt x="0" y="352"/>
                </a:moveTo>
                <a:cubicBezTo>
                  <a:pt x="105" y="341"/>
                  <a:pt x="211" y="331"/>
                  <a:pt x="336" y="272"/>
                </a:cubicBezTo>
                <a:cubicBezTo>
                  <a:pt x="461" y="213"/>
                  <a:pt x="606" y="106"/>
                  <a:pt x="752" y="0"/>
                </a:cubicBezTo>
              </a:path>
            </a:pathLst>
          </a:custGeom>
          <a:noFill/>
          <a:ln w="44450">
            <a:solidFill>
              <a:srgbClr val="000000"/>
            </a:solidFill>
            <a:round/>
            <a:headEnd type="none" w="med" len="me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cxnSp>
        <p:nvCxnSpPr>
          <p:cNvPr id="10" name="AutoShape 9"/>
          <p:cNvCxnSpPr>
            <a:cxnSpLocks noChangeShapeType="1"/>
          </p:cNvCxnSpPr>
          <p:nvPr/>
        </p:nvCxnSpPr>
        <p:spPr bwMode="auto">
          <a:xfrm>
            <a:off x="2221384" y="3018842"/>
            <a:ext cx="1587" cy="729931"/>
          </a:xfrm>
          <a:prstGeom prst="straightConnector1">
            <a:avLst/>
          </a:prstGeom>
          <a:noFill/>
          <a:ln w="44450">
            <a:solidFill>
              <a:srgbClr val="000000"/>
            </a:solidFill>
            <a:prstDash val="sysDash"/>
            <a:round/>
            <a:headEnd/>
            <a:tailEnd/>
          </a:ln>
          <a:extLst>
            <a:ext uri="{909E8E84-426E-40DD-AFC4-6F175D3DCCD1}">
              <a14:hiddenFill xmlns:a14="http://schemas.microsoft.com/office/drawing/2010/main" xmlns="">
                <a:noFill/>
              </a14:hiddenFill>
            </a:ext>
          </a:extLst>
        </p:spPr>
      </p:cxnSp>
      <p:sp>
        <p:nvSpPr>
          <p:cNvPr id="12" name="Freeform 7"/>
          <p:cNvSpPr>
            <a:spLocks/>
          </p:cNvSpPr>
          <p:nvPr/>
        </p:nvSpPr>
        <p:spPr bwMode="auto">
          <a:xfrm>
            <a:off x="5224314" y="3321869"/>
            <a:ext cx="2011982" cy="611187"/>
          </a:xfrm>
          <a:custGeom>
            <a:avLst/>
            <a:gdLst>
              <a:gd name="T0" fmla="*/ 0 w 1728"/>
              <a:gd name="T1" fmla="*/ 2147483646 h 1397"/>
              <a:gd name="T2" fmla="*/ 2147483646 w 1728"/>
              <a:gd name="T3" fmla="*/ 2147483646 h 1397"/>
              <a:gd name="T4" fmla="*/ 2147483646 w 1728"/>
              <a:gd name="T5" fmla="*/ 2147483646 h 1397"/>
              <a:gd name="T6" fmla="*/ 2147483646 w 1728"/>
              <a:gd name="T7" fmla="*/ 2147483646 h 1397"/>
              <a:gd name="T8" fmla="*/ 2147483646 w 1728"/>
              <a:gd name="T9" fmla="*/ 2147483646 h 1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1397">
                <a:moveTo>
                  <a:pt x="0" y="1397"/>
                </a:moveTo>
                <a:cubicBezTo>
                  <a:pt x="245" y="1374"/>
                  <a:pt x="491" y="1352"/>
                  <a:pt x="720" y="1260"/>
                </a:cubicBezTo>
                <a:cubicBezTo>
                  <a:pt x="949" y="1168"/>
                  <a:pt x="1217" y="1033"/>
                  <a:pt x="1376" y="845"/>
                </a:cubicBezTo>
                <a:cubicBezTo>
                  <a:pt x="1535" y="657"/>
                  <a:pt x="1616" y="266"/>
                  <a:pt x="1672" y="133"/>
                </a:cubicBezTo>
                <a:cubicBezTo>
                  <a:pt x="1728" y="0"/>
                  <a:pt x="1720" y="22"/>
                  <a:pt x="1712" y="45"/>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3" name="Oval 6"/>
          <p:cNvSpPr>
            <a:spLocks noChangeArrowheads="1"/>
          </p:cNvSpPr>
          <p:nvPr/>
        </p:nvSpPr>
        <p:spPr bwMode="auto">
          <a:xfrm>
            <a:off x="5722779" y="3766224"/>
            <a:ext cx="216000" cy="216000"/>
          </a:xfrm>
          <a:prstGeom prst="ellipse">
            <a:avLst/>
          </a:prstGeom>
          <a:solidFill>
            <a:srgbClr val="FFFFFF"/>
          </a:solidFill>
          <a:ln w="50800">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4" name="Oval 5"/>
          <p:cNvSpPr>
            <a:spLocks noChangeArrowheads="1"/>
          </p:cNvSpPr>
          <p:nvPr/>
        </p:nvSpPr>
        <p:spPr bwMode="auto">
          <a:xfrm>
            <a:off x="5722779" y="2777976"/>
            <a:ext cx="216000" cy="216000"/>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cxnSp>
        <p:nvCxnSpPr>
          <p:cNvPr id="15" name="AutoShape 4"/>
          <p:cNvCxnSpPr>
            <a:cxnSpLocks noChangeShapeType="1"/>
          </p:cNvCxnSpPr>
          <p:nvPr/>
        </p:nvCxnSpPr>
        <p:spPr bwMode="auto">
          <a:xfrm flipV="1">
            <a:off x="5826821" y="2981114"/>
            <a:ext cx="3958" cy="818144"/>
          </a:xfrm>
          <a:prstGeom prst="straightConnector1">
            <a:avLst/>
          </a:prstGeom>
          <a:noFill/>
          <a:ln w="44450">
            <a:solidFill>
              <a:srgbClr val="000000"/>
            </a:solidFill>
            <a:prstDash val="sysDash"/>
            <a:round/>
            <a:headEnd/>
            <a:tailEnd/>
          </a:ln>
          <a:extLst>
            <a:ext uri="{909E8E84-426E-40DD-AFC4-6F175D3DCCD1}">
              <a14:hiddenFill xmlns:a14="http://schemas.microsoft.com/office/drawing/2010/main" xmlns="">
                <a:noFill/>
              </a14:hiddenFill>
            </a:ext>
          </a:extLst>
        </p:spPr>
      </p:cxnSp>
      <p:cxnSp>
        <p:nvCxnSpPr>
          <p:cNvPr id="18" name="AutoShape 21"/>
          <p:cNvCxnSpPr>
            <a:cxnSpLocks noChangeShapeType="1"/>
          </p:cNvCxnSpPr>
          <p:nvPr/>
        </p:nvCxnSpPr>
        <p:spPr bwMode="auto">
          <a:xfrm>
            <a:off x="4294709" y="4783750"/>
            <a:ext cx="4116" cy="1766159"/>
          </a:xfrm>
          <a:prstGeom prst="straightConnector1">
            <a:avLst/>
          </a:prstGeom>
          <a:noFill/>
          <a:ln w="41275">
            <a:solidFill>
              <a:srgbClr val="000000"/>
            </a:solidFill>
            <a:prstDash val="sysDash"/>
            <a:round/>
            <a:headEnd/>
            <a:tailEnd/>
          </a:ln>
          <a:extLst>
            <a:ext uri="{909E8E84-426E-40DD-AFC4-6F175D3DCCD1}">
              <a14:hiddenFill xmlns:a14="http://schemas.microsoft.com/office/drawing/2010/main" xmlns="">
                <a:noFill/>
              </a14:hiddenFill>
            </a:ext>
          </a:extLst>
        </p:spPr>
      </p:cxnSp>
      <p:sp>
        <p:nvSpPr>
          <p:cNvPr id="21" name="Freeform 18"/>
          <p:cNvSpPr>
            <a:spLocks/>
          </p:cNvSpPr>
          <p:nvPr/>
        </p:nvSpPr>
        <p:spPr bwMode="auto">
          <a:xfrm rot="21416039">
            <a:off x="4497320" y="4951085"/>
            <a:ext cx="942923" cy="1431488"/>
          </a:xfrm>
          <a:custGeom>
            <a:avLst/>
            <a:gdLst>
              <a:gd name="T0" fmla="*/ 2147483646 w 573"/>
              <a:gd name="T1" fmla="*/ 0 h 1272"/>
              <a:gd name="T2" fmla="*/ 2147483646 w 573"/>
              <a:gd name="T3" fmla="*/ 2147483646 h 1272"/>
              <a:gd name="T4" fmla="*/ 2147483646 w 573"/>
              <a:gd name="T5" fmla="*/ 2147483646 h 1272"/>
              <a:gd name="T6" fmla="*/ 2147483646 w 573"/>
              <a:gd name="T7" fmla="*/ 2147483646 h 1272"/>
              <a:gd name="T8" fmla="*/ 2147483646 w 573"/>
              <a:gd name="T9" fmla="*/ 2147483646 h 1272"/>
              <a:gd name="T10" fmla="*/ 2147483646 w 573"/>
              <a:gd name="T11" fmla="*/ 2147483646 h 1272"/>
              <a:gd name="T12" fmla="*/ 2147483646 w 573"/>
              <a:gd name="T13" fmla="*/ 2147483646 h 1272"/>
              <a:gd name="T14" fmla="*/ 2147483646 w 573"/>
              <a:gd name="T15" fmla="*/ 2147483646 h 1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3" h="1272">
                <a:moveTo>
                  <a:pt x="13" y="0"/>
                </a:moveTo>
                <a:cubicBezTo>
                  <a:pt x="6" y="79"/>
                  <a:pt x="0" y="159"/>
                  <a:pt x="5" y="240"/>
                </a:cubicBezTo>
                <a:cubicBezTo>
                  <a:pt x="10" y="321"/>
                  <a:pt x="32" y="423"/>
                  <a:pt x="45" y="488"/>
                </a:cubicBezTo>
                <a:cubicBezTo>
                  <a:pt x="58" y="553"/>
                  <a:pt x="65" y="570"/>
                  <a:pt x="85" y="630"/>
                </a:cubicBezTo>
                <a:cubicBezTo>
                  <a:pt x="105" y="690"/>
                  <a:pt x="126" y="774"/>
                  <a:pt x="165" y="848"/>
                </a:cubicBezTo>
                <a:cubicBezTo>
                  <a:pt x="204" y="922"/>
                  <a:pt x="266" y="1008"/>
                  <a:pt x="317" y="1072"/>
                </a:cubicBezTo>
                <a:cubicBezTo>
                  <a:pt x="368" y="1136"/>
                  <a:pt x="426" y="1199"/>
                  <a:pt x="469" y="1232"/>
                </a:cubicBezTo>
                <a:cubicBezTo>
                  <a:pt x="512" y="1265"/>
                  <a:pt x="542" y="1268"/>
                  <a:pt x="573" y="1272"/>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2" name="Freeform 17"/>
          <p:cNvSpPr>
            <a:spLocks/>
          </p:cNvSpPr>
          <p:nvPr/>
        </p:nvSpPr>
        <p:spPr bwMode="auto">
          <a:xfrm rot="21292059">
            <a:off x="3382792" y="5235440"/>
            <a:ext cx="704103" cy="1217748"/>
          </a:xfrm>
          <a:custGeom>
            <a:avLst/>
            <a:gdLst>
              <a:gd name="T0" fmla="*/ 2147483646 w 429"/>
              <a:gd name="T1" fmla="*/ 2147483646 h 1083"/>
              <a:gd name="T2" fmla="*/ 2147483646 w 429"/>
              <a:gd name="T3" fmla="*/ 2147483646 h 1083"/>
              <a:gd name="T4" fmla="*/ 2147483646 w 429"/>
              <a:gd name="T5" fmla="*/ 2147483646 h 1083"/>
              <a:gd name="T6" fmla="*/ 2147483646 w 429"/>
              <a:gd name="T7" fmla="*/ 2147483646 h 1083"/>
              <a:gd name="T8" fmla="*/ 2147483646 w 429"/>
              <a:gd name="T9" fmla="*/ 2147483646 h 1083"/>
              <a:gd name="T10" fmla="*/ 0 w 429"/>
              <a:gd name="T11" fmla="*/ 0 h 10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9" h="1083">
                <a:moveTo>
                  <a:pt x="424" y="1083"/>
                </a:moveTo>
                <a:cubicBezTo>
                  <a:pt x="426" y="1055"/>
                  <a:pt x="429" y="1027"/>
                  <a:pt x="424" y="952"/>
                </a:cubicBezTo>
                <a:cubicBezTo>
                  <a:pt x="419" y="877"/>
                  <a:pt x="423" y="733"/>
                  <a:pt x="392" y="635"/>
                </a:cubicBezTo>
                <a:cubicBezTo>
                  <a:pt x="361" y="537"/>
                  <a:pt x="295" y="452"/>
                  <a:pt x="240" y="363"/>
                </a:cubicBezTo>
                <a:cubicBezTo>
                  <a:pt x="185" y="274"/>
                  <a:pt x="104" y="159"/>
                  <a:pt x="64" y="99"/>
                </a:cubicBezTo>
                <a:cubicBezTo>
                  <a:pt x="24" y="39"/>
                  <a:pt x="12" y="19"/>
                  <a:pt x="0" y="0"/>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3" name="椭圆 22"/>
          <p:cNvSpPr/>
          <p:nvPr/>
        </p:nvSpPr>
        <p:spPr>
          <a:xfrm>
            <a:off x="2113259" y="2878474"/>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097886" y="3650923"/>
            <a:ext cx="216000" cy="216000"/>
          </a:xfrm>
          <a:prstGeom prst="ellipse">
            <a:avLst/>
          </a:prstGeom>
          <a:solidFill>
            <a:schemeClr val="bg1"/>
          </a:solidFill>
          <a:ln w="508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35784708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极值点</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57200" y="1268760"/>
                <a:ext cx="8478838" cy="5328592"/>
              </a:xfrm>
            </p:spPr>
            <p:txBody>
              <a:bodyPr/>
              <a:lstStyle/>
              <a:p>
                <a:pPr>
                  <a:lnSpc>
                    <a:spcPct val="150000"/>
                  </a:lnSpc>
                </a:pPr>
                <a:r>
                  <a:rPr lang="zh-CN" altLang="zh-CN" dirty="0" smtClean="0"/>
                  <a:t>存在</a:t>
                </a:r>
                <a:r>
                  <a:rPr lang="en-US" altLang="zh-CN" dirty="0" smtClean="0"/>
                  <a:t/>
                </a:r>
                <a14:m>
                  <m:oMath xmlns:m="http://schemas.openxmlformats.org/officeDocument/2006/math">
                    <m:r>
                      <a:rPr lang="en-US" altLang="zh-CN" b="1" i="1">
                        <a:latin typeface="Cambria Math" panose="02040503050406030204" pitchFamily="18" charset="0"/>
                      </a:rPr>
                      <m:t>𝜺</m:t>
                    </m:r>
                  </m:oMath>
                </a14:m>
                <a:r>
                  <a:rPr lang="en-US" altLang="zh-CN" dirty="0" smtClean="0"/>
                  <a:t/>
                </a:r>
                <a:r>
                  <a:rPr lang="zh-CN" altLang="zh-CN" dirty="0"/>
                  <a:t>使满足</a:t>
                </a:r>
                <a:r>
                  <a:rPr lang="en-US" altLang="zh-CN" dirty="0" smtClean="0"/>
                  <a:t/>
                </a:r>
                <a14:m>
                  <m:oMath xmlns:m="http://schemas.openxmlformats.org/officeDocument/2006/math">
                    <m:d>
                      <m:dPr>
                        <m:begChr m:val="|"/>
                        <m:endChr m:val="|"/>
                        <m:ctrlPr>
                          <a:rPr lang="zh-CN" altLang="zh-CN" i="1">
                            <a:latin typeface="Cambria Math"/>
                          </a:rPr>
                        </m:ctrlPr>
                      </m:dPr>
                      <m:e>
                        <m:r>
                          <a:rPr lang="en-US" altLang="zh-CN" b="1" i="1" smtClean="0">
                            <a:latin typeface="Cambria Math" panose="02040503050406030204" pitchFamily="18" charset="0"/>
                          </a:rPr>
                          <m:t>𝒕</m:t>
                        </m:r>
                        <m:r>
                          <a:rPr lang="en-US" altLang="zh-CN" b="1" i="1">
                            <a:latin typeface="Cambria Math" panose="02040503050406030204" pitchFamily="18" charset="0"/>
                          </a:rPr>
                          <m:t>−</m:t>
                        </m:r>
                        <m:sSup>
                          <m:sSupPr>
                            <m:ctrlPr>
                              <a:rPr lang="zh-CN" altLang="zh-CN" i="1">
                                <a:latin typeface="Cambria Math"/>
                              </a:rPr>
                            </m:ctrlPr>
                          </m:sSupPr>
                          <m:e>
                            <m:r>
                              <a:rPr lang="en-US" altLang="zh-CN" b="1" i="1" smtClean="0">
                                <a:latin typeface="Cambria Math" panose="02040503050406030204" pitchFamily="18" charset="0"/>
                              </a:rPr>
                              <m:t>𝒕</m:t>
                            </m:r>
                          </m:e>
                          <m:sup>
                            <m:r>
                              <a:rPr lang="en-US" altLang="zh-CN" b="1" i="1">
                                <a:latin typeface="Cambria Math" panose="02040503050406030204" pitchFamily="18" charset="0"/>
                              </a:rPr>
                              <m:t>∗</m:t>
                            </m:r>
                          </m:sup>
                        </m:sSup>
                      </m:e>
                    </m:d>
                    <m:r>
                      <a:rPr lang="en-US" altLang="zh-CN" b="1" i="1">
                        <a:latin typeface="Cambria Math" panose="02040503050406030204" pitchFamily="18" charset="0"/>
                      </a:rPr>
                      <m:t>&lt;</m:t>
                    </m:r>
                    <m:r>
                      <a:rPr lang="en-US" altLang="zh-CN" b="1" i="1">
                        <a:latin typeface="Cambria Math" panose="02040503050406030204" pitchFamily="18" charset="0"/>
                      </a:rPr>
                      <m:t>𝜺</m:t>
                    </m:r>
                  </m:oMath>
                </a14:m>
                <a:r>
                  <a:rPr lang="en-US" altLang="zh-CN" dirty="0" smtClean="0"/>
                  <a:t/>
                </a:r>
                <a:r>
                  <a:rPr lang="zh-CN" altLang="zh-CN" dirty="0"/>
                  <a:t>的</a:t>
                </a:r>
                <a:r>
                  <a:rPr lang="en-US" altLang="zh-CN" dirty="0" smtClean="0"/>
                  <a:t/>
                </a:r>
                <a14:m>
                  <m:oMath xmlns:m="http://schemas.openxmlformats.org/officeDocument/2006/math">
                    <m:r>
                      <a:rPr lang="en-US" altLang="zh-CN" b="1" i="1">
                        <a:latin typeface="Cambria Math" panose="02040503050406030204" pitchFamily="18" charset="0"/>
                      </a:rPr>
                      <m:t>𝒙</m:t>
                    </m:r>
                  </m:oMath>
                </a14:m>
                <a:r>
                  <a:rPr lang="en-US" altLang="zh-CN" dirty="0" smtClean="0"/>
                  <a:t/>
                </a:r>
                <a:r>
                  <a:rPr lang="zh-CN" altLang="zh-CN" dirty="0"/>
                  <a:t>有</a:t>
                </a:r>
                <a:r>
                  <a:rPr lang="en-US" altLang="zh-CN" dirty="0" smtClean="0"/>
                  <a:t/>
                </a:r>
                <a:br>
                  <a:rPr lang="en-US" altLang="zh-CN" dirty="0" smtClean="0"/>
                </a:b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sSup>
                          <m:sSupPr>
                            <m:ctrlPr>
                              <a:rPr lang="zh-CN" altLang="zh-CN" i="1">
                                <a:latin typeface="Cambria Math"/>
                              </a:rPr>
                            </m:ctrlPr>
                          </m:sSupPr>
                          <m:e>
                            <m:r>
                              <a:rPr lang="en-US" altLang="zh-CN" b="1" i="1" smtClean="0">
                                <a:latin typeface="Cambria Math" panose="02040503050406030204" pitchFamily="18" charset="0"/>
                              </a:rPr>
                              <m:t>𝒕</m:t>
                            </m:r>
                          </m:e>
                          <m:sup>
                            <m:r>
                              <a:rPr lang="en-US" altLang="zh-CN" b="1" i="1">
                                <a:latin typeface="Cambria Math" panose="02040503050406030204" pitchFamily="18" charset="0"/>
                              </a:rPr>
                              <m:t>∗</m:t>
                            </m:r>
                          </m:sup>
                        </m:sSup>
                      </m:e>
                    </m:d>
                    <m:r>
                      <a:rPr lang="en-US" altLang="zh-CN" b="1" i="1" smtClean="0">
                        <a:latin typeface="Cambria Math" panose="02040503050406030204" pitchFamily="18" charset="0"/>
                      </a:rPr>
                      <m:t> </m:t>
                    </m:r>
                    <m:r>
                      <a:rPr lang="en-US" altLang="zh-CN" b="1">
                        <a:latin typeface="Cambria Math" panose="02040503050406030204" pitchFamily="18" charset="0"/>
                      </a:rPr>
                      <m:t>≤</m:t>
                    </m:r>
                    <m:r>
                      <a:rPr lang="en-US" altLang="zh-CN" b="1" i="1" smtClean="0">
                        <a:latin typeface="Cambria Math" panose="02040503050406030204" pitchFamily="18" charset="0"/>
                      </a:rPr>
                      <m:t> </m:t>
                    </m:r>
                    <m:d>
                      <m:dPr>
                        <m:ctrlPr>
                          <a:rPr lang="zh-CN" altLang="zh-CN" i="1">
                            <a:latin typeface="Cambria Math"/>
                          </a:rPr>
                        </m:ctrlPr>
                      </m:dPr>
                      <m:e>
                        <m:r>
                          <a:rPr lang="en-US" altLang="zh-CN" b="1" i="1">
                            <a:latin typeface="Cambria Math" panose="02040503050406030204" pitchFamily="18" charset="0"/>
                          </a:rPr>
                          <m:t>≥</m:t>
                        </m:r>
                      </m:e>
                    </m:d>
                    <m:r>
                      <a:rPr lang="en-US" altLang="zh-CN" b="1" i="1" smtClean="0">
                        <a:latin typeface="Cambria Math" panose="02040503050406030204" pitchFamily="18" charset="0"/>
                      </a:rPr>
                      <m:t> </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smtClean="0">
                        <a:latin typeface="Cambria Math" panose="02040503050406030204" pitchFamily="18" charset="0"/>
                      </a:rPr>
                      <m:t>𝒕</m:t>
                    </m:r>
                    <m:r>
                      <a:rPr lang="en-US" altLang="zh-CN" b="1" i="1">
                        <a:latin typeface="Cambria Math" panose="02040503050406030204" pitchFamily="18" charset="0"/>
                      </a:rPr>
                      <m:t>)</m:t>
                    </m:r>
                  </m:oMath>
                </a14:m>
                <a:r>
                  <a:rPr lang="en-US" altLang="zh-CN" dirty="0" smtClean="0"/>
                  <a:t/>
                </a:r>
                <a:br>
                  <a:rPr lang="en-US" altLang="zh-CN" dirty="0" smtClean="0"/>
                </a:br>
                <a:r>
                  <a:rPr lang="zh-CN" altLang="zh-CN" dirty="0" smtClean="0"/>
                  <a:t>称</a:t>
                </a:r>
                <a:r>
                  <a:rPr lang="en-US" altLang="zh-CN" dirty="0" smtClean="0"/>
                  <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oMath>
                </a14:m>
                <a:r>
                  <a:rPr lang="en-US" altLang="zh-CN" dirty="0" smtClean="0"/>
                  <a:t/>
                </a:r>
                <a:r>
                  <a:rPr lang="zh-CN" altLang="zh-CN" dirty="0" smtClean="0"/>
                  <a:t>为</a:t>
                </a:r>
                <a:r>
                  <a:rPr lang="zh-CN" altLang="zh-CN" dirty="0"/>
                  <a:t>极小（大）值。</a:t>
                </a:r>
              </a:p>
              <a:p>
                <a:pPr>
                  <a:lnSpc>
                    <a:spcPct val="150000"/>
                  </a:lnSpc>
                </a:pPr>
                <a:r>
                  <a:rPr lang="en-US" altLang="zh-CN" dirty="0" smtClean="0"/>
                  <a:t>Fermat</a:t>
                </a:r>
                <a:r>
                  <a:rPr lang="en-US" altLang="zh-CN" dirty="0"/>
                  <a:t/>
                </a:r>
                <a:r>
                  <a:rPr lang="zh-CN" altLang="en-US" dirty="0" smtClean="0"/>
                  <a:t>引理</a:t>
                </a:r>
                <a:r>
                  <a:rPr lang="zh-CN" altLang="zh-CN" dirty="0" smtClean="0"/>
                  <a:t>：</a:t>
                </a:r>
                <a:r>
                  <a:rPr lang="zh-CN" altLang="zh-CN" dirty="0"/>
                  <a:t>若</a:t>
                </a:r>
                <a:r>
                  <a:rPr lang="en-US" altLang="zh-CN" dirty="0" smtClean="0"/>
                  <a:t/>
                </a:r>
                <a14:m>
                  <m:oMath xmlns:m="http://schemas.openxmlformats.org/officeDocument/2006/math">
                    <m:r>
                      <a:rPr lang="en-US" altLang="zh-CN" b="1" i="1">
                        <a:latin typeface="Cambria Math" panose="02040503050406030204" pitchFamily="18" charset="0"/>
                      </a:rPr>
                      <m:t>𝒇</m:t>
                    </m:r>
                  </m:oMath>
                </a14:m>
                <a:r>
                  <a:rPr lang="en-US" altLang="zh-CN" dirty="0" smtClean="0"/>
                  <a:t/>
                </a:r>
                <a:r>
                  <a:rPr lang="zh-CN" altLang="zh-CN" dirty="0"/>
                  <a:t>在</a:t>
                </a:r>
                <a:r>
                  <a:rPr lang="en-US" altLang="zh-CN" dirty="0" smtClean="0"/>
                  <a:t/>
                </a:r>
                <a14:m>
                  <m:oMath xmlns:m="http://schemas.openxmlformats.org/officeDocument/2006/math">
                    <m:sSup>
                      <m:sSupPr>
                        <m:ctrlPr>
                          <a:rPr lang="zh-CN" altLang="zh-CN" i="1">
                            <a:latin typeface="Cambria Math"/>
                          </a:rPr>
                        </m:ctrlPr>
                      </m:sSupPr>
                      <m:e>
                        <m:r>
                          <a:rPr lang="en-US" altLang="zh-CN" b="1" i="1" smtClean="0">
                            <a:latin typeface="Cambria Math" panose="02040503050406030204" pitchFamily="18" charset="0"/>
                          </a:rPr>
                          <m:t>𝒕</m:t>
                        </m:r>
                      </m:e>
                      <m:sup>
                        <m:r>
                          <a:rPr lang="en-US" altLang="zh-CN" b="1" i="1">
                            <a:latin typeface="Cambria Math" panose="02040503050406030204" pitchFamily="18" charset="0"/>
                          </a:rPr>
                          <m:t>∗</m:t>
                        </m:r>
                      </m:sup>
                    </m:sSup>
                  </m:oMath>
                </a14:m>
                <a:r>
                  <a:rPr lang="en-US" altLang="zh-CN" dirty="0" smtClean="0"/>
                  <a:t/>
                </a:r>
                <a:r>
                  <a:rPr lang="zh-CN" altLang="zh-CN" dirty="0" smtClean="0"/>
                  <a:t>可</a:t>
                </a:r>
                <a:r>
                  <a:rPr lang="zh-CN" altLang="zh-CN" dirty="0"/>
                  <a:t>导，且为极值点，则</a:t>
                </a:r>
                <a:r>
                  <a:rPr lang="en-US" altLang="zh-CN" dirty="0" smtClean="0"/>
                  <a:t/>
                </a:r>
                <a:br>
                  <a:rPr lang="en-US" altLang="zh-CN" dirty="0" smtClean="0"/>
                </a:b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d>
                      <m:dPr>
                        <m:ctrlPr>
                          <a:rPr lang="zh-CN" altLang="zh-CN" i="1">
                            <a:latin typeface="Cambria Math"/>
                          </a:rPr>
                        </m:ctrlPr>
                      </m:dPr>
                      <m:e>
                        <m:sSup>
                          <m:sSupPr>
                            <m:ctrlPr>
                              <a:rPr lang="zh-CN" altLang="zh-CN" i="1">
                                <a:latin typeface="Cambria Math"/>
                              </a:rPr>
                            </m:ctrlPr>
                          </m:sSupPr>
                          <m:e>
                            <m:r>
                              <a:rPr lang="en-US" altLang="zh-CN" b="1" i="1" smtClean="0">
                                <a:latin typeface="Cambria Math" panose="02040503050406030204" pitchFamily="18" charset="0"/>
                              </a:rPr>
                              <m:t>𝒕</m:t>
                            </m:r>
                          </m:e>
                          <m:sup>
                            <m:r>
                              <a:rPr lang="en-US" altLang="zh-CN" b="1" i="1">
                                <a:latin typeface="Cambria Math" panose="02040503050406030204" pitchFamily="18" charset="0"/>
                              </a:rPr>
                              <m:t>∗</m:t>
                            </m:r>
                          </m:sup>
                        </m:sSup>
                      </m:e>
                    </m:d>
                    <m:r>
                      <a:rPr lang="en-US" altLang="zh-CN" b="1" i="1">
                        <a:latin typeface="Cambria Math" panose="02040503050406030204" pitchFamily="18" charset="0"/>
                      </a:rPr>
                      <m:t>=</m:t>
                    </m:r>
                    <m:r>
                      <a:rPr lang="en-US" altLang="zh-CN" b="1" i="1">
                        <a:latin typeface="Cambria Math" panose="02040503050406030204" pitchFamily="18" charset="0"/>
                      </a:rPr>
                      <m:t>𝟎</m:t>
                    </m:r>
                  </m:oMath>
                </a14:m>
                <a:endParaRPr lang="en-US" altLang="zh-CN" dirty="0" smtClean="0"/>
              </a:p>
              <a:p>
                <a:pPr>
                  <a:lnSpc>
                    <a:spcPct val="150000"/>
                  </a:lnSpc>
                </a:pPr>
                <a:r>
                  <a:rPr lang="en-US" altLang="zh-CN" dirty="0" smtClean="0"/>
                  <a:t>Fermat </a:t>
                </a:r>
                <a:r>
                  <a:rPr lang="zh-CN" altLang="en-US" dirty="0" smtClean="0"/>
                  <a:t>大定理：当正整数 </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&gt;</m:t>
                    </m:r>
                    <m:r>
                      <a:rPr lang="en-US" altLang="zh-CN" b="1" i="1" smtClean="0">
                        <a:latin typeface="Cambria Math" panose="02040503050406030204" pitchFamily="18" charset="0"/>
                      </a:rPr>
                      <m:t>𝟐</m:t>
                    </m:r>
                  </m:oMath>
                </a14:m>
                <a:r>
                  <a:rPr lang="en-US" altLang="zh-CN" dirty="0" smtClean="0"/>
                  <a:t/>
                </a:r>
                <a:r>
                  <a:rPr lang="zh-CN" altLang="en-US" dirty="0" smtClean="0"/>
                  <a:t>时，关于 </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𝒛</m:t>
                    </m:r>
                  </m:oMath>
                </a14:m>
                <a:r>
                  <a:rPr lang="en-US" altLang="zh-CN" dirty="0" smtClean="0"/>
                  <a:t/>
                </a:r>
                <a:r>
                  <a:rPr lang="zh-CN" altLang="en-US" dirty="0" smtClean="0"/>
                  <a:t>的不定方程 </a:t>
                </a:r>
                <a14:m>
                  <m:oMath xmlns:m="http://schemas.openxmlformats.org/officeDocument/2006/math">
                    <m:sSup>
                      <m:sSupPr>
                        <m:ctrlPr>
                          <a:rPr lang="en-US" altLang="zh-CN" b="1" i="1" smtClean="0">
                            <a:latin typeface="Cambria Math"/>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sSup>
                      <m:sSupPr>
                        <m:ctrlPr>
                          <a:rPr lang="en-US" altLang="zh-CN" b="1" i="1" smtClean="0">
                            <a:latin typeface="Cambria Math"/>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sSup>
                      <m:sSupPr>
                        <m:ctrlPr>
                          <a:rPr lang="en-US" altLang="zh-CN" b="1" i="1" smtClean="0">
                            <a:latin typeface="Cambria Math"/>
                          </a:rPr>
                        </m:ctrlPr>
                      </m:sSupPr>
                      <m:e>
                        <m:r>
                          <a:rPr lang="en-US" altLang="zh-CN" b="1" i="1" smtClean="0">
                            <a:latin typeface="Cambria Math" panose="02040503050406030204" pitchFamily="18" charset="0"/>
                          </a:rPr>
                          <m:t>𝒛</m:t>
                        </m:r>
                      </m:e>
                      <m:sup>
                        <m:r>
                          <a:rPr lang="en-US" altLang="zh-CN" b="1" i="1" smtClean="0">
                            <a:latin typeface="Cambria Math" panose="02040503050406030204" pitchFamily="18" charset="0"/>
                          </a:rPr>
                          <m:t>𝒏</m:t>
                        </m:r>
                      </m:sup>
                    </m:sSup>
                  </m:oMath>
                </a14:m>
                <a:r>
                  <a:rPr lang="zh-CN" altLang="en-US" dirty="0" smtClean="0"/>
                  <a:t> 没有正整数解。</a:t>
                </a: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268760"/>
                <a:ext cx="8478838" cy="5328592"/>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177</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6337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正交性</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1340768"/>
                <a:ext cx="7560840" cy="5040560"/>
              </a:xfrm>
            </p:spPr>
            <p:txBody>
              <a:bodyPr/>
              <a:lstStyle/>
              <a:p>
                <a:pPr>
                  <a:lnSpc>
                    <a:spcPct val="114000"/>
                  </a:lnSpc>
                </a:pPr>
                <a:r>
                  <a:rPr lang="zh-CN" altLang="en-US" dirty="0" smtClean="0"/>
                  <a:t/>
                </a:r>
                <a14:m>
                  <m:oMath xmlns:m="http://schemas.openxmlformats.org/officeDocument/2006/math">
                    <m:r>
                      <a:rPr lang="en-US" altLang="zh-CN" b="1" i="1">
                        <a:latin typeface="Cambria Math" panose="02040503050406030204" pitchFamily="18" charset="0"/>
                      </a:rPr>
                      <m:t>𝟏</m:t>
                    </m:r>
                    <m:r>
                      <a:rPr lang="en-US" altLang="zh-CN" b="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𝒕</m:t>
                        </m:r>
                      </m:e>
                    </m:func>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dirty="0" smtClean="0"/>
                  <a:t> 的正交性</a:t>
                </a:r>
                <a:endParaRPr lang="en-US" altLang="zh-CN" dirty="0" smtClean="0"/>
              </a:p>
              <a:p>
                <a:pPr>
                  <a:lnSpc>
                    <a:spcPct val="114000"/>
                  </a:lnSpc>
                </a:pPr>
                <a14:m>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f>
                          <m:fPr>
                            <m:ctrlPr>
                              <a:rPr lang="en-US" altLang="zh-CN"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sub>
                      <m:sup>
                        <m:f>
                          <m:fPr>
                            <m:ctrlPr>
                              <a:rPr lang="en-US" altLang="zh-CN" i="1" smtClean="0">
                                <a:latin typeface="Cambria Math"/>
                              </a:rPr>
                            </m:ctrlPr>
                          </m:fPr>
                          <m:num>
                            <m:r>
                              <a:rPr lang="en-US" altLang="zh-CN" b="1" i="1">
                                <a:latin typeface="Cambria Math" panose="02040503050406030204" pitchFamily="18" charset="0"/>
                              </a:rPr>
                              <m:t>𝝅</m:t>
                            </m:r>
                          </m:num>
                          <m:den>
                            <m:r>
                              <a:rPr lang="en-US" altLang="zh-CN" b="1" i="1" smtClean="0">
                                <a:latin typeface="Cambria Math" panose="02040503050406030204" pitchFamily="18" charset="0"/>
                              </a:rPr>
                              <m:t>𝟐</m:t>
                            </m:r>
                          </m:den>
                        </m:f>
                      </m:sup>
                      <m:e>
                        <m:func>
                          <m:funcPr>
                            <m:ctrlPr>
                              <a:rPr lang="zh-CN" altLang="zh-CN" i="1">
                                <a:latin typeface="Cambria Math"/>
                              </a:rPr>
                            </m:ctrlPr>
                          </m:funcPr>
                          <m:fName>
                            <m:r>
                              <a:rPr lang="en-US" altLang="zh-CN" b="1" i="1">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smtClean="0">
                                <a:latin typeface="Cambria Math" panose="02040503050406030204" pitchFamily="18" charset="0"/>
                              </a:rPr>
                              <m:t>𝒕</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smtClean="0">
                                    <a:latin typeface="Cambria Math" panose="02040503050406030204" pitchFamily="18" charset="0"/>
                                  </a:rPr>
                                  <m:t>𝒎</m:t>
                                </m:r>
                              </m:sub>
                            </m:sSub>
                            <m:r>
                              <a:rPr lang="en-US" altLang="zh-CN" b="1" i="1" smtClean="0">
                                <a:latin typeface="Cambria Math" panose="02040503050406030204" pitchFamily="18" charset="0"/>
                              </a:rPr>
                              <m:t>𝒕</m:t>
                            </m:r>
                          </m:e>
                        </m:func>
                        <m:r>
                          <a:rPr lang="en-US" altLang="zh-CN" b="1" i="1">
                            <a:latin typeface="Cambria Math" panose="02040503050406030204" pitchFamily="18" charset="0"/>
                          </a:rPr>
                          <m:t>𝐝</m:t>
                        </m:r>
                        <m:r>
                          <a:rPr lang="en-US" altLang="zh-CN" b="1" i="1" smtClean="0">
                            <a:latin typeface="Cambria Math" panose="02040503050406030204" pitchFamily="18" charset="0"/>
                          </a:rPr>
                          <m:t>𝒕</m:t>
                        </m:r>
                      </m:e>
                    </m:nary>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m:rPr>
                                  <m:brk m:alnAt="7"/>
                                </m:rPr>
                                <a:rPr lang="en-US" altLang="zh-CN" b="1" i="1" smtClean="0">
                                  <a:latin typeface="Cambria Math" panose="02040503050406030204" pitchFamily="18" charset="0"/>
                                </a:rPr>
                                <m:t>𝟎</m:t>
                              </m:r>
                              <m:r>
                                <a:rPr lang="en-US" altLang="zh-CN" b="1" i="1" smtClean="0">
                                  <a:latin typeface="Cambria Math" panose="02040503050406030204" pitchFamily="18" charset="0"/>
                                </a:rPr>
                                <m:t>,</m:t>
                              </m:r>
                            </m:e>
                            <m:e>
                              <m:r>
                                <a:rPr lang="en-US" altLang="zh-CN" b="1" i="1">
                                  <a:latin typeface="Cambria Math" panose="02040503050406030204" pitchFamily="18" charset="0"/>
                                </a:rPr>
                                <m:t>𝒎</m:t>
                              </m:r>
                              <m:r>
                                <a:rPr lang="en-US" altLang="zh-CN" b="1" i="1">
                                  <a:latin typeface="Cambria Math" panose="02040503050406030204" pitchFamily="18" charset="0"/>
                                </a:rPr>
                                <m:t>≠</m:t>
                              </m:r>
                              <m:r>
                                <a:rPr lang="en-US" altLang="zh-CN" b="1" i="1">
                                  <a:latin typeface="Cambria Math" panose="02040503050406030204" pitchFamily="18" charset="0"/>
                                </a:rPr>
                                <m:t>𝒏</m:t>
                              </m:r>
                            </m:e>
                          </m:mr>
                          <m:mr>
                            <m:e>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e>
                            <m:e>
                              <m:r>
                                <a:rPr lang="en-US" altLang="zh-CN" b="1" i="1">
                                  <a:latin typeface="Cambria Math" panose="02040503050406030204" pitchFamily="18" charset="0"/>
                                </a:rPr>
                                <m:t>𝒎</m:t>
                              </m:r>
                              <m:r>
                                <a:rPr lang="en-US" altLang="zh-CN" b="1" i="1">
                                  <a:latin typeface="Cambria Math" panose="02040503050406030204" pitchFamily="18" charset="0"/>
                                </a:rPr>
                                <m:t>=</m:t>
                              </m:r>
                              <m:r>
                                <a:rPr lang="en-US" altLang="zh-CN" b="1" i="1">
                                  <a:latin typeface="Cambria Math" panose="02040503050406030204" pitchFamily="18" charset="0"/>
                                </a:rPr>
                                <m:t>𝒏</m:t>
                              </m:r>
                            </m:e>
                          </m:mr>
                        </m:m>
                      </m:e>
                    </m:d>
                  </m:oMath>
                </a14:m>
                <a:endParaRPr lang="zh-CN" altLang="zh-CN" dirty="0"/>
              </a:p>
              <a:p>
                <a:pPr>
                  <a:lnSpc>
                    <a:spcPct val="114000"/>
                  </a:lnSpc>
                </a:pPr>
                <a14:m>
                  <m:oMath xmlns:m="http://schemas.openxmlformats.org/officeDocument/2006/math">
                    <m:nary>
                      <m:naryPr>
                        <m:limLoc m:val="subSup"/>
                        <m:ctrlPr>
                          <a:rPr lang="zh-CN" altLang="zh-CN" i="1">
                            <a:latin typeface="Cambria Math"/>
                          </a:rPr>
                        </m:ctrlPr>
                      </m:naryPr>
                      <m:sub>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en-US"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𝟐</m:t>
                            </m:r>
                          </m:den>
                        </m:f>
                      </m:sup>
                      <m:e>
                        <m:func>
                          <m:funcPr>
                            <m:ctrlPr>
                              <a:rPr lang="zh-CN" altLang="zh-CN" i="1">
                                <a:latin typeface="Cambria Math"/>
                              </a:rPr>
                            </m:ctrlPr>
                          </m:funcPr>
                          <m:fName>
                            <m:r>
                              <a:rPr lang="en-US" altLang="zh-CN" b="1" i="0" smtClean="0">
                                <a:latin typeface="Cambria Math" panose="02040503050406030204" pitchFamily="18" charset="0"/>
                              </a:rPr>
                              <m:t>𝐜𝐨𝐬</m:t>
                            </m:r>
                          </m:fName>
                          <m:e>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b="1" i="1" smtClean="0">
                                <a:latin typeface="Cambria Math" panose="02040503050406030204" pitchFamily="18" charset="0"/>
                              </a:rPr>
                              <m:t>𝒕</m:t>
                            </m:r>
                          </m:e>
                        </m:func>
                        <m:r>
                          <a:rPr lang="en-US" altLang="zh-CN" i="1">
                            <a:latin typeface="Cambria Math" panose="02040503050406030204" pitchFamily="18" charset="0"/>
                          </a:rPr>
                          <m:t>⋅</m:t>
                        </m:r>
                        <m:func>
                          <m:funcPr>
                            <m:ctrlPr>
                              <a:rPr lang="zh-CN" altLang="zh-CN" i="1">
                                <a:latin typeface="Cambria Math"/>
                              </a:rPr>
                            </m:ctrlPr>
                          </m:funcPr>
                          <m:fName>
                            <m:r>
                              <a:rPr lang="en-US" altLang="zh-CN">
                                <a:latin typeface="Cambria Math" panose="02040503050406030204" pitchFamily="18" charset="0"/>
                              </a:rPr>
                              <m:t>𝐜𝐨𝐬</m:t>
                            </m:r>
                          </m:fName>
                          <m:e>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𝒎</m:t>
                                </m:r>
                              </m:sub>
                            </m:sSub>
                            <m:r>
                              <a:rPr lang="en-US" altLang="zh-CN" b="1" i="1" smtClean="0">
                                <a:latin typeface="Cambria Math" panose="02040503050406030204" pitchFamily="18" charset="0"/>
                              </a:rPr>
                              <m:t>𝒕</m:t>
                            </m:r>
                          </m:e>
                        </m:func>
                        <m:r>
                          <a:rPr lang="en-US" altLang="zh-CN" i="1">
                            <a:latin typeface="Cambria Math" panose="02040503050406030204" pitchFamily="18" charset="0"/>
                          </a:rPr>
                          <m:t>𝐝</m:t>
                        </m:r>
                        <m:r>
                          <a:rPr lang="en-US" altLang="zh-CN" b="1" i="1" smtClean="0">
                            <a:latin typeface="Cambria Math" panose="02040503050406030204" pitchFamily="18" charset="0"/>
                          </a:rPr>
                          <m:t>𝒕</m:t>
                        </m:r>
                      </m:e>
                    </m:nary>
                    <m:r>
                      <a:rPr lang="en-US" altLang="zh-CN"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m:rPr>
                                  <m:brk m:alnAt="7"/>
                                </m:rPr>
                                <a:rPr lang="en-US" altLang="zh-CN" i="1">
                                  <a:latin typeface="Cambria Math" panose="02040503050406030204" pitchFamily="18" charset="0"/>
                                </a:rPr>
                                <m:t>𝟎</m:t>
                              </m:r>
                              <m:r>
                                <a:rPr lang="en-US" altLang="zh-CN" i="1">
                                  <a:latin typeface="Cambria Math" panose="02040503050406030204" pitchFamily="18" charset="0"/>
                                </a:rPr>
                                <m:t>,</m:t>
                              </m:r>
                            </m:e>
                            <m:e>
                              <m:r>
                                <a:rPr lang="en-US" altLang="zh-CN" i="1">
                                  <a:latin typeface="Cambria Math" panose="02040503050406030204" pitchFamily="18" charset="0"/>
                                </a:rPr>
                                <m:t>𝒎</m:t>
                              </m:r>
                              <m:r>
                                <a:rPr lang="en-US" altLang="zh-CN" i="1">
                                  <a:latin typeface="Cambria Math" panose="02040503050406030204" pitchFamily="18" charset="0"/>
                                </a:rPr>
                                <m:t>≠</m:t>
                              </m:r>
                              <m:r>
                                <a:rPr lang="en-US" altLang="zh-CN" i="1">
                                  <a:latin typeface="Cambria Math" panose="02040503050406030204" pitchFamily="18" charset="0"/>
                                </a:rPr>
                                <m:t>𝒏</m:t>
                              </m:r>
                            </m:e>
                          </m:mr>
                          <m:mr>
                            <m:e>
                              <m:f>
                                <m:fPr>
                                  <m:ctrlPr>
                                    <a:rPr lang="zh-CN"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r>
                                <a:rPr lang="en-US" altLang="zh-CN" i="1">
                                  <a:latin typeface="Cambria Math" panose="02040503050406030204" pitchFamily="18" charset="0"/>
                                </a:rPr>
                                <m:t>,</m:t>
                              </m:r>
                            </m:e>
                            <m:e>
                              <m:r>
                                <a:rPr lang="en-US" altLang="zh-CN" i="1">
                                  <a:latin typeface="Cambria Math" panose="02040503050406030204" pitchFamily="18" charset="0"/>
                                </a:rPr>
                                <m:t>𝒎</m:t>
                              </m:r>
                              <m:r>
                                <a:rPr lang="en-US" altLang="zh-CN" i="1">
                                  <a:latin typeface="Cambria Math" panose="02040503050406030204" pitchFamily="18" charset="0"/>
                                </a:rPr>
                                <m:t>=</m:t>
                              </m:r>
                              <m:r>
                                <a:rPr lang="en-US" altLang="zh-CN" i="1">
                                  <a:latin typeface="Cambria Math" panose="02040503050406030204" pitchFamily="18" charset="0"/>
                                </a:rPr>
                                <m:t>𝒏</m:t>
                              </m:r>
                            </m:e>
                          </m:mr>
                        </m:m>
                      </m:e>
                    </m:d>
                  </m:oMath>
                </a14:m>
                <a:endParaRPr lang="en-US" altLang="zh-CN" dirty="0" smtClean="0"/>
              </a:p>
              <a:p>
                <a:pPr>
                  <a:lnSpc>
                    <a:spcPct val="114000"/>
                  </a:lnSpc>
                </a:pPr>
                <a14:m>
                  <m:oMath xmlns:m="http://schemas.openxmlformats.org/officeDocument/2006/math">
                    <m:nary>
                      <m:naryPr>
                        <m:limLoc m:val="subSup"/>
                        <m:ctrlPr>
                          <a:rPr lang="zh-CN" altLang="zh-CN" i="1">
                            <a:latin typeface="Cambria Math"/>
                          </a:rPr>
                        </m:ctrlPr>
                      </m:naryPr>
                      <m:sub>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en-US"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𝟐</m:t>
                            </m:r>
                          </m:den>
                        </m:f>
                      </m:sup>
                      <m:e>
                        <m:func>
                          <m:funcPr>
                            <m:ctrlPr>
                              <a:rPr lang="zh-CN" altLang="zh-CN" i="1">
                                <a:latin typeface="Cambria Math"/>
                              </a:rPr>
                            </m:ctrlPr>
                          </m:funcPr>
                          <m:fName>
                            <m:r>
                              <a:rPr lang="en-US" altLang="zh-CN" i="1">
                                <a:latin typeface="Cambria Math" panose="02040503050406030204" pitchFamily="18" charset="0"/>
                              </a:rPr>
                              <m:t>𝐬𝐢𝐧</m:t>
                            </m:r>
                          </m:fName>
                          <m:e>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b="1" i="1" smtClean="0">
                                <a:latin typeface="Cambria Math" panose="02040503050406030204" pitchFamily="18" charset="0"/>
                              </a:rPr>
                              <m:t>𝒕</m:t>
                            </m:r>
                          </m:e>
                        </m:func>
                        <m:r>
                          <a:rPr lang="en-US" altLang="zh-CN" i="1">
                            <a:latin typeface="Cambria Math" panose="02040503050406030204" pitchFamily="18" charset="0"/>
                          </a:rPr>
                          <m:t>⋅</m:t>
                        </m:r>
                        <m:func>
                          <m:funcPr>
                            <m:ctrlPr>
                              <a:rPr lang="zh-CN" altLang="zh-CN" i="1">
                                <a:latin typeface="Cambria Math"/>
                              </a:rPr>
                            </m:ctrlPr>
                          </m:funcPr>
                          <m:fName>
                            <m:r>
                              <a:rPr lang="en-US" altLang="zh-CN" b="1" i="0" smtClean="0">
                                <a:latin typeface="Cambria Math" panose="02040503050406030204" pitchFamily="18" charset="0"/>
                              </a:rPr>
                              <m:t>𝐜𝐨𝐬</m:t>
                            </m:r>
                          </m:fName>
                          <m:e>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𝒎</m:t>
                                </m:r>
                              </m:sub>
                            </m:sSub>
                            <m:r>
                              <a:rPr lang="en-US" altLang="zh-CN" b="1" i="1" smtClean="0">
                                <a:latin typeface="Cambria Math" panose="02040503050406030204" pitchFamily="18" charset="0"/>
                              </a:rPr>
                              <m:t>𝒕</m:t>
                            </m:r>
                          </m:e>
                        </m:func>
                        <m:r>
                          <a:rPr lang="en-US" altLang="zh-CN" i="1">
                            <a:latin typeface="Cambria Math" panose="02040503050406030204" pitchFamily="18" charset="0"/>
                          </a:rPr>
                          <m:t>𝐝</m:t>
                        </m:r>
                        <m:r>
                          <a:rPr lang="en-US" altLang="zh-CN" b="1" i="1" smtClean="0">
                            <a:latin typeface="Cambria Math" panose="02040503050406030204" pitchFamily="18" charset="0"/>
                          </a:rPr>
                          <m:t>𝒕</m:t>
                        </m:r>
                      </m:e>
                    </m:nary>
                    <m:r>
                      <a:rPr lang="en-US" altLang="zh-CN" i="1">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1340768"/>
                <a:ext cx="7560840" cy="5040560"/>
              </a:xfrm>
              <a:blipFill>
                <a:blip r:embed="rId2" cstate="print"/>
                <a:stretch>
                  <a:fillRect l="-81" t="-133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178</a:t>
            </a:fld>
            <a:endParaRPr lang="zh-CN" altLang="en-US"/>
          </a:p>
        </p:txBody>
      </p:sp>
      <p:sp>
        <p:nvSpPr>
          <p:cNvPr id="6" name="棱台 5">
            <a:hlinkClick r:id="rId3" action="ppaction://hlinksldjump"/>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8278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054179" y="332656"/>
                <a:ext cx="7838301" cy="6264696"/>
              </a:xfrm>
            </p:spPr>
            <p:txBody>
              <a:bodyPr/>
              <a:lstStyle/>
              <a:p>
                <a:pPr>
                  <a:lnSpc>
                    <a:spcPct val="114000"/>
                  </a:lnSpc>
                </a:pP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r>
                      <a:rPr lang="en-US" altLang="zh-CN" b="1" i="1">
                        <a:latin typeface="Cambria Math" panose="02040503050406030204" pitchFamily="18" charset="0"/>
                      </a:rPr>
                      <m:t>𝒏</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num>
                      <m:den>
                        <m:r>
                          <a:rPr lang="en-US" altLang="zh-CN" b="1" i="1">
                            <a:latin typeface="Cambria Math" panose="02040503050406030204" pitchFamily="18" charset="0"/>
                          </a:rPr>
                          <m:t>𝑻</m:t>
                        </m:r>
                      </m:den>
                    </m:f>
                  </m:oMath>
                </a14:m>
                <a:r>
                  <a:rPr lang="zh-CN" altLang="en-US" dirty="0" smtClean="0"/>
                  <a:t>，</a:t>
                </a:r>
                <a:endParaRPr lang="en-US" altLang="zh-CN" dirty="0" smtClean="0"/>
              </a:p>
              <a:p>
                <a:pPr>
                  <a:lnSpc>
                    <a:spcPct val="114000"/>
                  </a:lnSpc>
                </a:pPr>
                <a:r>
                  <a:rPr lang="zh-CN" altLang="en-US" dirty="0" smtClean="0"/>
                  <a:t>当 </a:t>
                </a:r>
                <a14:m>
                  <m:oMath xmlns:m="http://schemas.openxmlformats.org/officeDocument/2006/math">
                    <m:r>
                      <a:rPr lang="en-US" altLang="zh-CN" b="1" i="1">
                        <a:latin typeface="Cambria Math" panose="02040503050406030204" pitchFamily="18" charset="0"/>
                      </a:rPr>
                      <m:t>𝒎</m:t>
                    </m:r>
                    <m:r>
                      <a:rPr lang="en-US" altLang="zh-CN" b="1" i="1">
                        <a:latin typeface="Cambria Math" panose="02040503050406030204" pitchFamily="18" charset="0"/>
                      </a:rPr>
                      <m:t>≠</m:t>
                    </m:r>
                    <m:r>
                      <a:rPr lang="en-US" altLang="zh-CN" b="1" i="1">
                        <a:latin typeface="Cambria Math" panose="02040503050406030204" pitchFamily="18" charset="0"/>
                      </a:rPr>
                      <m:t>𝒏</m:t>
                    </m:r>
                  </m:oMath>
                </a14:m>
                <a:r>
                  <a:rPr lang="en-US" altLang="zh-CN" dirty="0" smtClean="0"/>
                  <a:t/>
                </a:r>
                <a:r>
                  <a:rPr lang="zh-CN" altLang="en-US" dirty="0" smtClean="0"/>
                  <a:t>时</a:t>
                </a:r>
                <a:endParaRPr lang="en-US" altLang="zh-CN" dirty="0" smtClean="0"/>
              </a:p>
              <a:p>
                <a:pPr>
                  <a:lnSpc>
                    <a:spcPct val="114000"/>
                  </a:lnSpc>
                </a:pPr>
                <a14:m>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f>
                          <m:fPr>
                            <m:ctrlPr>
                              <a:rPr lang="en-US" altLang="zh-CN"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sub>
                      <m:sup>
                        <m:f>
                          <m:fPr>
                            <m:ctrlPr>
                              <a:rPr lang="en-US" altLang="zh-CN" i="1" smtClean="0">
                                <a:latin typeface="Cambria Math"/>
                              </a:rPr>
                            </m:ctrlPr>
                          </m:fPr>
                          <m:num>
                            <m:r>
                              <a:rPr lang="en-US" altLang="zh-CN" b="1" i="1">
                                <a:latin typeface="Cambria Math" panose="02040503050406030204" pitchFamily="18" charset="0"/>
                              </a:rPr>
                              <m:t>𝝅</m:t>
                            </m:r>
                          </m:num>
                          <m:den>
                            <m:r>
                              <a:rPr lang="en-US" altLang="zh-CN" b="1" i="1" smtClean="0">
                                <a:latin typeface="Cambria Math" panose="02040503050406030204" pitchFamily="18" charset="0"/>
                              </a:rPr>
                              <m:t>𝟐</m:t>
                            </m:r>
                          </m:den>
                        </m:f>
                      </m:sup>
                      <m:e>
                        <m:func>
                          <m:funcPr>
                            <m:ctrlPr>
                              <a:rPr lang="zh-CN" altLang="zh-CN" i="1">
                                <a:latin typeface="Cambria Math"/>
                              </a:rPr>
                            </m:ctrlPr>
                          </m:funcPr>
                          <m:fName>
                            <m:r>
                              <a:rPr lang="en-US" altLang="zh-CN" b="1" i="0">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smtClean="0">
                                    <a:latin typeface="Cambria Math" panose="02040503050406030204" pitchFamily="18" charset="0"/>
                                  </a:rPr>
                                  <m:t>𝒎</m:t>
                                </m:r>
                              </m:sub>
                            </m:sSub>
                            <m:r>
                              <a:rPr lang="en-US" altLang="zh-CN" b="1" i="1" smtClean="0">
                                <a:latin typeface="Cambria Math" panose="02040503050406030204" pitchFamily="18" charset="0"/>
                              </a:rPr>
                              <m:t>𝒕</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0">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𝒕</m:t>
                            </m:r>
                          </m:e>
                        </m:func>
                        <m:r>
                          <a:rPr lang="en-US" altLang="zh-CN" b="1" i="0">
                            <a:latin typeface="Cambria Math" panose="02040503050406030204" pitchFamily="18" charset="0"/>
                          </a:rPr>
                          <m:t>𝐝</m:t>
                        </m:r>
                        <m:r>
                          <a:rPr lang="en-US" altLang="zh-CN" b="1" i="1" smtClean="0">
                            <a:latin typeface="Cambria Math" panose="02040503050406030204" pitchFamily="18" charset="0"/>
                          </a:rPr>
                          <m:t>𝒕</m:t>
                        </m:r>
                      </m:e>
                    </m:nary>
                  </m:oMath>
                </a14:m>
                <a:endParaRPr lang="en-US" altLang="zh-CN" i="1" dirty="0" smtClean="0"/>
              </a:p>
              <a:p>
                <a:pPr>
                  <a:lnSpc>
                    <a:spcPct val="114000"/>
                  </a:lnSpc>
                </a:pPr>
                <a14:m>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f>
                          <m:fPr>
                            <m:ctrlPr>
                              <a:rPr lang="en-US"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b>
                      <m:sup>
                        <m:f>
                          <m:fPr>
                            <m:ctrlPr>
                              <a:rPr lang="en-US"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sup>
                      <m:e>
                        <m:f>
                          <m:fPr>
                            <m:ctrlPr>
                              <a:rPr lang="zh-CN" altLang="en-US"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d>
                          <m:dPr>
                            <m:begChr m:val="["/>
                            <m:endChr m:val="]"/>
                            <m:ctrlPr>
                              <a:rPr lang="zh-CN" altLang="en-US" i="1">
                                <a:latin typeface="Cambria Math"/>
                              </a:rPr>
                            </m:ctrlPr>
                          </m:dPr>
                          <m:e>
                            <m:func>
                              <m:funcPr>
                                <m:ctrlPr>
                                  <a:rPr lang="zh-CN" altLang="en-US" i="1">
                                    <a:latin typeface="Cambria Math"/>
                                  </a:rPr>
                                </m:ctrlPr>
                              </m:funcPr>
                              <m:fName>
                                <m:r>
                                  <a:rPr lang="en-US" altLang="zh-CN" b="1" i="0">
                                    <a:latin typeface="Cambria Math" panose="02040503050406030204" pitchFamily="18" charset="0"/>
                                  </a:rPr>
                                  <m:t>𝐜𝐨𝐬</m:t>
                                </m:r>
                              </m:fName>
                              <m:e>
                                <m:d>
                                  <m:dPr>
                                    <m:ctrlPr>
                                      <a:rPr lang="zh-CN" altLang="en-US" i="1">
                                        <a:latin typeface="Cambria Math"/>
                                      </a:rPr>
                                    </m:ctrlPr>
                                  </m:dPr>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𝒎</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e>
                                </m:d>
                                <m:r>
                                  <a:rPr lang="en-US" altLang="zh-CN" b="1" i="1" smtClean="0">
                                    <a:latin typeface="Cambria Math" panose="02040503050406030204" pitchFamily="18" charset="0"/>
                                  </a:rPr>
                                  <m:t>𝒕</m:t>
                                </m:r>
                              </m:e>
                            </m:func>
                            <m:r>
                              <a:rPr lang="en-US" altLang="zh-CN" b="1" i="1">
                                <a:latin typeface="Cambria Math" panose="02040503050406030204" pitchFamily="18" charset="0"/>
                              </a:rPr>
                              <m:t>−</m:t>
                            </m:r>
                            <m:func>
                              <m:funcPr>
                                <m:ctrlPr>
                                  <a:rPr lang="zh-CN" altLang="en-US" i="1">
                                    <a:latin typeface="Cambria Math"/>
                                  </a:rPr>
                                </m:ctrlPr>
                              </m:funcPr>
                              <m:fName>
                                <m:r>
                                  <a:rPr lang="en-US" altLang="zh-CN" b="1" i="0">
                                    <a:latin typeface="Cambria Math" panose="02040503050406030204" pitchFamily="18" charset="0"/>
                                  </a:rPr>
                                  <m:t>𝐜𝐨𝐬</m:t>
                                </m:r>
                              </m:fName>
                              <m:e>
                                <m:d>
                                  <m:dPr>
                                    <m:ctrlPr>
                                      <a:rPr lang="zh-CN" altLang="en-US" i="1">
                                        <a:latin typeface="Cambria Math"/>
                                      </a:rPr>
                                    </m:ctrlPr>
                                  </m:dPr>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𝒎</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e>
                                </m:d>
                                <m:r>
                                  <a:rPr lang="en-US" altLang="zh-CN" b="1" i="1" smtClean="0">
                                    <a:latin typeface="Cambria Math" panose="02040503050406030204" pitchFamily="18" charset="0"/>
                                  </a:rPr>
                                  <m:t>𝒕</m:t>
                                </m:r>
                              </m:e>
                            </m:func>
                          </m:e>
                        </m:d>
                        <m:r>
                          <a:rPr lang="en-US" altLang="zh-CN" b="1" i="0">
                            <a:latin typeface="Cambria Math" panose="02040503050406030204" pitchFamily="18" charset="0"/>
                          </a:rPr>
                          <m:t>𝐝</m:t>
                        </m:r>
                        <m:r>
                          <a:rPr lang="en-US" altLang="zh-CN" b="1" i="1" smtClean="0">
                            <a:latin typeface="Cambria Math" panose="02040503050406030204" pitchFamily="18" charset="0"/>
                          </a:rPr>
                          <m:t>𝒕</m:t>
                        </m:r>
                      </m:e>
                    </m:nary>
                  </m:oMath>
                </a14:m>
                <a:endParaRPr lang="en-US" altLang="zh-CN" i="1" dirty="0" smtClean="0">
                  <a:latin typeface="Cambria Math" panose="02040503050406030204" pitchFamily="18" charset="0"/>
                </a:endParaRPr>
              </a:p>
              <a:p>
                <a:pPr>
                  <a:lnSpc>
                    <a:spcPct val="114000"/>
                  </a:lnSpc>
                </a:pPr>
                <a14:m>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f>
                          <m:fPr>
                            <m:ctrlPr>
                              <a:rPr lang="en-US"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b>
                      <m:sup>
                        <m:f>
                          <m:fPr>
                            <m:ctrlPr>
                              <a:rPr lang="en-US"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sup>
                      <m:e>
                        <m:f>
                          <m:fPr>
                            <m:ctrlPr>
                              <a:rPr lang="zh-CN" altLang="en-US"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d>
                          <m:dPr>
                            <m:begChr m:val="["/>
                            <m:endChr m:val="]"/>
                            <m:ctrlPr>
                              <a:rPr lang="zh-CN" altLang="en-US" i="1">
                                <a:latin typeface="Cambria Math"/>
                              </a:rPr>
                            </m:ctrlPr>
                          </m:dPr>
                          <m:e>
                            <m:func>
                              <m:funcPr>
                                <m:ctrlPr>
                                  <a:rPr lang="zh-CN" altLang="en-US" i="1">
                                    <a:latin typeface="Cambria Math"/>
                                  </a:rPr>
                                </m:ctrlPr>
                              </m:funcPr>
                              <m:fName>
                                <m:r>
                                  <a:rPr lang="en-US" altLang="zh-CN" b="1" i="0">
                                    <a:latin typeface="Cambria Math" panose="02040503050406030204" pitchFamily="18" charset="0"/>
                                  </a:rPr>
                                  <m:t>𝐜𝐨𝐬</m:t>
                                </m:r>
                              </m:fName>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d>
                                      <m:dPr>
                                        <m:ctrlPr>
                                          <a:rPr lang="en-US" altLang="zh-CN" i="1" smtClean="0">
                                            <a:latin typeface="Cambria Math"/>
                                          </a:rPr>
                                        </m:ctrlPr>
                                      </m:dPr>
                                      <m:e>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num>
                                  <m:den>
                                    <m:r>
                                      <a:rPr lang="en-US" altLang="zh-CN" b="1" i="1">
                                        <a:latin typeface="Cambria Math" panose="02040503050406030204" pitchFamily="18" charset="0"/>
                                      </a:rPr>
                                      <m:t>𝑻</m:t>
                                    </m:r>
                                  </m:den>
                                </m:f>
                                <m:r>
                                  <a:rPr lang="en-US" altLang="zh-CN" b="1" i="1" smtClean="0">
                                    <a:latin typeface="Cambria Math" panose="02040503050406030204" pitchFamily="18" charset="0"/>
                                  </a:rPr>
                                  <m:t>𝒕</m:t>
                                </m:r>
                              </m:e>
                            </m:func>
                            <m:r>
                              <a:rPr lang="en-US" altLang="zh-CN" b="1" i="1">
                                <a:latin typeface="Cambria Math" panose="02040503050406030204" pitchFamily="18" charset="0"/>
                              </a:rPr>
                              <m:t>−</m:t>
                            </m:r>
                            <m:func>
                              <m:funcPr>
                                <m:ctrlPr>
                                  <a:rPr lang="zh-CN" altLang="en-US" i="1">
                                    <a:latin typeface="Cambria Math"/>
                                  </a:rPr>
                                </m:ctrlPr>
                              </m:funcPr>
                              <m:fName>
                                <m:r>
                                  <a:rPr lang="en-US" altLang="zh-CN" b="1" i="0">
                                    <a:latin typeface="Cambria Math" panose="02040503050406030204" pitchFamily="18" charset="0"/>
                                  </a:rPr>
                                  <m:t>𝐜𝐨𝐬</m:t>
                                </m:r>
                              </m:fName>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d>
                                      <m:dPr>
                                        <m:ctrlPr>
                                          <a:rPr lang="en-US" altLang="zh-CN" i="1">
                                            <a:latin typeface="Cambria Math"/>
                                          </a:rPr>
                                        </m:ctrlPr>
                                      </m:dPr>
                                      <m:e>
                                        <m:r>
                                          <a:rPr lang="en-US" altLang="zh-CN" b="1" i="1">
                                            <a:latin typeface="Cambria Math" panose="02040503050406030204" pitchFamily="18" charset="0"/>
                                          </a:rPr>
                                          <m:t>𝒎</m:t>
                                        </m:r>
                                        <m:r>
                                          <a:rPr lang="en-US" altLang="zh-CN" b="1" i="1" smtClean="0">
                                            <a:latin typeface="Cambria Math" panose="02040503050406030204" pitchFamily="18" charset="0"/>
                                          </a:rPr>
                                          <m:t>+</m:t>
                                        </m:r>
                                        <m:r>
                                          <a:rPr lang="en-US" altLang="zh-CN" b="1" i="1">
                                            <a:latin typeface="Cambria Math" panose="02040503050406030204" pitchFamily="18" charset="0"/>
                                          </a:rPr>
                                          <m:t>𝒏</m:t>
                                        </m:r>
                                      </m:e>
                                    </m:d>
                                  </m:num>
                                  <m:den>
                                    <m:r>
                                      <a:rPr lang="en-US" altLang="zh-CN" b="1" i="1">
                                        <a:latin typeface="Cambria Math" panose="02040503050406030204" pitchFamily="18" charset="0"/>
                                      </a:rPr>
                                      <m:t>𝑻</m:t>
                                    </m:r>
                                  </m:den>
                                </m:f>
                                <m:r>
                                  <a:rPr lang="en-US" altLang="zh-CN" b="1" i="1" smtClean="0">
                                    <a:latin typeface="Cambria Math" panose="02040503050406030204" pitchFamily="18" charset="0"/>
                                  </a:rPr>
                                  <m:t>𝒕</m:t>
                                </m:r>
                              </m:e>
                            </m:func>
                          </m:e>
                        </m:d>
                        <m:r>
                          <a:rPr lang="en-US" altLang="zh-CN" b="1" i="0">
                            <a:latin typeface="Cambria Math" panose="02040503050406030204" pitchFamily="18" charset="0"/>
                          </a:rPr>
                          <m:t>𝐝</m:t>
                        </m:r>
                        <m:r>
                          <a:rPr lang="en-US" altLang="zh-CN" b="1" i="1" smtClean="0">
                            <a:latin typeface="Cambria Math" panose="02040503050406030204" pitchFamily="18" charset="0"/>
                          </a:rPr>
                          <m:t>𝒕</m:t>
                        </m:r>
                      </m:e>
                    </m:nary>
                  </m:oMath>
                </a14:m>
                <a:endParaRPr lang="en-US" altLang="zh-CN" i="1" dirty="0" smtClean="0">
                  <a:latin typeface="Cambria Math" panose="02040503050406030204" pitchFamily="18" charset="0"/>
                </a:endParaRPr>
              </a:p>
              <a:p>
                <a:pPr>
                  <a:lnSpc>
                    <a:spcPct val="114000"/>
                  </a:lnSpc>
                </a:pPr>
                <a14:m>
                  <m:oMath xmlns:m="http://schemas.openxmlformats.org/officeDocument/2006/math">
                    <m:r>
                      <a:rPr lang="en-US" altLang="zh-CN" b="1" i="1" smtClean="0">
                        <a:latin typeface="Cambria Math" panose="02040503050406030204" pitchFamily="18" charset="0"/>
                      </a:rPr>
                      <m:t>=</m:t>
                    </m:r>
                    <m:sSubSup>
                      <m:sSubSupPr>
                        <m:ctrlPr>
                          <a:rPr lang="en-US" altLang="zh-CN" i="1">
                            <a:latin typeface="Cambria Math"/>
                          </a:rPr>
                        </m:ctrlPr>
                      </m:sSubSupPr>
                      <m:e>
                        <m:d>
                          <m:dPr>
                            <m:begChr m:val="["/>
                            <m:endChr m:val="]"/>
                            <m:ctrlPr>
                              <a:rPr lang="en-US"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𝑻</m:t>
                                </m:r>
                                <m:func>
                                  <m:funcPr>
                                    <m:ctrlPr>
                                      <a:rPr lang="zh-CN" altLang="zh-CN" i="1">
                                        <a:latin typeface="Cambria Math"/>
                                      </a:rPr>
                                    </m:ctrlPr>
                                  </m:funcPr>
                                  <m:fName>
                                    <m:r>
                                      <a:rPr lang="en-US" altLang="zh-CN">
                                        <a:latin typeface="Cambria Math" panose="02040503050406030204" pitchFamily="18" charset="0"/>
                                      </a:rPr>
                                      <m:t>𝐬𝐢𝐧</m:t>
                                    </m:r>
                                  </m:fName>
                                  <m:e>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d>
                                          <m:dPr>
                                            <m:ctrlPr>
                                              <a:rPr lang="en-US" altLang="zh-CN" i="1">
                                                <a:latin typeface="Cambria Math"/>
                                              </a:rPr>
                                            </m:ctrlPr>
                                          </m:dPr>
                                          <m:e>
                                            <m:r>
                                              <a:rPr lang="en-US" altLang="zh-CN" i="1">
                                                <a:latin typeface="Cambria Math" panose="02040503050406030204" pitchFamily="18" charset="0"/>
                                              </a:rPr>
                                              <m:t>𝒎</m:t>
                                            </m:r>
                                            <m:r>
                                              <a:rPr lang="en-US" altLang="zh-CN" i="1">
                                                <a:latin typeface="Cambria Math" panose="02040503050406030204" pitchFamily="18" charset="0"/>
                                              </a:rPr>
                                              <m:t>−</m:t>
                                            </m:r>
                                            <m:r>
                                              <a:rPr lang="en-US" altLang="zh-CN" i="1">
                                                <a:latin typeface="Cambria Math" panose="02040503050406030204" pitchFamily="18" charset="0"/>
                                              </a:rPr>
                                              <m:t>𝒏</m:t>
                                            </m:r>
                                          </m:e>
                                        </m:d>
                                      </m:num>
                                      <m:den>
                                        <m:r>
                                          <a:rPr lang="en-US" altLang="zh-CN" i="1">
                                            <a:latin typeface="Cambria Math" panose="02040503050406030204" pitchFamily="18" charset="0"/>
                                          </a:rPr>
                                          <m:t>𝑻</m:t>
                                        </m:r>
                                      </m:den>
                                    </m:f>
                                    <m:r>
                                      <a:rPr lang="en-US" altLang="zh-CN" b="1" i="1" smtClean="0">
                                        <a:latin typeface="Cambria Math" panose="02040503050406030204" pitchFamily="18" charset="0"/>
                                      </a:rPr>
                                      <m:t>𝒕</m:t>
                                    </m:r>
                                  </m:e>
                                </m:func>
                              </m:num>
                              <m:den>
                                <m:r>
                                  <a:rPr lang="en-US" altLang="zh-CN" i="1">
                                    <a:latin typeface="Cambria Math" panose="02040503050406030204" pitchFamily="18" charset="0"/>
                                  </a:rPr>
                                  <m:t>𝝅</m:t>
                                </m:r>
                                <m:d>
                                  <m:dPr>
                                    <m:ctrlPr>
                                      <a:rPr lang="zh-CN" altLang="zh-CN" i="1">
                                        <a:latin typeface="Cambria Math"/>
                                      </a:rPr>
                                    </m:ctrlPr>
                                  </m:dPr>
                                  <m:e>
                                    <m:r>
                                      <a:rPr lang="en-US" altLang="zh-CN" i="1">
                                        <a:latin typeface="Cambria Math" panose="02040503050406030204" pitchFamily="18" charset="0"/>
                                      </a:rPr>
                                      <m:t>𝒎</m:t>
                                    </m:r>
                                    <m:r>
                                      <a:rPr lang="en-US" altLang="zh-CN" i="1">
                                        <a:latin typeface="Cambria Math" panose="02040503050406030204" pitchFamily="18" charset="0"/>
                                      </a:rPr>
                                      <m:t>−</m:t>
                                    </m:r>
                                    <m:r>
                                      <a:rPr lang="en-US" altLang="zh-CN" i="1">
                                        <a:latin typeface="Cambria Math" panose="02040503050406030204" pitchFamily="18" charset="0"/>
                                      </a:rPr>
                                      <m:t>𝒏</m:t>
                                    </m:r>
                                  </m:e>
                                </m:d>
                              </m:den>
                            </m:f>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𝑻</m:t>
                                </m:r>
                                <m:func>
                                  <m:funcPr>
                                    <m:ctrlPr>
                                      <a:rPr lang="zh-CN" altLang="zh-CN" i="1">
                                        <a:latin typeface="Cambria Math"/>
                                      </a:rPr>
                                    </m:ctrlPr>
                                  </m:funcPr>
                                  <m:fName>
                                    <m:r>
                                      <a:rPr lang="en-US" altLang="zh-CN">
                                        <a:latin typeface="Cambria Math" panose="02040503050406030204" pitchFamily="18" charset="0"/>
                                      </a:rPr>
                                      <m:t>𝐬𝐢𝐧</m:t>
                                    </m:r>
                                  </m:fName>
                                  <m:e>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d>
                                          <m:dPr>
                                            <m:ctrlPr>
                                              <a:rPr lang="en-US" altLang="zh-CN" i="1">
                                                <a:latin typeface="Cambria Math"/>
                                              </a:rPr>
                                            </m:ctrlPr>
                                          </m:dPr>
                                          <m:e>
                                            <m:r>
                                              <a:rPr lang="en-US" altLang="zh-CN" i="1">
                                                <a:latin typeface="Cambria Math" panose="02040503050406030204" pitchFamily="18" charset="0"/>
                                              </a:rPr>
                                              <m:t>𝒎</m:t>
                                            </m:r>
                                            <m:r>
                                              <a:rPr lang="en-US" altLang="zh-CN" i="1">
                                                <a:latin typeface="Cambria Math" panose="02040503050406030204" pitchFamily="18" charset="0"/>
                                              </a:rPr>
                                              <m:t>+</m:t>
                                            </m:r>
                                            <m:r>
                                              <a:rPr lang="en-US" altLang="zh-CN" i="1">
                                                <a:latin typeface="Cambria Math" panose="02040503050406030204" pitchFamily="18" charset="0"/>
                                              </a:rPr>
                                              <m:t>𝒏</m:t>
                                            </m:r>
                                          </m:e>
                                        </m:d>
                                      </m:num>
                                      <m:den>
                                        <m:r>
                                          <a:rPr lang="en-US" altLang="zh-CN" i="1">
                                            <a:latin typeface="Cambria Math" panose="02040503050406030204" pitchFamily="18" charset="0"/>
                                          </a:rPr>
                                          <m:t>𝑻</m:t>
                                        </m:r>
                                      </m:den>
                                    </m:f>
                                    <m:r>
                                      <a:rPr lang="en-US" altLang="zh-CN" b="1" i="1" smtClean="0">
                                        <a:latin typeface="Cambria Math" panose="02040503050406030204" pitchFamily="18" charset="0"/>
                                      </a:rPr>
                                      <m:t>𝒕</m:t>
                                    </m:r>
                                  </m:e>
                                </m:func>
                              </m:num>
                              <m:den>
                                <m:r>
                                  <a:rPr lang="en-US" altLang="zh-CN" i="1">
                                    <a:latin typeface="Cambria Math" panose="02040503050406030204" pitchFamily="18" charset="0"/>
                                  </a:rPr>
                                  <m:t>𝝅</m:t>
                                </m:r>
                                <m:d>
                                  <m:dPr>
                                    <m:ctrlPr>
                                      <a:rPr lang="zh-CN" altLang="zh-CN" i="1">
                                        <a:latin typeface="Cambria Math"/>
                                      </a:rPr>
                                    </m:ctrlPr>
                                  </m:dPr>
                                  <m:e>
                                    <m:r>
                                      <a:rPr lang="en-US" altLang="zh-CN" i="1">
                                        <a:latin typeface="Cambria Math" panose="02040503050406030204" pitchFamily="18" charset="0"/>
                                      </a:rPr>
                                      <m:t>𝒎</m:t>
                                    </m:r>
                                    <m:r>
                                      <a:rPr lang="en-US" altLang="zh-CN" i="1">
                                        <a:latin typeface="Cambria Math" panose="02040503050406030204" pitchFamily="18" charset="0"/>
                                      </a:rPr>
                                      <m:t>+</m:t>
                                    </m:r>
                                    <m:r>
                                      <a:rPr lang="en-US" altLang="zh-CN" i="1">
                                        <a:latin typeface="Cambria Math" panose="02040503050406030204" pitchFamily="18" charset="0"/>
                                      </a:rPr>
                                      <m:t>𝒏</m:t>
                                    </m:r>
                                  </m:e>
                                </m:d>
                              </m:den>
                            </m:f>
                          </m:e>
                        </m:d>
                      </m:e>
                      <m:sub>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54179" y="332656"/>
                <a:ext cx="7838301" cy="6264696"/>
              </a:xfrm>
              <a:blipFill>
                <a:blip r:embed="rId2" cstate="print"/>
                <a:stretch>
                  <a:fillRect l="-7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179</a:t>
            </a:fld>
            <a:endParaRPr lang="zh-CN" altLang="en-US"/>
          </a:p>
        </p:txBody>
      </p:sp>
      <p:sp>
        <p:nvSpPr>
          <p:cNvPr id="6" name="棱台 5">
            <a:hlinkClick r:id="rId3" action="ppaction://hlinksldjump"/>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9080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频谱分析</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71959" y="1268760"/>
                <a:ext cx="8666112" cy="5256584"/>
              </a:xfrm>
            </p:spPr>
            <p:txBody>
              <a:bodyPr/>
              <a:lstStyle/>
              <a:p>
                <a:pPr>
                  <a:lnSpc>
                    <a:spcPct val="125000"/>
                  </a:lnSpc>
                </a:pPr>
                <a:r>
                  <a:rPr lang="zh-CN" altLang="en-US" dirty="0" smtClean="0"/>
                  <a:t>傅里叶级数可以视为将复杂振动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𝒇</m:t>
                        </m:r>
                      </m:e>
                      <m:sub>
                        <m:r>
                          <a:rPr lang="en-US" altLang="zh-CN" i="1">
                            <a:latin typeface="Cambria Math" panose="02040503050406030204" pitchFamily="18" charset="0"/>
                          </a:rPr>
                          <m:t>𝑻</m:t>
                        </m:r>
                      </m:sub>
                    </m:sSub>
                    <m:d>
                      <m:dPr>
                        <m:ctrlPr>
                          <a:rPr lang="en-US" altLang="zh-CN" i="1">
                            <a:latin typeface="Cambria Math"/>
                          </a:rPr>
                        </m:ctrlPr>
                      </m:dPr>
                      <m:e>
                        <m:r>
                          <a:rPr lang="en-US" altLang="zh-CN" i="1">
                            <a:latin typeface="Cambria Math" panose="02040503050406030204" pitchFamily="18" charset="0"/>
                          </a:rPr>
                          <m:t>𝒕</m:t>
                        </m:r>
                      </m:e>
                    </m:d>
                  </m:oMath>
                </a14:m>
                <a:r>
                  <a:rPr lang="zh-CN" altLang="en-US" dirty="0" smtClean="0"/>
                  <a:t> 分解为无穷个不同频率的</a:t>
                </a:r>
                <a:r>
                  <a:rPr lang="zh-CN" altLang="en-US" u="sng" dirty="0" smtClean="0">
                    <a:solidFill>
                      <a:srgbClr val="FF0000"/>
                    </a:solidFill>
                    <a:latin typeface="华文楷体" panose="02010600040101010101" pitchFamily="2" charset="-122"/>
                    <a:ea typeface="华文楷体" panose="02010600040101010101" pitchFamily="2" charset="-122"/>
                  </a:rPr>
                  <a:t>简谐振动</a:t>
                </a:r>
                <a:r>
                  <a:rPr lang="zh-CN" altLang="en-US" dirty="0" smtClean="0"/>
                  <a:t>：</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𝑻</m:t>
                          </m:r>
                        </m:sub>
                      </m:sSub>
                      <m:d>
                        <m:dPr>
                          <m:ctrlPr>
                            <a:rPr lang="en-US" altLang="zh-CN" b="1" i="1" smtClean="0">
                              <a:solidFill>
                                <a:srgbClr val="FF0000"/>
                              </a:solidFill>
                              <a:latin typeface="Cambria Math"/>
                            </a:rPr>
                          </m:ctrlPr>
                        </m:dPr>
                        <m:e>
                          <m:r>
                            <a:rPr lang="en-US" altLang="zh-CN" b="1" i="1" smtClean="0">
                              <a:solidFill>
                                <a:srgbClr val="FF0000"/>
                              </a:solidFill>
                              <a:latin typeface="Cambria Math" panose="02040503050406030204" pitchFamily="18" charset="0"/>
                            </a:rPr>
                            <m:t>𝒕</m:t>
                          </m:r>
                        </m:e>
                      </m:d>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a:rPr>
                          </m:ctrlPr>
                        </m:fPr>
                        <m:num>
                          <m:sSub>
                            <m:sSubPr>
                              <m:ctrlPr>
                                <a:rPr lang="en-US" altLang="zh-CN" b="1" i="1" smtClean="0">
                                  <a:solidFill>
                                    <a:srgbClr val="FF0000"/>
                                  </a:solidFill>
                                  <a:latin typeface="Cambria Math"/>
                                </a:rPr>
                              </m:ctrlPr>
                            </m:sSubPr>
                            <m:e>
                              <m:r>
                                <a:rPr lang="en-US" altLang="zh-CN" b="1" i="1" smtClean="0">
                                  <a:solidFill>
                                    <a:srgbClr val="FF0000"/>
                                  </a:solidFill>
                                  <a:latin typeface="Cambria Math" panose="02040503050406030204" pitchFamily="18" charset="0"/>
                                </a:rPr>
                                <m:t>𝒂</m:t>
                              </m:r>
                            </m:e>
                            <m:sub>
                              <m:r>
                                <a:rPr lang="en-US" altLang="zh-CN" b="1" i="1" smtClean="0">
                                  <a:solidFill>
                                    <a:srgbClr val="FF0000"/>
                                  </a:solidFill>
                                  <a:latin typeface="Cambria Math" panose="02040503050406030204" pitchFamily="18" charset="0"/>
                                </a:rPr>
                                <m:t>𝟎</m:t>
                              </m:r>
                            </m:sub>
                          </m:sSub>
                        </m:num>
                        <m:den>
                          <m:r>
                            <a:rPr lang="en-US" altLang="zh-CN" b="1" i="1" smtClean="0">
                              <a:solidFill>
                                <a:srgbClr val="FF0000"/>
                              </a:solidFill>
                              <a:latin typeface="Cambria Math" panose="02040503050406030204" pitchFamily="18" charset="0"/>
                            </a:rPr>
                            <m:t>𝟐</m:t>
                          </m:r>
                        </m:den>
                      </m:f>
                      <m:r>
                        <a:rPr lang="en-US" altLang="zh-CN" b="1" i="1" smtClean="0">
                          <a:solidFill>
                            <a:srgbClr val="FF0000"/>
                          </a:solidFill>
                          <a:latin typeface="Cambria Math" panose="02040503050406030204" pitchFamily="18" charset="0"/>
                        </a:rPr>
                        <m:t>+</m:t>
                      </m:r>
                      <m:nary>
                        <m:naryPr>
                          <m:chr m:val="∑"/>
                          <m:ctrlPr>
                            <a:rPr lang="en-US" altLang="zh-CN" b="1" i="1" smtClean="0">
                              <a:solidFill>
                                <a:srgbClr val="FF0000"/>
                              </a:solidFill>
                              <a:latin typeface="Cambria Math"/>
                            </a:rPr>
                          </m:ctrlPr>
                        </m:naryPr>
                        <m:sub>
                          <m:r>
                            <m:rPr>
                              <m:brk m:alnAt="23"/>
                            </m:rP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up>
                          <m:r>
                            <a:rPr lang="en-US" altLang="zh-CN" i="1">
                              <a:solidFill>
                                <a:srgbClr val="FF0000"/>
                              </a:solidFill>
                              <a:latin typeface="Cambria Math" panose="02040503050406030204" pitchFamily="18" charset="0"/>
                              <a:ea typeface="Cambria Math" panose="02040503050406030204" pitchFamily="18" charset="0"/>
                            </a:rPr>
                            <m:t>∞</m:t>
                          </m:r>
                        </m:sup>
                        <m:e>
                          <m:sSub>
                            <m:sSubPr>
                              <m:ctrlPr>
                                <a:rPr lang="en-US" altLang="zh-CN" b="1" i="1" smtClean="0">
                                  <a:solidFill>
                                    <a:srgbClr val="FF0000"/>
                                  </a:solidFill>
                                  <a:latin typeface="Cambria Math"/>
                                </a:rPr>
                              </m:ctrlPr>
                            </m:sSubPr>
                            <m:e>
                              <m:r>
                                <a:rPr lang="en-US" altLang="zh-CN" b="1" i="1" smtClean="0">
                                  <a:solidFill>
                                    <a:srgbClr val="FF0000"/>
                                  </a:solidFill>
                                  <a:latin typeface="Cambria Math" panose="02040503050406030204" pitchFamily="18" charset="0"/>
                                </a:rPr>
                                <m:t>𝑨</m:t>
                              </m:r>
                            </m:e>
                            <m:sub>
                              <m:r>
                                <a:rPr lang="en-US" altLang="zh-CN" b="1" i="1" smtClean="0">
                                  <a:solidFill>
                                    <a:srgbClr val="FF0000"/>
                                  </a:solidFill>
                                  <a:latin typeface="Cambria Math" panose="02040503050406030204" pitchFamily="18" charset="0"/>
                                </a:rPr>
                                <m:t>𝒏</m:t>
                              </m:r>
                            </m:sub>
                          </m:sSub>
                          <m:r>
                            <m:rPr>
                              <m:nor/>
                            </m:rPr>
                            <a:rPr lang="en-US" altLang="zh-CN" b="1" i="0" smtClean="0">
                              <a:solidFill>
                                <a:srgbClr val="FF0000"/>
                              </a:solidFill>
                              <a:latin typeface="Cambria Math" panose="02040503050406030204" pitchFamily="18" charset="0"/>
                            </a:rPr>
                            <m:t>sin</m:t>
                          </m:r>
                          <m:r>
                            <a:rPr lang="en-US" altLang="zh-CN" b="1" i="1" smtClean="0">
                              <a:solidFill>
                                <a:srgbClr val="FF0000"/>
                              </a:solidFill>
                              <a:latin typeface="Cambria Math" panose="02040503050406030204" pitchFamily="18" charset="0"/>
                            </a:rPr>
                            <m:t> </m:t>
                          </m:r>
                          <m:d>
                            <m:dPr>
                              <m:ctrlPr>
                                <a:rPr lang="en-US" altLang="zh-CN" b="1" i="1" smtClean="0">
                                  <a:solidFill>
                                    <a:srgbClr val="FF0000"/>
                                  </a:solidFill>
                                  <a:latin typeface="Cambria Math"/>
                                </a:rPr>
                              </m:ctrlPr>
                            </m:dPr>
                            <m:e>
                              <m:sSub>
                                <m:sSubPr>
                                  <m:ctrlPr>
                                    <a:rPr lang="en-US" altLang="zh-CN" b="1" i="1" smtClean="0">
                                      <a:solidFill>
                                        <a:srgbClr val="FF0000"/>
                                      </a:solidFill>
                                      <a:latin typeface="Cambria Math"/>
                                    </a:rPr>
                                  </m:ctrlPr>
                                </m:sSubPr>
                                <m:e>
                                  <m:r>
                                    <a:rPr lang="en-US" altLang="zh-CN" b="1" i="1" smtClean="0">
                                      <a:solidFill>
                                        <a:srgbClr val="FF0000"/>
                                      </a:solidFill>
                                      <a:latin typeface="Cambria Math" panose="02040503050406030204" pitchFamily="18" charset="0"/>
                                    </a:rPr>
                                    <m:t>𝝎</m:t>
                                  </m:r>
                                </m:e>
                                <m:sub>
                                  <m:r>
                                    <a:rPr lang="en-US" altLang="zh-CN" b="1" i="1" smtClean="0">
                                      <a:solidFill>
                                        <a:srgbClr val="FF0000"/>
                                      </a:solidFill>
                                      <a:latin typeface="Cambria Math" panose="02040503050406030204" pitchFamily="18" charset="0"/>
                                    </a:rPr>
                                    <m:t>𝒏</m:t>
                                  </m:r>
                                </m:sub>
                              </m:s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a:rPr>
                                  </m:ctrlPr>
                                </m:sSubPr>
                                <m:e>
                                  <m:r>
                                    <a:rPr lang="en-US" altLang="zh-CN" b="1" i="1" smtClean="0">
                                      <a:solidFill>
                                        <a:srgbClr val="FF0000"/>
                                      </a:solidFill>
                                      <a:latin typeface="Cambria Math" panose="02040503050406030204" pitchFamily="18" charset="0"/>
                                    </a:rPr>
                                    <m:t>𝝋</m:t>
                                  </m:r>
                                </m:e>
                                <m:sub>
                                  <m:r>
                                    <a:rPr lang="en-US" altLang="zh-CN" b="1" i="1" smtClean="0">
                                      <a:solidFill>
                                        <a:srgbClr val="FF0000"/>
                                      </a:solidFill>
                                      <a:latin typeface="Cambria Math" panose="02040503050406030204" pitchFamily="18" charset="0"/>
                                    </a:rPr>
                                    <m:t>𝒏</m:t>
                                  </m:r>
                                </m:sub>
                              </m:sSub>
                            </m:e>
                          </m:d>
                        </m:e>
                      </m:nary>
                    </m:oMath>
                  </m:oMathPara>
                </a14:m>
                <a:endParaRPr lang="en-US" altLang="zh-CN" dirty="0" smtClean="0">
                  <a:solidFill>
                    <a:srgbClr val="FF0000"/>
                  </a:solidFill>
                </a:endParaRPr>
              </a:p>
              <a:p>
                <a:pPr>
                  <a:lnSpc>
                    <a:spcPct val="125000"/>
                  </a:lnSpc>
                </a:pPr>
                <a:r>
                  <a:rPr lang="zh-CN" altLang="en-US" dirty="0" smtClean="0"/>
                  <a:t>振幅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𝑨</m:t>
                        </m:r>
                      </m:e>
                      <m:sub>
                        <m:r>
                          <a:rPr lang="en-US" altLang="zh-CN" i="1">
                            <a:latin typeface="Cambria Math" panose="02040503050406030204" pitchFamily="18" charset="0"/>
                          </a:rPr>
                          <m:t>𝒏</m:t>
                        </m:r>
                      </m:sub>
                    </m:sSub>
                  </m:oMath>
                </a14:m>
                <a:r>
                  <a:rPr lang="en-US" altLang="zh-CN" dirty="0" smtClean="0"/>
                  <a:t/>
                </a:r>
                <a:r>
                  <a:rPr lang="zh-CN" altLang="zh-CN" dirty="0" smtClean="0"/>
                  <a:t>表示</a:t>
                </a:r>
                <a:r>
                  <a:rPr lang="zh-CN" altLang="en-US" dirty="0" smtClean="0"/>
                  <a:t>角频率</a:t>
                </a:r>
                <a:r>
                  <a:rPr lang="en-US" altLang="zh-CN" dirty="0" smtClean="0"/>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oMath>
                </a14:m>
                <a:r>
                  <a:rPr lang="en-US" altLang="zh-CN" dirty="0" smtClean="0"/>
                  <a:t/>
                </a:r>
                <a:r>
                  <a:rPr lang="zh-CN" altLang="en-US" dirty="0" smtClean="0"/>
                  <a:t>在整个振动中</a:t>
                </a:r>
                <a:r>
                  <a:rPr lang="zh-CN" altLang="zh-CN" dirty="0" smtClean="0"/>
                  <a:t>所</a:t>
                </a:r>
                <a:r>
                  <a:rPr lang="zh-CN" altLang="zh-CN" dirty="0"/>
                  <a:t>占比重</a:t>
                </a:r>
                <a:r>
                  <a:rPr lang="zh-CN" altLang="zh-CN" dirty="0" smtClean="0"/>
                  <a:t>。</a:t>
                </a:r>
                <a:endParaRPr lang="en-US" altLang="zh-CN" dirty="0" smtClean="0"/>
              </a:p>
              <a:p>
                <a:pPr>
                  <a:lnSpc>
                    <a:spcPct val="125000"/>
                  </a:lnSpc>
                </a:pPr>
                <a:r>
                  <a:rPr lang="zh-CN" altLang="zh-CN" dirty="0" smtClean="0"/>
                  <a:t>给定</a:t>
                </a:r>
                <a:r>
                  <a:rPr lang="en-US" altLang="zh-CN" dirty="0" smtClean="0"/>
                  <a:t/>
                </a:r>
                <a14:m>
                  <m:oMath xmlns:m="http://schemas.openxmlformats.org/officeDocument/2006/math">
                    <m:r>
                      <a:rPr lang="en-US" altLang="zh-CN" b="1" i="1">
                        <a:latin typeface="Cambria Math" panose="02040503050406030204" pitchFamily="18" charset="0"/>
                      </a:rPr>
                      <m:t>𝒏</m:t>
                    </m:r>
                  </m:oMath>
                </a14:m>
                <a:r>
                  <a:rPr lang="en-US" altLang="zh-CN" dirty="0" smtClean="0"/>
                  <a:t/>
                </a:r>
                <a:r>
                  <a:rPr lang="zh-CN" altLang="zh-CN" dirty="0"/>
                  <a:t>则可</a:t>
                </a:r>
                <a:r>
                  <a:rPr lang="zh-CN" altLang="zh-CN" dirty="0" smtClean="0"/>
                  <a:t>得角频率</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oMath>
                </a14:m>
                <a:r>
                  <a:rPr lang="en-US" altLang="zh-CN" dirty="0" smtClean="0"/>
                  <a:t/>
                </a:r>
                <a:r>
                  <a:rPr lang="zh-CN" altLang="zh-CN" dirty="0" smtClean="0"/>
                  <a:t>与</a:t>
                </a:r>
                <a:r>
                  <a:rPr lang="zh-CN" altLang="zh-CN" dirty="0"/>
                  <a:t>振幅</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𝒏</m:t>
                        </m:r>
                      </m:sub>
                    </m:sSub>
                  </m:oMath>
                </a14:m>
                <a:r>
                  <a:rPr lang="zh-CN" altLang="zh-CN" dirty="0" smtClean="0"/>
                  <a:t>，构成关系图</a:t>
                </a:r>
                <a:r>
                  <a:rPr lang="zh-CN" altLang="en-US" dirty="0"/>
                  <a:t>。</a:t>
                </a:r>
                <a:endParaRPr lang="en-US" altLang="zh-CN" dirty="0" smtClean="0"/>
              </a:p>
              <a:p>
                <a:pPr>
                  <a:lnSpc>
                    <a:spcPct val="125000"/>
                  </a:lnSpc>
                </a:pPr>
                <a:r>
                  <a:rPr lang="zh-CN" altLang="zh-CN" dirty="0" smtClean="0"/>
                  <a:t>可以</a:t>
                </a:r>
                <a:r>
                  <a:rPr lang="zh-CN" altLang="zh-CN" dirty="0"/>
                  <a:t>理解为振幅</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𝒏</m:t>
                        </m:r>
                      </m:sub>
                    </m:sSub>
                  </m:oMath>
                </a14:m>
                <a:r>
                  <a:rPr lang="en-US" altLang="zh-CN" dirty="0" smtClean="0"/>
                  <a:t/>
                </a:r>
                <a:r>
                  <a:rPr lang="zh-CN" altLang="zh-CN" dirty="0" smtClean="0"/>
                  <a:t>为</a:t>
                </a:r>
                <a:r>
                  <a:rPr lang="zh-CN" altLang="zh-CN" dirty="0"/>
                  <a:t>关于角频率</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oMath>
                </a14:m>
                <a:r>
                  <a:rPr lang="zh-CN" altLang="zh-CN" dirty="0"/>
                  <a:t>的函数</a:t>
                </a:r>
                <a:r>
                  <a:rPr lang="zh-CN" altLang="zh-CN" dirty="0" smtClean="0"/>
                  <a:t>，</a:t>
                </a:r>
                <a:endParaRPr lang="en-US" altLang="zh-CN" dirty="0" smtClean="0"/>
              </a:p>
              <a:p>
                <a:pPr>
                  <a:lnSpc>
                    <a:spcPct val="125000"/>
                  </a:lnSpc>
                </a:pPr>
                <a:r>
                  <a:rPr lang="zh-CN" altLang="zh-CN" dirty="0" smtClean="0"/>
                  <a:t>称</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𝒏</m:t>
                        </m:r>
                      </m:sub>
                    </m:sSub>
                  </m:oMath>
                </a14:m>
                <a:r>
                  <a:rPr lang="en-US" altLang="zh-CN" dirty="0" smtClean="0"/>
                  <a:t/>
                </a:r>
                <a:r>
                  <a:rPr lang="zh-CN" altLang="zh-CN" dirty="0" smtClean="0"/>
                  <a:t>为</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的</a:t>
                </a:r>
                <a:r>
                  <a:rPr lang="zh-CN" altLang="zh-CN" dirty="0"/>
                  <a:t>振幅频谱，简称</a:t>
                </a:r>
                <a:r>
                  <a:rPr lang="zh-CN" altLang="zh-CN" sz="3600" dirty="0">
                    <a:solidFill>
                      <a:srgbClr val="FF0000"/>
                    </a:solidFill>
                    <a:latin typeface="华文楷体" panose="02010600040101010101" pitchFamily="2" charset="-122"/>
                    <a:ea typeface="华文楷体" panose="02010600040101010101" pitchFamily="2" charset="-122"/>
                  </a:rPr>
                  <a:t>频谱</a:t>
                </a:r>
                <a:r>
                  <a:rPr lang="zh-CN" altLang="zh-CN" dirty="0" smtClean="0"/>
                  <a:t>。</a:t>
                </a: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71959" y="1268760"/>
                <a:ext cx="8666112" cy="5256584"/>
              </a:xfrm>
              <a:blipFill>
                <a:blip r:embed="rId2" cstate="print"/>
                <a:stretch>
                  <a:fillRect t="-464" r="-2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2018年9月10日2时30分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18</a:t>
            </a:fld>
            <a:endParaRPr lang="zh-CN" altLang="en-US"/>
          </a:p>
        </p:txBody>
      </p:sp>
      <p:sp>
        <p:nvSpPr>
          <p:cNvPr id="6" name="矩形 5">
            <a:hlinkClick r:id="rId3" action="ppaction://hlinksldjump"/>
          </p:cNvPr>
          <p:cNvSpPr/>
          <p:nvPr/>
        </p:nvSpPr>
        <p:spPr>
          <a:xfrm>
            <a:off x="2987824" y="1844824"/>
            <a:ext cx="144016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5193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547664" y="404664"/>
                <a:ext cx="6733256" cy="6120680"/>
              </a:xfrm>
            </p:spPr>
            <p:txBody>
              <a:bodyPr/>
              <a:lstStyle/>
              <a:p>
                <a:pPr>
                  <a:lnSpc>
                    <a:spcPct val="114000"/>
                  </a:lnSpc>
                </a:pPr>
                <a14:m>
                  <m:oMath xmlns:m="http://schemas.openxmlformats.org/officeDocument/2006/math">
                    <m:sSub>
                      <m:sSubPr>
                        <m:ctrlPr>
                          <a:rPr lang="zh-CN" altLang="zh-CN" i="1" smtClean="0">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i="1">
                        <a:latin typeface="Cambria Math" panose="02040503050406030204" pitchFamily="18" charset="0"/>
                      </a:rPr>
                      <m:t>=</m:t>
                    </m:r>
                    <m:r>
                      <a:rPr lang="en-US" altLang="zh-CN" i="1">
                        <a:latin typeface="Cambria Math" panose="02040503050406030204" pitchFamily="18" charset="0"/>
                      </a:rPr>
                      <m:t>𝒏</m:t>
                    </m:r>
                    <m:r>
                      <a:rPr lang="en-US" altLang="zh-CN" i="1">
                        <a:latin typeface="Cambria Math" panose="02040503050406030204" pitchFamily="18" charset="0"/>
                      </a:rPr>
                      <m:t>𝝎</m:t>
                    </m:r>
                    <m:r>
                      <a:rPr lang="en-US" altLang="zh-CN" i="1">
                        <a:latin typeface="Cambria Math" panose="02040503050406030204" pitchFamily="18" charset="0"/>
                      </a:rPr>
                      <m:t>,</m:t>
                    </m:r>
                    <m:r>
                      <a:rPr lang="en-US" altLang="zh-CN" i="1">
                        <a:latin typeface="Cambria Math" panose="02040503050406030204" pitchFamily="18" charset="0"/>
                      </a:rPr>
                      <m:t>𝝎</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num>
                      <m:den>
                        <m:r>
                          <a:rPr lang="en-US" altLang="zh-CN" i="1">
                            <a:latin typeface="Cambria Math" panose="02040503050406030204" pitchFamily="18" charset="0"/>
                          </a:rPr>
                          <m:t>𝑻</m:t>
                        </m:r>
                      </m:den>
                    </m:f>
                  </m:oMath>
                </a14:m>
                <a:r>
                  <a:rPr lang="zh-CN" altLang="en-US" dirty="0" smtClean="0"/>
                  <a:t>，</a:t>
                </a:r>
                <a:endParaRPr lang="en-US" altLang="zh-CN" dirty="0" smtClean="0"/>
              </a:p>
              <a:p>
                <a:pPr>
                  <a:lnSpc>
                    <a:spcPct val="114000"/>
                  </a:lnSpc>
                </a:pPr>
                <a:r>
                  <a:rPr lang="zh-CN" altLang="en-US" dirty="0" smtClean="0"/>
                  <a:t>当 </a:t>
                </a:r>
                <a14:m>
                  <m:oMath xmlns:m="http://schemas.openxmlformats.org/officeDocument/2006/math">
                    <m:r>
                      <a:rPr lang="en-US" altLang="zh-CN" i="1">
                        <a:latin typeface="Cambria Math" panose="02040503050406030204" pitchFamily="18" charset="0"/>
                      </a:rPr>
                      <m:t>𝒎</m:t>
                    </m:r>
                    <m:r>
                      <a:rPr lang="en-US" altLang="zh-CN" b="1" i="1" smtClean="0">
                        <a:latin typeface="Cambria Math" panose="02040503050406030204" pitchFamily="18" charset="0"/>
                      </a:rPr>
                      <m:t>=</m:t>
                    </m:r>
                    <m:r>
                      <a:rPr lang="en-US" altLang="zh-CN" i="1">
                        <a:latin typeface="Cambria Math" panose="02040503050406030204" pitchFamily="18" charset="0"/>
                      </a:rPr>
                      <m:t>𝒏</m:t>
                    </m:r>
                  </m:oMath>
                </a14:m>
                <a:r>
                  <a:rPr lang="en-US" altLang="zh-CN" dirty="0"/>
                  <a:t/>
                </a:r>
                <a:r>
                  <a:rPr lang="zh-CN" altLang="en-US" dirty="0" smtClean="0"/>
                  <a:t>时</a:t>
                </a:r>
                <a14:m>
                  <m:oMath xmlns:m="http://schemas.openxmlformats.org/officeDocument/2006/math">
                    <m:r>
                      <a:rPr lang="zh-CN" altLang="en-US" dirty="0">
                        <a:latin typeface="Cambria Math" panose="02040503050406030204" pitchFamily="18" charset="0"/>
                      </a:rPr>
                      <m:t>，</m:t>
                    </m:r>
                  </m:oMath>
                </a14:m>
                <a:endParaRPr lang="en-US" altLang="zh-CN" dirty="0" smtClean="0"/>
              </a:p>
              <a:p>
                <a:pPr>
                  <a:lnSpc>
                    <a:spcPct val="114000"/>
                  </a:lnSpc>
                </a:pPr>
                <a14:m>
                  <m:oMath xmlns:m="http://schemas.openxmlformats.org/officeDocument/2006/math">
                    <m:nary>
                      <m:naryPr>
                        <m:limLoc m:val="subSup"/>
                        <m:ctrlPr>
                          <a:rPr lang="zh-CN" altLang="zh-CN" i="1">
                            <a:latin typeface="Cambria Math"/>
                          </a:rPr>
                        </m:ctrlPr>
                      </m:naryPr>
                      <m:sub>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en-US"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𝟐</m:t>
                            </m:r>
                          </m:den>
                        </m:f>
                      </m:sup>
                      <m:e>
                        <m:func>
                          <m:funcPr>
                            <m:ctrlPr>
                              <a:rPr lang="zh-CN" altLang="zh-CN" i="1">
                                <a:latin typeface="Cambria Math"/>
                              </a:rPr>
                            </m:ctrlPr>
                          </m:funcPr>
                          <m:fName>
                            <m:r>
                              <a:rPr lang="en-US" altLang="zh-CN" i="1">
                                <a:latin typeface="Cambria Math" panose="02040503050406030204" pitchFamily="18" charset="0"/>
                              </a:rPr>
                              <m:t>𝐬𝐢𝐧</m:t>
                            </m:r>
                          </m:fName>
                          <m:e>
                            <m:sSub>
                              <m:sSubPr>
                                <m:ctrlPr>
                                  <a:rPr lang="zh-CN" altLang="zh-CN" i="1">
                                    <a:latin typeface="Cambria Math"/>
                                  </a:rPr>
                                </m:ctrlPr>
                              </m:sSubPr>
                              <m:e>
                                <m:r>
                                  <a:rPr lang="en-US" altLang="zh-CN" i="1">
                                    <a:latin typeface="Cambria Math" panose="02040503050406030204" pitchFamily="18" charset="0"/>
                                  </a:rPr>
                                  <m:t>𝝎</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𝒕</m:t>
                            </m:r>
                          </m:e>
                        </m:func>
                        <m:r>
                          <a:rPr lang="en-US" altLang="zh-CN" i="1">
                            <a:latin typeface="Cambria Math" panose="02040503050406030204" pitchFamily="18" charset="0"/>
                          </a:rPr>
                          <m:t>⋅</m:t>
                        </m:r>
                        <m:func>
                          <m:funcPr>
                            <m:ctrlPr>
                              <a:rPr lang="zh-CN" altLang="zh-CN" i="1">
                                <a:latin typeface="Cambria Math"/>
                              </a:rPr>
                            </m:ctrlPr>
                          </m:funcPr>
                          <m:fName>
                            <m:r>
                              <a:rPr lang="en-US" altLang="zh-CN" i="1">
                                <a:latin typeface="Cambria Math" panose="02040503050406030204" pitchFamily="18" charset="0"/>
                              </a:rPr>
                              <m:t>𝐬𝐢𝐧</m:t>
                            </m:r>
                          </m:fName>
                          <m:e>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b="1" i="1" smtClean="0">
                                <a:latin typeface="Cambria Math" panose="02040503050406030204" pitchFamily="18" charset="0"/>
                              </a:rPr>
                              <m:t>𝒕</m:t>
                            </m:r>
                          </m:e>
                        </m:func>
                        <m:r>
                          <a:rPr lang="en-US" altLang="zh-CN" i="1">
                            <a:latin typeface="Cambria Math" panose="02040503050406030204" pitchFamily="18" charset="0"/>
                          </a:rPr>
                          <m:t>𝐝</m:t>
                        </m:r>
                        <m:r>
                          <a:rPr lang="en-US" altLang="zh-CN" b="1" i="1" smtClean="0">
                            <a:latin typeface="Cambria Math" panose="02040503050406030204" pitchFamily="18" charset="0"/>
                          </a:rPr>
                          <m:t>𝒕</m:t>
                        </m:r>
                      </m:e>
                    </m:nary>
                  </m:oMath>
                </a14:m>
                <a:endParaRPr lang="en-US" altLang="zh-CN" i="1" dirty="0" smtClean="0">
                  <a:latin typeface="Cambria Math" panose="02040503050406030204" pitchFamily="18" charset="0"/>
                </a:endParaRPr>
              </a:p>
              <a:p>
                <a:pPr>
                  <a:lnSpc>
                    <a:spcPct val="114000"/>
                  </a:lnSpc>
                </a:pPr>
                <a14:m>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nary>
                      <m:naryPr>
                        <m:limLoc m:val="subSup"/>
                        <m:ctrlPr>
                          <a:rPr lang="zh-CN" altLang="zh-CN" i="1">
                            <a:latin typeface="Cambria Math"/>
                          </a:rPr>
                        </m:ctrlPr>
                      </m:naryPr>
                      <m:sub>
                        <m:r>
                          <a:rPr lang="en-US" altLang="zh-CN" b="1"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p>
                      <m:e>
                        <m:d>
                          <m:dPr>
                            <m:ctrlPr>
                              <a:rPr lang="zh-CN" altLang="zh-CN" i="1">
                                <a:latin typeface="Cambria Math"/>
                              </a:rPr>
                            </m:ctrlPr>
                          </m:dPr>
                          <m:e>
                            <m:r>
                              <a:rPr lang="en-US" altLang="zh-CN" b="1" i="1">
                                <a:latin typeface="Cambria Math" panose="02040503050406030204" pitchFamily="18" charset="0"/>
                              </a:rPr>
                              <m:t>𝟏</m:t>
                            </m:r>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smtClean="0">
                                    <a:latin typeface="Cambria Math" panose="02040503050406030204" pitchFamily="18" charset="0"/>
                                  </a:rPr>
                                  <m:t>𝟐</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smtClean="0">
                                    <a:latin typeface="Cambria Math" panose="02040503050406030204" pitchFamily="18" charset="0"/>
                                  </a:rPr>
                                  <m:t>𝒕</m:t>
                                </m:r>
                              </m:e>
                            </m:func>
                          </m:e>
                        </m:d>
                        <m:r>
                          <a:rPr lang="en-US" altLang="zh-CN" b="1" i="1">
                            <a:latin typeface="Cambria Math" panose="02040503050406030204" pitchFamily="18" charset="0"/>
                          </a:rPr>
                          <m:t>𝐝</m:t>
                        </m:r>
                        <m:r>
                          <a:rPr lang="en-US" altLang="zh-CN" b="1" i="1" smtClean="0">
                            <a:latin typeface="Cambria Math" panose="02040503050406030204" pitchFamily="18" charset="0"/>
                          </a:rPr>
                          <m:t>𝒕</m:t>
                        </m:r>
                      </m:e>
                    </m:nary>
                  </m:oMath>
                </a14:m>
                <a:endParaRPr lang="en-US" altLang="zh-CN" i="1" dirty="0" smtClean="0"/>
              </a:p>
              <a:p>
                <a:pPr>
                  <a:lnSpc>
                    <a:spcPct val="114000"/>
                  </a:lnSpc>
                </a:pPr>
                <a14:m>
                  <m:oMath xmlns:m="http://schemas.openxmlformats.org/officeDocument/2006/math">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nary>
                      <m:naryPr>
                        <m:limLoc m:val="subSup"/>
                        <m:ctrlPr>
                          <a:rPr lang="zh-CN" altLang="zh-CN" i="1">
                            <a:latin typeface="Cambria Math"/>
                          </a:rPr>
                        </m:ctrlPr>
                      </m:naryPr>
                      <m:sub>
                        <m:r>
                          <a:rPr lang="en-US" altLang="zh-CN" i="1">
                            <a:latin typeface="Cambria Math" panose="02040503050406030204" pitchFamily="18" charset="0"/>
                          </a:rPr>
                          <m:t>−</m:t>
                        </m:r>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en-US"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p>
                      <m:e>
                        <m:d>
                          <m:dPr>
                            <m:ctrlPr>
                              <a:rPr lang="zh-CN" altLang="zh-CN" i="1">
                                <a:latin typeface="Cambria Math"/>
                              </a:rPr>
                            </m:ctrlPr>
                          </m:dPr>
                          <m:e>
                            <m:r>
                              <a:rPr lang="en-US" altLang="zh-CN" i="1">
                                <a:latin typeface="Cambria Math" panose="02040503050406030204" pitchFamily="18" charset="0"/>
                              </a:rPr>
                              <m:t>𝟏</m:t>
                            </m:r>
                            <m:r>
                              <a:rPr lang="en-US" altLang="zh-CN" i="1">
                                <a:latin typeface="Cambria Math" panose="02040503050406030204" pitchFamily="18" charset="0"/>
                              </a:rPr>
                              <m:t>−</m:t>
                            </m:r>
                            <m:func>
                              <m:funcPr>
                                <m:ctrlPr>
                                  <a:rPr lang="zh-CN" altLang="zh-CN" i="1">
                                    <a:latin typeface="Cambria Math"/>
                                  </a:rPr>
                                </m:ctrlPr>
                              </m:funcPr>
                              <m:fName>
                                <m:r>
                                  <a:rPr lang="en-US" altLang="zh-CN" i="1">
                                    <a:latin typeface="Cambria Math" panose="02040503050406030204" pitchFamily="18" charset="0"/>
                                  </a:rPr>
                                  <m:t>𝐜𝐨𝐬</m:t>
                                </m:r>
                              </m:fName>
                              <m:e>
                                <m:f>
                                  <m:fPr>
                                    <m:ctrlPr>
                                      <a:rPr lang="zh-CN" altLang="zh-CN" i="1">
                                        <a:latin typeface="Cambria Math"/>
                                      </a:rPr>
                                    </m:ctrlPr>
                                  </m:fPr>
                                  <m:num>
                                    <m:r>
                                      <a:rPr lang="en-US" altLang="zh-CN" b="1" i="1" smtClean="0">
                                        <a:latin typeface="Cambria Math" panose="02040503050406030204" pitchFamily="18" charset="0"/>
                                      </a:rPr>
                                      <m:t>𝟒</m:t>
                                    </m:r>
                                    <m:r>
                                      <a:rPr lang="en-US" altLang="zh-CN" i="1">
                                        <a:latin typeface="Cambria Math" panose="02040503050406030204" pitchFamily="18" charset="0"/>
                                      </a:rPr>
                                      <m:t>𝝅</m:t>
                                    </m:r>
                                  </m:num>
                                  <m:den>
                                    <m:r>
                                      <a:rPr lang="en-US" altLang="zh-CN" i="1">
                                        <a:latin typeface="Cambria Math" panose="02040503050406030204" pitchFamily="18" charset="0"/>
                                      </a:rPr>
                                      <m:t>𝑻</m:t>
                                    </m:r>
                                  </m:den>
                                </m:f>
                                <m:r>
                                  <a:rPr lang="en-US" altLang="zh-CN" b="1" i="1" smtClean="0">
                                    <a:latin typeface="Cambria Math" panose="02040503050406030204" pitchFamily="18" charset="0"/>
                                  </a:rPr>
                                  <m:t>𝒕</m:t>
                                </m:r>
                              </m:e>
                            </m:func>
                          </m:e>
                        </m:d>
                        <m:r>
                          <a:rPr lang="en-US" altLang="zh-CN" i="1">
                            <a:latin typeface="Cambria Math" panose="02040503050406030204" pitchFamily="18" charset="0"/>
                          </a:rPr>
                          <m:t>𝐝</m:t>
                        </m:r>
                        <m:r>
                          <a:rPr lang="en-US" altLang="zh-CN" b="1" i="1" smtClean="0">
                            <a:latin typeface="Cambria Math" panose="02040503050406030204" pitchFamily="18" charset="0"/>
                          </a:rPr>
                          <m:t>𝒕</m:t>
                        </m:r>
                      </m:e>
                    </m:nary>
                  </m:oMath>
                </a14:m>
                <a:endParaRPr lang="en-US" altLang="zh-CN" i="1" dirty="0" smtClean="0">
                  <a:latin typeface="Cambria Math" panose="02040503050406030204" pitchFamily="18" charset="0"/>
                </a:endParaRPr>
              </a:p>
              <a:p>
                <a:pPr>
                  <a:lnSpc>
                    <a:spcPct val="114000"/>
                  </a:lnSpc>
                </a:pPr>
                <a14:m>
                  <m:oMath xmlns:m="http://schemas.openxmlformats.org/officeDocument/2006/math">
                    <m:r>
                      <a:rPr lang="en-US" altLang="zh-CN" b="1" i="1" smtClean="0">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d>
                      <m:dPr>
                        <m:ctrlPr>
                          <a:rPr lang="en-US" altLang="zh-CN" b="1" i="1" smtClean="0">
                            <a:latin typeface="Cambria Math"/>
                          </a:rPr>
                        </m:ctrlPr>
                      </m:dPr>
                      <m:e>
                        <m:r>
                          <a:rPr lang="en-US" altLang="zh-CN" b="1" i="1" smtClean="0">
                            <a:latin typeface="Cambria Math" panose="02040503050406030204" pitchFamily="18" charset="0"/>
                          </a:rPr>
                          <m:t>𝑻</m:t>
                        </m:r>
                        <m:r>
                          <a:rPr lang="en-US" altLang="zh-CN" b="1" i="1" smtClean="0">
                            <a:latin typeface="Cambria Math" panose="02040503050406030204" pitchFamily="18" charset="0"/>
                          </a:rPr>
                          <m:t>−</m:t>
                        </m:r>
                        <m:sSubSup>
                          <m:sSubSupPr>
                            <m:ctrlPr>
                              <a:rPr lang="en-US" altLang="zh-CN" b="1" i="1" smtClean="0">
                                <a:latin typeface="Cambria Math"/>
                              </a:rPr>
                            </m:ctrlPr>
                          </m:sSubSupPr>
                          <m:e>
                            <m:d>
                              <m:dPr>
                                <m:begChr m:val=""/>
                                <m:endChr m:val="|"/>
                                <m:ctrlPr>
                                  <a:rPr lang="en-US" altLang="zh-CN" b="1" i="1" smtClean="0">
                                    <a:latin typeface="Cambria Math"/>
                                  </a:rPr>
                                </m:ctrlPr>
                              </m:dPr>
                              <m:e>
                                <m:f>
                                  <m:fPr>
                                    <m:ctrlPr>
                                      <a:rPr lang="en-US" altLang="zh-CN" i="1">
                                        <a:latin typeface="Cambria Math"/>
                                      </a:rPr>
                                    </m:ctrlPr>
                                  </m:fPr>
                                  <m:num>
                                    <m:r>
                                      <a:rPr lang="en-US" altLang="zh-CN" i="1">
                                        <a:latin typeface="Cambria Math" panose="02040503050406030204" pitchFamily="18" charset="0"/>
                                      </a:rPr>
                                      <m:t>𝑻</m:t>
                                    </m:r>
                                  </m:num>
                                  <m:den>
                                    <m:r>
                                      <a:rPr lang="en-US" altLang="zh-CN" b="1" i="1" smtClean="0">
                                        <a:latin typeface="Cambria Math" panose="02040503050406030204" pitchFamily="18" charset="0"/>
                                      </a:rPr>
                                      <m:t>𝟒</m:t>
                                    </m:r>
                                    <m:r>
                                      <a:rPr lang="en-US" altLang="zh-CN" i="1">
                                        <a:latin typeface="Cambria Math" panose="02040503050406030204" pitchFamily="18" charset="0"/>
                                      </a:rPr>
                                      <m:t>𝝅</m:t>
                                    </m:r>
                                  </m:den>
                                </m:f>
                                <m:func>
                                  <m:funcPr>
                                    <m:ctrlPr>
                                      <a:rPr lang="zh-CN" altLang="zh-CN" i="1">
                                        <a:latin typeface="Cambria Math"/>
                                      </a:rPr>
                                    </m:ctrlPr>
                                  </m:funcPr>
                                  <m:fName>
                                    <m:r>
                                      <m:rPr>
                                        <m:sty m:val="p"/>
                                      </m:rPr>
                                      <a:rPr lang="en-US" altLang="zh-CN">
                                        <a:latin typeface="Cambria Math" panose="02040503050406030204" pitchFamily="18" charset="0"/>
                                      </a:rPr>
                                      <m:t>s</m:t>
                                    </m:r>
                                    <m:r>
                                      <a:rPr lang="en-US" altLang="zh-CN">
                                        <a:latin typeface="Cambria Math" panose="02040503050406030204" pitchFamily="18" charset="0"/>
                                      </a:rPr>
                                      <m:t>𝐢𝐧</m:t>
                                    </m:r>
                                  </m:fName>
                                  <m:e>
                                    <m:f>
                                      <m:fPr>
                                        <m:ctrlPr>
                                          <a:rPr lang="zh-CN" altLang="zh-CN" i="1">
                                            <a:latin typeface="Cambria Math"/>
                                          </a:rPr>
                                        </m:ctrlPr>
                                      </m:fPr>
                                      <m:num>
                                        <m:r>
                                          <a:rPr lang="en-US" altLang="zh-CN" b="1" i="1" smtClean="0">
                                            <a:latin typeface="Cambria Math" panose="02040503050406030204" pitchFamily="18" charset="0"/>
                                          </a:rPr>
                                          <m:t>𝟒</m:t>
                                        </m:r>
                                        <m:r>
                                          <a:rPr lang="en-US" altLang="zh-CN" i="1">
                                            <a:latin typeface="Cambria Math" panose="02040503050406030204" pitchFamily="18" charset="0"/>
                                          </a:rPr>
                                          <m:t>𝝅</m:t>
                                        </m:r>
                                      </m:num>
                                      <m:den>
                                        <m:r>
                                          <a:rPr lang="en-US" altLang="zh-CN" i="1">
                                            <a:latin typeface="Cambria Math" panose="02040503050406030204" pitchFamily="18" charset="0"/>
                                          </a:rPr>
                                          <m:t>𝑻</m:t>
                                        </m:r>
                                      </m:den>
                                    </m:f>
                                    <m:r>
                                      <a:rPr lang="en-US" altLang="zh-CN" b="1" i="1" smtClean="0">
                                        <a:latin typeface="Cambria Math" panose="02040503050406030204" pitchFamily="18" charset="0"/>
                                      </a:rPr>
                                      <m:t>𝒕</m:t>
                                    </m:r>
                                  </m:e>
                                </m:func>
                              </m:e>
                            </m:d>
                          </m:e>
                          <m:sub>
                            <m:r>
                              <a:rPr lang="en-US" altLang="zh-CN" b="1" i="1" smtClean="0">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sub>
                          <m:sup>
                            <m:f>
                              <m:fPr>
                                <m:ctrlPr>
                                  <a:rPr lang="en-US" altLang="zh-CN" b="1"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sup>
                        </m:sSubSup>
                      </m:e>
                    </m:d>
                    <m:r>
                      <a:rPr lang="en-US" altLang="zh-CN" b="1" i="1" smtClean="0">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547664" y="404664"/>
                <a:ext cx="6733256" cy="6120680"/>
              </a:xfrm>
              <a:blipFill>
                <a:blip r:embed="rId2" cstate="print"/>
                <a:stretch>
                  <a:fillRect l="-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180</a:t>
            </a:fld>
            <a:endParaRPr lang="zh-CN" altLang="en-US"/>
          </a:p>
        </p:txBody>
      </p:sp>
      <p:sp>
        <p:nvSpPr>
          <p:cNvPr id="7" name="棱台 6">
            <a:hlinkClick r:id="rId3" action="ppaction://hlinksldjump"/>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29662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404813"/>
            <a:ext cx="8229600" cy="863600"/>
          </a:xfrm>
        </p:spPr>
        <p:txBody>
          <a:bodyPr/>
          <a:lstStyle/>
          <a:p>
            <a:r>
              <a:rPr lang="en-US" altLang="zh-CN" dirty="0" smtClean="0"/>
              <a:t>Euler</a:t>
            </a:r>
            <a:r>
              <a:rPr lang="zh-CN" altLang="en-US" dirty="0" smtClean="0"/>
              <a:t>公式</a:t>
            </a:r>
          </a:p>
        </p:txBody>
      </p:sp>
      <p:sp>
        <p:nvSpPr>
          <p:cNvPr id="16387" name="内容占位符 2"/>
          <p:cNvSpPr>
            <a:spLocks noGrp="1"/>
          </p:cNvSpPr>
          <p:nvPr>
            <p:ph idx="1"/>
          </p:nvPr>
        </p:nvSpPr>
        <p:spPr>
          <a:xfrm>
            <a:off x="886387" y="1349077"/>
            <a:ext cx="7217367" cy="4320480"/>
          </a:xfrm>
        </p:spPr>
        <p:txBody>
          <a:bodyPr/>
          <a:lstStyle/>
          <a:p>
            <a:pPr>
              <a:lnSpc>
                <a:spcPct val="125000"/>
              </a:lnSpc>
            </a:pPr>
            <a:r>
              <a:rPr lang="zh-CN" altLang="en-US" dirty="0" smtClean="0"/>
              <a:t>一般公式</a:t>
            </a:r>
            <a:endParaRPr lang="en-US" altLang="zh-CN" dirty="0" smtClean="0"/>
          </a:p>
          <a:p>
            <a:pPr>
              <a:lnSpc>
                <a:spcPct val="125000"/>
              </a:lnSpc>
            </a:pPr>
            <a:endParaRPr lang="en-US" altLang="zh-CN" dirty="0" smtClean="0"/>
          </a:p>
          <a:p>
            <a:pPr>
              <a:lnSpc>
                <a:spcPct val="125000"/>
              </a:lnSpc>
            </a:pPr>
            <a:r>
              <a:rPr lang="zh-CN" altLang="en-US" dirty="0" smtClean="0"/>
              <a:t>取 </a:t>
            </a:r>
            <a:r>
              <a:rPr lang="el-GR" altLang="zh-CN" i="1" dirty="0" smtClean="0"/>
              <a:t>φ</a:t>
            </a:r>
            <a:r>
              <a:rPr lang="en-US" altLang="zh-CN" dirty="0" smtClean="0"/>
              <a:t> = </a:t>
            </a:r>
            <a:r>
              <a:rPr lang="el-GR" altLang="zh-CN" i="1" dirty="0" smtClean="0"/>
              <a:t>π</a:t>
            </a:r>
            <a:r>
              <a:rPr lang="en-US" altLang="zh-CN" dirty="0" smtClean="0"/>
              <a:t> </a:t>
            </a:r>
            <a:r>
              <a:rPr lang="zh-CN" altLang="en-US" dirty="0" smtClean="0"/>
              <a:t>则</a:t>
            </a:r>
            <a:endParaRPr lang="en-US" altLang="zh-CN" dirty="0" smtClean="0"/>
          </a:p>
          <a:p>
            <a:pPr>
              <a:lnSpc>
                <a:spcPct val="125000"/>
              </a:lnSpc>
            </a:pPr>
            <a:endParaRPr lang="en-US" altLang="zh-CN" dirty="0"/>
          </a:p>
          <a:p>
            <a:pPr>
              <a:lnSpc>
                <a:spcPct val="125000"/>
              </a:lnSpc>
            </a:pPr>
            <a:r>
              <a:rPr lang="zh-CN" altLang="en-US" dirty="0" smtClean="0"/>
              <a:t>取共轭</a:t>
            </a:r>
            <a:endParaRPr lang="en-US" altLang="zh-CN" dirty="0"/>
          </a:p>
          <a:p>
            <a:pPr>
              <a:lnSpc>
                <a:spcPct val="125000"/>
              </a:lnSpc>
            </a:pPr>
            <a:endParaRPr lang="en-US" altLang="zh-CN" dirty="0" smtClean="0"/>
          </a:p>
          <a:p>
            <a:pPr>
              <a:lnSpc>
                <a:spcPct val="125000"/>
              </a:lnSpc>
            </a:pPr>
            <a:r>
              <a:rPr lang="zh-CN" altLang="en-US" dirty="0" smtClean="0"/>
              <a:t>两式相加、相减得到</a:t>
            </a:r>
          </a:p>
        </p:txBody>
      </p:sp>
      <p:sp>
        <p:nvSpPr>
          <p:cNvPr id="4" name="日期占位符 3"/>
          <p:cNvSpPr>
            <a:spLocks noGrp="1"/>
          </p:cNvSpPr>
          <p:nvPr>
            <p:ph type="dt" sz="quarter" idx="10"/>
          </p:nvPr>
        </p:nvSpPr>
        <p:spPr/>
        <p:txBody>
          <a:bodyPr/>
          <a:lstStyle/>
          <a:p>
            <a:pPr>
              <a:defRPr/>
            </a:pPr>
            <a:fld id="{3F3F600E-4E28-4EB3-8232-9F75083BA3AA}" type="datetime8">
              <a:rPr lang="zh-CN" altLang="en-US" smtClean="0"/>
              <a:pPr>
                <a:defRPr/>
              </a:pPr>
              <a:t>2018年9月10日1时32分</a:t>
            </a:fld>
            <a:endParaRPr lang="zh-CN" altLang="en-US" dirty="0"/>
          </a:p>
        </p:txBody>
      </p:sp>
      <p:sp>
        <p:nvSpPr>
          <p:cNvPr id="1638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AD7879D-A6CC-4425-ABA6-1366429D488C}" type="slidenum">
              <a:rPr lang="zh-CN" altLang="en-US" sz="1800">
                <a:solidFill>
                  <a:srgbClr val="FFFFFF"/>
                </a:solidFill>
                <a:latin typeface="Georgia" panose="02040502050405020303" pitchFamily="18" charset="0"/>
              </a:rPr>
              <a:pPr>
                <a:spcBef>
                  <a:spcPct val="0"/>
                </a:spcBef>
                <a:buClrTx/>
                <a:buFontTx/>
                <a:buNone/>
              </a:pPr>
              <a:t>181</a:t>
            </a:fld>
            <a:endParaRPr lang="zh-CN" altLang="en-US" sz="1800">
              <a:solidFill>
                <a:srgbClr val="FFFFFF"/>
              </a:solidFill>
              <a:latin typeface="Georgia" panose="02040502050405020303" pitchFamily="18" charset="0"/>
            </a:endParaRPr>
          </a:p>
        </p:txBody>
      </p:sp>
      <p:sp>
        <p:nvSpPr>
          <p:cNvPr id="1639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639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6394" name="对象 9"/>
          <p:cNvGraphicFramePr>
            <a:graphicFrameLocks noChangeAspect="1"/>
          </p:cNvGraphicFramePr>
          <p:nvPr>
            <p:extLst>
              <p:ext uri="{D42A27DB-BD31-4B8C-83A1-F6EECF244321}">
                <p14:modId xmlns:p14="http://schemas.microsoft.com/office/powerpoint/2010/main" xmlns="" val="1042712547"/>
              </p:ext>
            </p:extLst>
          </p:nvPr>
        </p:nvGraphicFramePr>
        <p:xfrm>
          <a:off x="2123728" y="1937707"/>
          <a:ext cx="3479417" cy="650793"/>
        </p:xfrm>
        <a:graphic>
          <a:graphicData uri="http://schemas.openxmlformats.org/presentationml/2006/ole">
            <p:oleObj spid="_x0000_s115198" name="Equation" r:id="rId4" imgW="1218960" imgH="228600" progId="Equation.DSMT4">
              <p:embed/>
            </p:oleObj>
          </a:graphicData>
        </a:graphic>
      </p:graphicFrame>
      <p:graphicFrame>
        <p:nvGraphicFramePr>
          <p:cNvPr id="16395" name="对象 10"/>
          <p:cNvGraphicFramePr>
            <a:graphicFrameLocks noChangeAspect="1"/>
          </p:cNvGraphicFramePr>
          <p:nvPr>
            <p:extLst>
              <p:ext uri="{D42A27DB-BD31-4B8C-83A1-F6EECF244321}">
                <p14:modId xmlns:p14="http://schemas.microsoft.com/office/powerpoint/2010/main" xmlns="" val="4240346605"/>
              </p:ext>
            </p:extLst>
          </p:nvPr>
        </p:nvGraphicFramePr>
        <p:xfrm>
          <a:off x="1331965" y="5301208"/>
          <a:ext cx="6326210" cy="1086063"/>
        </p:xfrm>
        <a:graphic>
          <a:graphicData uri="http://schemas.openxmlformats.org/presentationml/2006/ole">
            <p:oleObj spid="_x0000_s115199" name="Equation" r:id="rId5" imgW="2438280" imgH="419040" progId="Equation.DSMT4">
              <p:embed/>
            </p:oleObj>
          </a:graphicData>
        </a:graphic>
      </p:graphicFrame>
      <p:sp>
        <p:nvSpPr>
          <p:cNvPr id="1640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9" name="对象 9"/>
          <p:cNvGraphicFramePr>
            <a:graphicFrameLocks noChangeAspect="1"/>
          </p:cNvGraphicFramePr>
          <p:nvPr>
            <p:extLst>
              <p:ext uri="{D42A27DB-BD31-4B8C-83A1-F6EECF244321}">
                <p14:modId xmlns:p14="http://schemas.microsoft.com/office/powerpoint/2010/main" xmlns="" val="440027549"/>
              </p:ext>
            </p:extLst>
          </p:nvPr>
        </p:nvGraphicFramePr>
        <p:xfrm>
          <a:off x="2123728" y="4221110"/>
          <a:ext cx="3623519" cy="650793"/>
        </p:xfrm>
        <a:graphic>
          <a:graphicData uri="http://schemas.openxmlformats.org/presentationml/2006/ole">
            <p:oleObj spid="_x0000_s115200" name="Equation" r:id="rId6" imgW="1269720" imgH="228600" progId="Equation.DSMT4">
              <p:embed/>
            </p:oleObj>
          </a:graphicData>
        </a:graphic>
      </p:graphicFrame>
      <p:graphicFrame>
        <p:nvGraphicFramePr>
          <p:cNvPr id="21" name="对象 9"/>
          <p:cNvGraphicFramePr>
            <a:graphicFrameLocks noChangeAspect="1"/>
          </p:cNvGraphicFramePr>
          <p:nvPr>
            <p:extLst>
              <p:ext uri="{D42A27DB-BD31-4B8C-83A1-F6EECF244321}">
                <p14:modId xmlns:p14="http://schemas.microsoft.com/office/powerpoint/2010/main" xmlns="" val="1464713290"/>
              </p:ext>
            </p:extLst>
          </p:nvPr>
        </p:nvGraphicFramePr>
        <p:xfrm>
          <a:off x="2788177" y="3121837"/>
          <a:ext cx="1884974" cy="578742"/>
        </p:xfrm>
        <a:graphic>
          <a:graphicData uri="http://schemas.openxmlformats.org/presentationml/2006/ole">
            <p:oleObj spid="_x0000_s115201" name="Equation" r:id="rId7" imgW="660240" imgH="203040" progId="Equation.DSMT4">
              <p:embed/>
            </p:oleObj>
          </a:graphicData>
        </a:graphic>
      </p:graphicFrame>
      <p:grpSp>
        <p:nvGrpSpPr>
          <p:cNvPr id="3" name="组合 2"/>
          <p:cNvGrpSpPr/>
          <p:nvPr/>
        </p:nvGrpSpPr>
        <p:grpSpPr>
          <a:xfrm>
            <a:off x="5274622" y="1112848"/>
            <a:ext cx="3714784" cy="3612296"/>
            <a:chOff x="5274622" y="1112848"/>
            <a:chExt cx="3714784" cy="3612296"/>
          </a:xfrm>
        </p:grpSpPr>
        <p:sp>
          <p:nvSpPr>
            <p:cNvPr id="23" name="文本框 52"/>
            <p:cNvSpPr txBox="1"/>
            <p:nvPr/>
          </p:nvSpPr>
          <p:spPr>
            <a:xfrm>
              <a:off x="7263411" y="2569063"/>
              <a:ext cx="482067" cy="50769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l-GR" altLang="zh-CN" sz="2800" b="1" i="1" dirty="0">
                  <a:latin typeface="Times New Roman" panose="02020603050405020304" pitchFamily="18" charset="0"/>
                  <a:cs typeface="Times New Roman" panose="02020603050405020304" pitchFamily="18" charset="0"/>
                </a:rPr>
                <a:t>φ</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51"/>
            <p:cNvSpPr txBox="1"/>
            <p:nvPr/>
          </p:nvSpPr>
          <p:spPr>
            <a:xfrm>
              <a:off x="7865558" y="3236265"/>
              <a:ext cx="611348"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kern="100" dirty="0" smtClean="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b="1" kern="100" dirty="0">
                <a:effectLst/>
                <a:ea typeface="宋体" panose="02010600030101010101" pitchFamily="2" charset="-122"/>
                <a:cs typeface="Times New Roman" panose="02020603050405020304" pitchFamily="18" charset="0"/>
              </a:endParaRPr>
            </a:p>
          </p:txBody>
        </p:sp>
        <p:grpSp>
          <p:nvGrpSpPr>
            <p:cNvPr id="25" name="组合 24"/>
            <p:cNvGrpSpPr/>
            <p:nvPr/>
          </p:nvGrpSpPr>
          <p:grpSpPr>
            <a:xfrm>
              <a:off x="5274622" y="1112848"/>
              <a:ext cx="3714784" cy="3612296"/>
              <a:chOff x="5346630" y="2022646"/>
              <a:chExt cx="3714784" cy="3612296"/>
            </a:xfrm>
          </p:grpSpPr>
          <p:sp>
            <p:nvSpPr>
              <p:cNvPr id="26" name="文本框 48"/>
              <p:cNvSpPr txBox="1"/>
              <p:nvPr/>
            </p:nvSpPr>
            <p:spPr>
              <a:xfrm>
                <a:off x="6298668" y="2022646"/>
                <a:ext cx="824171"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kern="100" dirty="0" err="1" smtClean="0">
                    <a:effectLst/>
                    <a:latin typeface="Times New Roman" panose="02020603050405020304" pitchFamily="18" charset="0"/>
                    <a:ea typeface="宋体" panose="02010600030101010101" pitchFamily="2" charset="-122"/>
                    <a:cs typeface="Times New Roman" panose="02020603050405020304" pitchFamily="18" charset="0"/>
                  </a:rPr>
                  <a:t>Im</a:t>
                </a:r>
                <a:endParaRPr lang="zh-CN" sz="1050" b="1" kern="100" dirty="0">
                  <a:effectLst/>
                  <a:ea typeface="宋体" panose="02010600030101010101" pitchFamily="2" charset="-122"/>
                  <a:cs typeface="Times New Roman" panose="02020603050405020304" pitchFamily="18" charset="0"/>
                </a:endParaRPr>
              </a:p>
            </p:txBody>
          </p:sp>
          <p:sp>
            <p:nvSpPr>
              <p:cNvPr id="27" name="文本框 47"/>
              <p:cNvSpPr txBox="1"/>
              <p:nvPr/>
            </p:nvSpPr>
            <p:spPr>
              <a:xfrm>
                <a:off x="8393381" y="4093184"/>
                <a:ext cx="668033"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kern="100" dirty="0" smtClean="0">
                    <a:effectLst/>
                    <a:latin typeface="Times New Roman" panose="02020603050405020304" pitchFamily="18" charset="0"/>
                    <a:ea typeface="宋体" panose="02010600030101010101" pitchFamily="2" charset="-122"/>
                    <a:cs typeface="Times New Roman" panose="02020603050405020304" pitchFamily="18" charset="0"/>
                  </a:rPr>
                  <a:t>Re</a:t>
                </a:r>
                <a:endParaRPr lang="zh-CN" sz="2000" b="1" kern="100" dirty="0">
                  <a:effectLst/>
                  <a:ea typeface="宋体" panose="02010600030101010101" pitchFamily="2" charset="-122"/>
                  <a:cs typeface="Times New Roman" panose="02020603050405020304" pitchFamily="18" charset="0"/>
                </a:endParaRPr>
              </a:p>
            </p:txBody>
          </p:sp>
          <p:cxnSp>
            <p:nvCxnSpPr>
              <p:cNvPr id="28" name="直接箭头连接符 27"/>
              <p:cNvCxnSpPr/>
              <p:nvPr/>
            </p:nvCxnSpPr>
            <p:spPr>
              <a:xfrm>
                <a:off x="5346630" y="4093191"/>
                <a:ext cx="3552418" cy="30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6964214" y="2265146"/>
                <a:ext cx="46431" cy="3369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椭圆 29"/>
            <p:cNvSpPr/>
            <p:nvPr/>
          </p:nvSpPr>
          <p:spPr>
            <a:xfrm>
              <a:off x="5592118" y="1875568"/>
              <a:ext cx="2646591" cy="2615636"/>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31" name="直接连接符 30"/>
            <p:cNvCxnSpPr/>
            <p:nvPr/>
          </p:nvCxnSpPr>
          <p:spPr>
            <a:xfrm flipV="1">
              <a:off x="6938637" y="2014868"/>
              <a:ext cx="557178" cy="11685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7377834" y="1928438"/>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51"/>
            <p:cNvSpPr txBox="1"/>
            <p:nvPr/>
          </p:nvSpPr>
          <p:spPr>
            <a:xfrm>
              <a:off x="6460434" y="1928438"/>
              <a:ext cx="611348" cy="46431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kern="100" dirty="0" smtClean="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b="1" kern="100" dirty="0">
                <a:effectLst/>
                <a:ea typeface="宋体" panose="02010600030101010101" pitchFamily="2" charset="-122"/>
                <a:cs typeface="Times New Roman" panose="02020603050405020304" pitchFamily="18" charset="0"/>
              </a:endParaRPr>
            </a:p>
          </p:txBody>
        </p:sp>
        <p:sp>
          <p:nvSpPr>
            <p:cNvPr id="2" name="弧形 1"/>
            <p:cNvSpPr/>
            <p:nvPr/>
          </p:nvSpPr>
          <p:spPr>
            <a:xfrm>
              <a:off x="6892080" y="2885615"/>
              <a:ext cx="392766" cy="375247"/>
            </a:xfrm>
            <a:prstGeom prst="arc">
              <a:avLst>
                <a:gd name="adj1" fmla="val 16200000"/>
                <a:gd name="adj2" fmla="val 233476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文本框 52"/>
            <p:cNvSpPr txBox="1"/>
            <p:nvPr/>
          </p:nvSpPr>
          <p:spPr>
            <a:xfrm>
              <a:off x="7601440" y="1412776"/>
              <a:ext cx="714976" cy="50769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altLang="zh-CN" sz="2800" b="1" i="1" dirty="0" smtClean="0">
                  <a:latin typeface="Times New Roman" panose="02020603050405020304" pitchFamily="18" charset="0"/>
                  <a:cs typeface="Times New Roman" panose="02020603050405020304" pitchFamily="18" charset="0"/>
                </a:rPr>
                <a:t>e</a:t>
              </a:r>
              <a:r>
                <a:rPr lang="en-US" altLang="zh-CN" sz="2800" b="1" i="1" baseline="30000" dirty="0" smtClean="0">
                  <a:latin typeface="Times New Roman" panose="02020603050405020304" pitchFamily="18" charset="0"/>
                  <a:cs typeface="Times New Roman" panose="02020603050405020304" pitchFamily="18" charset="0"/>
                </a:rPr>
                <a:t>i</a:t>
              </a:r>
              <a:r>
                <a:rPr lang="el-GR" altLang="zh-CN" sz="2800" b="1" i="1" baseline="30000" dirty="0" smtClean="0">
                  <a:latin typeface="Times New Roman" panose="02020603050405020304" pitchFamily="18" charset="0"/>
                  <a:cs typeface="Times New Roman" panose="02020603050405020304" pitchFamily="18" charset="0"/>
                </a:rPr>
                <a:t>φ</a:t>
              </a:r>
              <a:endParaRPr lang="zh-CN" sz="2000" b="1" kern="100" baseline="30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3" name="棱台 42">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7153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left)">
                                      <p:cBhvr>
                                        <p:cTn id="7" dur="500"/>
                                        <p:tgtEl>
                                          <p:spTgt spid="1638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394"/>
                                        </p:tgtEl>
                                        <p:attrNameLst>
                                          <p:attrName>style.visibility</p:attrName>
                                        </p:attrNameLst>
                                      </p:cBhvr>
                                      <p:to>
                                        <p:strVal val="visible"/>
                                      </p:to>
                                    </p:set>
                                    <p:animEffect transition="in" filter="fade">
                                      <p:cBhvr>
                                        <p:cTn id="11" dur="500"/>
                                        <p:tgtEl>
                                          <p:spTgt spid="163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387">
                                            <p:txEl>
                                              <p:pRg st="2" end="2"/>
                                            </p:txEl>
                                          </p:spTgt>
                                        </p:tgtEl>
                                        <p:attrNameLst>
                                          <p:attrName>style.visibility</p:attrName>
                                        </p:attrNameLst>
                                      </p:cBhvr>
                                      <p:to>
                                        <p:strVal val="visible"/>
                                      </p:to>
                                    </p:set>
                                    <p:animEffect transition="in" filter="wipe(left)">
                                      <p:cBhvr>
                                        <p:cTn id="21" dur="500"/>
                                        <p:tgtEl>
                                          <p:spTgt spid="16387">
                                            <p:txEl>
                                              <p:pRg st="2" end="2"/>
                                            </p:txEl>
                                          </p:spTgt>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387">
                                            <p:txEl>
                                              <p:pRg st="4" end="4"/>
                                            </p:txEl>
                                          </p:spTgt>
                                        </p:tgtEl>
                                        <p:attrNameLst>
                                          <p:attrName>style.visibility</p:attrName>
                                        </p:attrNameLst>
                                      </p:cBhvr>
                                      <p:to>
                                        <p:strVal val="visible"/>
                                      </p:to>
                                    </p:set>
                                    <p:animEffect transition="in" filter="wipe(left)">
                                      <p:cBhvr>
                                        <p:cTn id="32" dur="500"/>
                                        <p:tgtEl>
                                          <p:spTgt spid="16387">
                                            <p:txEl>
                                              <p:pRg st="4" end="4"/>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387">
                                            <p:txEl>
                                              <p:pRg st="6" end="6"/>
                                            </p:txEl>
                                          </p:spTgt>
                                        </p:tgtEl>
                                        <p:attrNameLst>
                                          <p:attrName>style.visibility</p:attrName>
                                        </p:attrNameLst>
                                      </p:cBhvr>
                                      <p:to>
                                        <p:strVal val="visible"/>
                                      </p:to>
                                    </p:set>
                                    <p:animEffect transition="in" filter="wipe(left)">
                                      <p:cBhvr>
                                        <p:cTn id="41" dur="500"/>
                                        <p:tgtEl>
                                          <p:spTgt spid="1638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395"/>
                                        </p:tgtEl>
                                        <p:attrNameLst>
                                          <p:attrName>style.visibility</p:attrName>
                                        </p:attrNameLst>
                                      </p:cBhvr>
                                      <p:to>
                                        <p:strVal val="visible"/>
                                      </p:to>
                                    </p:set>
                                    <p:animEffect transition="in" filter="fade">
                                      <p:cBhvr>
                                        <p:cTn id="46"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广义积分</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1305124"/>
                <a:ext cx="8064896" cy="5256584"/>
              </a:xfrm>
            </p:spPr>
            <p:txBody>
              <a:bodyPr/>
              <a:lstStyle/>
              <a:p>
                <a:pPr>
                  <a:lnSpc>
                    <a:spcPct val="125000"/>
                  </a:lnSpc>
                </a:pPr>
                <a:r>
                  <a:rPr lang="zh-CN" altLang="zh-CN" dirty="0" smtClean="0"/>
                  <a:t>设</a:t>
                </a:r>
                <a14:m>
                  <m:oMath xmlns:m="http://schemas.openxmlformats.org/officeDocument/2006/math">
                    <m:r>
                      <a:rPr lang="en-US" altLang="zh-CN" i="1">
                        <a:latin typeface="Cambria Math" panose="02040503050406030204" pitchFamily="18" charset="0"/>
                      </a:rPr>
                      <m:t>𝑏</m:t>
                    </m:r>
                  </m:oMath>
                </a14:m>
                <a:r>
                  <a:rPr lang="zh-CN" altLang="zh-CN" dirty="0"/>
                  <a:t>为有限数或无穷</a:t>
                </a:r>
                <a:r>
                  <a:rPr lang="en-US" altLang="zh-CN" dirty="0" smtClean="0"/>
                  <a:t>,</a:t>
                </a:r>
              </a:p>
              <a:p>
                <a:pPr>
                  <a:lnSpc>
                    <a:spcPct val="125000"/>
                  </a:lnSpc>
                </a:pPr>
                <a:r>
                  <a:rPr lang="en-US" altLang="zh-CN" dirty="0" smtClean="0"/>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en-US" altLang="zh-CN" dirty="0" smtClean="0"/>
                  <a:t/>
                </a:r>
                <a:r>
                  <a:rPr lang="zh-CN" altLang="zh-CN" dirty="0"/>
                  <a:t>在</a:t>
                </a:r>
                <a:r>
                  <a:rPr lang="en-US" altLang="zh-CN" dirty="0" smtClean="0"/>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smtClean="0"/>
                  <a:t/>
                </a:r>
                <a:r>
                  <a:rPr lang="zh-CN" altLang="zh-CN" dirty="0"/>
                  <a:t>上有定义</a:t>
                </a:r>
                <a:r>
                  <a:rPr lang="en-US" altLang="zh-CN" dirty="0"/>
                  <a:t>, </a:t>
                </a:r>
                <a:endParaRPr lang="en-US" altLang="zh-CN" dirty="0" smtClean="0"/>
              </a:p>
              <a:p>
                <a:pPr>
                  <a:lnSpc>
                    <a:spcPct val="125000"/>
                  </a:lnSpc>
                </a:pPr>
                <a:r>
                  <a:rPr lang="zh-CN" altLang="zh-CN" dirty="0" smtClean="0"/>
                  <a:t>且</a:t>
                </a:r>
                <a:r>
                  <a:rPr lang="zh-CN" altLang="zh-CN" dirty="0"/>
                  <a:t>对任何属于</a:t>
                </a:r>
                <a:r>
                  <a:rPr lang="en-US" altLang="zh-CN" dirty="0" smtClean="0"/>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smtClean="0"/>
                  <a:t/>
                </a:r>
                <a:r>
                  <a:rPr lang="zh-CN" altLang="zh-CN" dirty="0"/>
                  <a:t>的</a:t>
                </a:r>
                <a:r>
                  <a:rPr lang="en-US" altLang="zh-CN" dirty="0" smtClean="0"/>
                  <a:t/>
                </a:r>
                <a14:m>
                  <m:oMath xmlns:m="http://schemas.openxmlformats.org/officeDocument/2006/math">
                    <m:r>
                      <a:rPr lang="en-US" altLang="zh-CN" i="1">
                        <a:latin typeface="Cambria Math" panose="02040503050406030204" pitchFamily="18" charset="0"/>
                      </a:rPr>
                      <m:t>𝐴</m:t>
                    </m:r>
                  </m:oMath>
                </a14:m>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en-US" altLang="zh-CN" dirty="0" smtClean="0"/>
                  <a:t/>
                </a:r>
                <a:r>
                  <a:rPr lang="zh-CN" altLang="zh-CN" dirty="0"/>
                  <a:t>在</a:t>
                </a:r>
                <a:r>
                  <a:rPr lang="en-US" altLang="zh-CN" dirty="0" smtClean="0"/>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oMath>
                </a14:m>
                <a:r>
                  <a:rPr lang="en-US" altLang="zh-CN" dirty="0" smtClean="0"/>
                  <a:t/>
                </a:r>
                <a:r>
                  <a:rPr lang="zh-CN" altLang="zh-CN" dirty="0"/>
                  <a:t>上可积</a:t>
                </a:r>
                <a:r>
                  <a:rPr lang="en-US" altLang="zh-CN" dirty="0"/>
                  <a:t>, </a:t>
                </a:r>
                <a:endParaRPr lang="en-US" altLang="zh-CN" dirty="0" smtClean="0"/>
              </a:p>
              <a:p>
                <a:pPr>
                  <a:lnSpc>
                    <a:spcPct val="125000"/>
                  </a:lnSpc>
                </a:pPr>
                <a:r>
                  <a:rPr lang="zh-CN" altLang="zh-CN" dirty="0" smtClean="0"/>
                  <a:t>如果</a:t>
                </a:r>
                <a:r>
                  <a:rPr lang="zh-CN" altLang="en-US" dirty="0" smtClean="0"/>
                  <a:t>下</a:t>
                </a:r>
                <a:r>
                  <a:rPr lang="zh-CN" altLang="zh-CN" dirty="0" smtClean="0"/>
                  <a:t>式</a:t>
                </a:r>
                <a:r>
                  <a:rPr lang="zh-CN" altLang="zh-CN" dirty="0"/>
                  <a:t>右端极限</a:t>
                </a:r>
                <a:r>
                  <a:rPr lang="zh-CN" altLang="zh-CN" dirty="0" smtClean="0"/>
                  <a:t>存在</a:t>
                </a:r>
                <a:r>
                  <a:rPr lang="en-US" altLang="zh-CN" dirty="0" smtClean="0"/>
                  <a:t>, </a:t>
                </a:r>
                <a:r>
                  <a:rPr lang="zh-CN" altLang="zh-CN" dirty="0" smtClean="0"/>
                  <a:t>定义</a:t>
                </a:r>
                <a:r>
                  <a:rPr lang="en-US" altLang="zh-CN" dirty="0" smtClean="0"/>
                  <a:t>:</a:t>
                </a:r>
              </a:p>
              <a:p>
                <a:pPr marL="109537" indent="0">
                  <a:lnSpc>
                    <a:spcPct val="125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i="1">
                              <a:latin typeface="Cambria Math" panose="02040503050406030204" pitchFamily="18" charset="0"/>
                            </a:rPr>
                            <m:t>𝑎</m:t>
                          </m:r>
                        </m:sub>
                        <m:sup>
                          <m:r>
                            <a:rPr lang="en-US" altLang="zh-CN" i="1">
                              <a:latin typeface="Cambria Math" panose="02040503050406030204" pitchFamily="18" charset="0"/>
                            </a:rPr>
                            <m:t>𝑏</m:t>
                          </m:r>
                        </m:sup>
                        <m:e>
                          <m:r>
                            <a:rPr lang="en-US" altLang="zh-CN" i="1">
                              <a:latin typeface="Cambria Math" panose="02040503050406030204" pitchFamily="18" charset="0"/>
                            </a:rPr>
                            <m:t>𝑓</m:t>
                          </m:r>
                          <m:d>
                            <m:dPr>
                              <m:ctrlPr>
                                <a:rPr lang="zh-CN" altLang="zh-CN" i="1">
                                  <a:latin typeface="Cambria Math"/>
                                </a:rPr>
                              </m:ctrlPr>
                            </m:dPr>
                            <m:e>
                              <m:r>
                                <a:rPr lang="en-US" altLang="zh-CN" i="1">
                                  <a:latin typeface="Cambria Math" panose="02040503050406030204" pitchFamily="18" charset="0"/>
                                </a:rPr>
                                <m:t>𝑡</m:t>
                              </m:r>
                            </m:e>
                          </m:d>
                          <m:r>
                            <m:rPr>
                              <m:nor/>
                            </m:rPr>
                            <a:rPr lang="en-US" altLang="zh-CN"/>
                            <m:t>d</m:t>
                          </m:r>
                          <m:r>
                            <a:rPr lang="en-US" altLang="zh-CN" i="1">
                              <a:latin typeface="Cambria Math" panose="02040503050406030204" pitchFamily="18" charset="0"/>
                            </a:rPr>
                            <m:t>𝑡</m:t>
                          </m:r>
                        </m:e>
                      </m:nary>
                      <m:r>
                        <a:rPr lang="en-US" altLang="zh-CN"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m:rPr>
                                  <m:sty m:val="p"/>
                                </m:rPr>
                                <a:rPr lang="en-US" altLang="zh-CN">
                                  <a:latin typeface="Cambria Math" panose="02040503050406030204" pitchFamily="18" charset="0"/>
                                </a:rPr>
                                <m:t>lim</m:t>
                              </m:r>
                            </m:e>
                            <m:lim>
                              <m:eqArr>
                                <m:eqArrPr>
                                  <m:ctrlPr>
                                    <a:rPr lang="zh-CN" altLang="zh-CN" i="1">
                                      <a:latin typeface="Cambria Math"/>
                                    </a:rPr>
                                  </m:ctrlPr>
                                </m:eqArr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𝑏</m:t>
                                  </m:r>
                                </m:e>
                                <m:e>
                                  <m:r>
                                    <a:rPr lang="en-US" altLang="zh-CN" i="1">
                                      <a:latin typeface="Cambria Math" panose="02040503050406030204" pitchFamily="18" charset="0"/>
                                    </a:rPr>
                                    <m:t>𝑎</m:t>
                                  </m:r>
                                  <m:r>
                                    <a:rPr lang="en-US" altLang="zh-CN" i="1">
                                      <a:latin typeface="Cambria Math" panose="02040503050406030204" pitchFamily="18" charset="0"/>
                                    </a:rPr>
                                    <m:t>&lt;</m:t>
                                  </m:r>
                                  <m:r>
                                    <a:rPr lang="en-US" altLang="zh-CN" i="1">
                                      <a:latin typeface="Cambria Math" panose="02040503050406030204" pitchFamily="18" charset="0"/>
                                    </a:rPr>
                                    <m:t>𝐴</m:t>
                                  </m:r>
                                  <m:r>
                                    <a:rPr lang="en-US" altLang="zh-CN" i="1">
                                      <a:latin typeface="Cambria Math" panose="02040503050406030204" pitchFamily="18" charset="0"/>
                                    </a:rPr>
                                    <m:t>&lt;</m:t>
                                  </m:r>
                                  <m:r>
                                    <a:rPr lang="en-US" altLang="zh-CN" i="1">
                                      <a:latin typeface="Cambria Math" panose="02040503050406030204" pitchFamily="18" charset="0"/>
                                    </a:rPr>
                                    <m:t>𝑏</m:t>
                                  </m:r>
                                </m:e>
                              </m:eqArr>
                            </m:lim>
                          </m:limLow>
                        </m:fName>
                        <m:e>
                          <m:nary>
                            <m:naryPr>
                              <m:limLoc m:val="subSup"/>
                              <m:ctrlPr>
                                <a:rPr lang="zh-CN" altLang="zh-CN" i="1">
                                  <a:latin typeface="Cambria Math"/>
                                </a:rPr>
                              </m:ctrlPr>
                            </m:naryPr>
                            <m:sub>
                              <m:r>
                                <a:rPr lang="en-US" altLang="zh-CN" i="1">
                                  <a:latin typeface="Cambria Math" panose="02040503050406030204" pitchFamily="18" charset="0"/>
                                </a:rPr>
                                <m:t>𝑎</m:t>
                              </m:r>
                            </m:sub>
                            <m:sup>
                              <m:r>
                                <a:rPr lang="en-US" altLang="zh-CN" i="1">
                                  <a:latin typeface="Cambria Math" panose="02040503050406030204" pitchFamily="18" charset="0"/>
                                </a:rPr>
                                <m:t>𝐴</m:t>
                              </m:r>
                            </m:sup>
                            <m:e>
                              <m:r>
                                <a:rPr lang="en-US" altLang="zh-CN" i="1">
                                  <a:latin typeface="Cambria Math" panose="02040503050406030204" pitchFamily="18" charset="0"/>
                                </a:rPr>
                                <m:t>𝑓</m:t>
                              </m:r>
                              <m:d>
                                <m:dPr>
                                  <m:ctrlPr>
                                    <a:rPr lang="zh-CN" altLang="zh-CN" i="1">
                                      <a:latin typeface="Cambria Math"/>
                                    </a:rPr>
                                  </m:ctrlPr>
                                </m:dPr>
                                <m:e>
                                  <m:r>
                                    <a:rPr lang="en-US" altLang="zh-CN" i="1">
                                      <a:latin typeface="Cambria Math" panose="02040503050406030204" pitchFamily="18" charset="0"/>
                                    </a:rPr>
                                    <m:t>𝑡</m:t>
                                  </m:r>
                                </m:e>
                              </m:d>
                              <m:r>
                                <m:rPr>
                                  <m:nor/>
                                </m:rPr>
                                <a:rPr lang="en-US" altLang="zh-CN"/>
                                <m:t>d</m:t>
                              </m:r>
                              <m:r>
                                <a:rPr lang="en-US" altLang="zh-CN" i="1">
                                  <a:latin typeface="Cambria Math" panose="02040503050406030204" pitchFamily="18" charset="0"/>
                                </a:rPr>
                                <m:t>𝑡</m:t>
                              </m:r>
                            </m:e>
                          </m:nary>
                        </m:e>
                      </m:func>
                    </m:oMath>
                  </m:oMathPara>
                </a14:m>
                <a:endParaRPr lang="en-US" altLang="zh-CN" dirty="0" smtClean="0"/>
              </a:p>
              <a:p>
                <a:pPr>
                  <a:lnSpc>
                    <a:spcPct val="125000"/>
                  </a:lnSpc>
                </a:pPr>
                <a:r>
                  <a:rPr lang="zh-CN" altLang="zh-CN" dirty="0" smtClean="0"/>
                  <a:t>其中</a:t>
                </a:r>
                <a14:m>
                  <m:oMath xmlns:m="http://schemas.openxmlformats.org/officeDocument/2006/math">
                    <m:r>
                      <a:rPr lang="en-US" altLang="zh-CN" i="1">
                        <a:latin typeface="Cambria Math" panose="02040503050406030204" pitchFamily="18" charset="0"/>
                      </a:rPr>
                      <m:t>𝑏</m:t>
                    </m:r>
                  </m:oMath>
                </a14:m>
                <a:r>
                  <a:rPr lang="zh-CN" altLang="zh-CN" dirty="0"/>
                  <a:t>可能为</a:t>
                </a:r>
                <a14:m>
                  <m:oMath xmlns:m="http://schemas.openxmlformats.org/officeDocument/2006/math">
                    <m:r>
                      <a:rPr lang="en-US" altLang="zh-CN" i="1">
                        <a:latin typeface="Cambria Math" panose="02040503050406030204" pitchFamily="18" charset="0"/>
                      </a:rPr>
                      <m:t>𝑓</m:t>
                    </m:r>
                  </m:oMath>
                </a14:m>
                <a:r>
                  <a:rPr lang="zh-CN" altLang="zh-CN" dirty="0"/>
                  <a:t>的暇点</a:t>
                </a:r>
                <a:r>
                  <a:rPr lang="en-US" altLang="zh-CN" dirty="0"/>
                  <a:t>, </a:t>
                </a:r>
                <a:r>
                  <a:rPr lang="zh-CN" altLang="zh-CN" dirty="0"/>
                  <a:t>即</a:t>
                </a:r>
                <a14:m>
                  <m:oMath xmlns:m="http://schemas.openxmlformats.org/officeDocument/2006/math">
                    <m:r>
                      <a:rPr lang="en-US" altLang="zh-CN" i="1">
                        <a:latin typeface="Cambria Math" panose="02040503050406030204" pitchFamily="18" charset="0"/>
                      </a:rPr>
                      <m:t>𝑓</m:t>
                    </m:r>
                  </m:oMath>
                </a14:m>
                <a:r>
                  <a:rPr lang="zh-CN" altLang="zh-CN" dirty="0"/>
                  <a:t>在</a:t>
                </a:r>
                <a14:m>
                  <m:oMath xmlns:m="http://schemas.openxmlformats.org/officeDocument/2006/math">
                    <m:r>
                      <a:rPr lang="en-US" altLang="zh-CN" i="1">
                        <a:latin typeface="Cambria Math" panose="02040503050406030204" pitchFamily="18" charset="0"/>
                      </a:rPr>
                      <m:t>𝑏</m:t>
                    </m:r>
                  </m:oMath>
                </a14:m>
                <a:r>
                  <a:rPr lang="zh-CN" altLang="zh-CN" dirty="0"/>
                  <a:t>处无定义或在</a:t>
                </a:r>
                <a14:m>
                  <m:oMath xmlns:m="http://schemas.openxmlformats.org/officeDocument/2006/math">
                    <m:r>
                      <a:rPr lang="en-US" altLang="zh-CN" i="1">
                        <a:latin typeface="Cambria Math" panose="02040503050406030204" pitchFamily="18" charset="0"/>
                      </a:rPr>
                      <m:t>𝑏</m:t>
                    </m:r>
                  </m:oMath>
                </a14:m>
                <a:r>
                  <a:rPr lang="zh-CN" altLang="zh-CN" dirty="0"/>
                  <a:t>附近无界</a:t>
                </a:r>
                <a:r>
                  <a:rPr lang="en-US" altLang="zh-CN" dirty="0" smtClean="0"/>
                  <a:t>.</a:t>
                </a: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1305124"/>
                <a:ext cx="8064896" cy="5256584"/>
              </a:xfrm>
              <a:blipFill>
                <a:blip r:embed="rId2" cstate="print"/>
                <a:stretch>
                  <a:fillRect t="-4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182</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21144587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a:t>
            </a:r>
            <a:r>
              <a:rPr lang="zh-CN" altLang="en-US" dirty="0" smtClean="0"/>
              <a:t>衰减函数</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57200" y="1305124"/>
                <a:ext cx="8343398" cy="4798171"/>
              </a:xfrm>
            </p:spPr>
            <p:txBody>
              <a:bodyPr/>
              <a:lstStyle/>
              <a:p>
                <a:pPr>
                  <a:lnSpc>
                    <a:spcPct val="114000"/>
                  </a:lnSpc>
                </a:pPr>
                <a:r>
                  <a:rPr lang="zh-CN" altLang="zh-CN" dirty="0"/>
                  <a:t>某个量</a:t>
                </a:r>
                <a14:m>
                  <m:oMath xmlns:m="http://schemas.openxmlformats.org/officeDocument/2006/math">
                    <m:r>
                      <a:rPr lang="en-US" altLang="zh-CN" i="1">
                        <a:latin typeface="Cambria Math" panose="02040503050406030204" pitchFamily="18" charset="0"/>
                      </a:rPr>
                      <m:t>𝑁</m:t>
                    </m:r>
                  </m:oMath>
                </a14:m>
                <a:r>
                  <a:rPr lang="zh-CN" altLang="zh-CN" dirty="0"/>
                  <a:t>的下降速度和它的值成比例</a:t>
                </a:r>
                <a14:m>
                  <m:oMath xmlns:m="http://schemas.openxmlformats.org/officeDocument/2006/math">
                    <m:r>
                      <a:rPr lang="en-US" altLang="zh-CN" i="1">
                        <a:latin typeface="Cambria Math" panose="02040503050406030204" pitchFamily="18" charset="0"/>
                      </a:rPr>
                      <m:t>𝜆</m:t>
                    </m:r>
                  </m:oMath>
                </a14:m>
                <a:r>
                  <a:rPr lang="zh-CN" altLang="zh-CN" dirty="0" smtClean="0"/>
                  <a:t>，</a:t>
                </a:r>
                <a:endParaRPr lang="en-US" altLang="zh-CN" dirty="0" smtClean="0"/>
              </a:p>
              <a:p>
                <a:pPr>
                  <a:lnSpc>
                    <a:spcPct val="114000"/>
                  </a:lnSpc>
                </a:pPr>
                <a:r>
                  <a:rPr lang="zh-CN" altLang="zh-CN" dirty="0" smtClean="0"/>
                  <a:t>称</a:t>
                </a:r>
                <a14:m>
                  <m:oMath xmlns:m="http://schemas.openxmlformats.org/officeDocument/2006/math">
                    <m:r>
                      <a:rPr lang="en-US" altLang="zh-CN" i="1">
                        <a:latin typeface="Cambria Math" panose="02040503050406030204" pitchFamily="18" charset="0"/>
                      </a:rPr>
                      <m:t>𝑁</m:t>
                    </m:r>
                  </m:oMath>
                </a14:m>
                <a:r>
                  <a:rPr lang="zh-CN" altLang="zh-CN" dirty="0"/>
                  <a:t>服从指数衰减，</a:t>
                </a:r>
                <a14:m>
                  <m:oMath xmlns:m="http://schemas.openxmlformats.org/officeDocument/2006/math">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zh-CN" dirty="0"/>
                  <a:t>为衰减常数</a:t>
                </a:r>
                <a:r>
                  <a:rPr lang="zh-CN" altLang="zh-CN" dirty="0" smtClean="0"/>
                  <a:t>。</a:t>
                </a:r>
                <a:endParaRPr lang="en-US" altLang="zh-CN" dirty="0" smtClean="0"/>
              </a:p>
              <a:p>
                <a:pPr>
                  <a:lnSpc>
                    <a:spcPct val="114000"/>
                  </a:lnSpc>
                </a:pPr>
                <a:r>
                  <a:rPr lang="zh-CN" altLang="zh-CN" dirty="0" smtClean="0"/>
                  <a:t>可</a:t>
                </a:r>
                <a:r>
                  <a:rPr lang="zh-CN" altLang="zh-CN" dirty="0"/>
                  <a:t>表示为</a:t>
                </a:r>
                <a:r>
                  <a:rPr lang="zh-CN" altLang="zh-CN" dirty="0" smtClean="0"/>
                  <a:t>微分方程</a:t>
                </a:r>
                <a14:m>
                  <m:oMath xmlns:m="http://schemas.openxmlformats.org/officeDocument/2006/math">
                    <m:r>
                      <a:rPr lang="zh-CN" altLang="en-US" dirty="0">
                        <a:latin typeface="Cambria Math" panose="02040503050406030204" pitchFamily="18" charset="0"/>
                      </a:rPr>
                      <m:t>：</m:t>
                    </m:r>
                  </m:oMath>
                </a14:m>
                <a:r>
                  <a:rPr lang="zh-CN" altLang="zh-CN" dirty="0" smtClean="0"/>
                  <a:t/>
                </a:r>
                <a14:m>
                  <m:oMath xmlns:m="http://schemas.openxmlformats.org/officeDocument/2006/math">
                    <m:f>
                      <m:fPr>
                        <m:ctrlPr>
                          <a:rPr lang="zh-CN" altLang="zh-CN" i="1">
                            <a:latin typeface="Cambria Math"/>
                          </a:rPr>
                        </m:ctrlPr>
                      </m:fPr>
                      <m:num>
                        <m:r>
                          <m:rPr>
                            <m:sty m:val="p"/>
                          </m:rPr>
                          <a:rPr lang="en-US" altLang="zh-CN">
                            <a:latin typeface="Cambria Math" panose="02040503050406030204" pitchFamily="18" charset="0"/>
                          </a:rPr>
                          <m:t>d</m:t>
                        </m:r>
                        <m:r>
                          <a:rPr lang="en-US" altLang="zh-CN" i="1">
                            <a:latin typeface="Cambria Math" panose="02040503050406030204" pitchFamily="18" charset="0"/>
                          </a:rPr>
                          <m:t>𝑁</m:t>
                        </m:r>
                      </m:num>
                      <m:den>
                        <m:r>
                          <m:rPr>
                            <m:sty m:val="p"/>
                          </m:rPr>
                          <a:rPr lang="en-US" altLang="zh-CN">
                            <a:latin typeface="Cambria Math" panose="02040503050406030204" pitchFamily="18" charset="0"/>
                          </a:rPr>
                          <m:t>d</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𝑁</m:t>
                    </m:r>
                  </m:oMath>
                </a14:m>
                <a:r>
                  <a:rPr lang="zh-CN" altLang="zh-CN" dirty="0" smtClean="0"/>
                  <a:t>，</a:t>
                </a:r>
                <a:endParaRPr lang="en-US" altLang="zh-CN" dirty="0" smtClean="0"/>
              </a:p>
              <a:p>
                <a:pPr>
                  <a:lnSpc>
                    <a:spcPct val="114000"/>
                  </a:lnSpc>
                </a:pPr>
                <a:r>
                  <a:rPr lang="zh-CN" altLang="zh-CN" dirty="0" smtClean="0"/>
                  <a:t>解</a:t>
                </a:r>
                <a:r>
                  <a:rPr lang="zh-CN" altLang="zh-CN" dirty="0"/>
                  <a:t>为 </a:t>
                </a:r>
                <a14:m>
                  <m:oMath xmlns:m="http://schemas.openxmlformats.org/officeDocument/2006/math">
                    <m:r>
                      <a:rPr lang="en-US" altLang="zh-CN" i="1">
                        <a:latin typeface="Cambria Math" panose="02040503050406030204" pitchFamily="18" charset="0"/>
                      </a:rPr>
                      <m:t>𝑁</m:t>
                    </m:r>
                    <m:d>
                      <m:dPr>
                        <m:ctrlPr>
                          <a:rPr lang="zh-CN" altLang="zh-CN" i="1">
                            <a:latin typeface="Cambria Math"/>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𝑁</m:t>
                    </m:r>
                    <m:sSub>
                      <m:sSubPr>
                        <m:ctrlPr>
                          <a:rPr lang="zh-CN" altLang="zh-CN" i="1">
                            <a:latin typeface="Cambria Math"/>
                          </a:rPr>
                        </m:ctrlPr>
                      </m:sSubPr>
                      <m:e>
                        <m:r>
                          <a:rPr lang="en-US" altLang="zh-CN">
                            <a:latin typeface="Cambria Math" panose="02040503050406030204" pitchFamily="18" charset="0"/>
                          </a:rPr>
                          <m:t>­</m:t>
                        </m:r>
                      </m:e>
                      <m:sub>
                        <m:r>
                          <a:rPr lang="en-US" altLang="zh-CN" i="1">
                            <a:latin typeface="Cambria Math" panose="02040503050406030204" pitchFamily="18" charset="0"/>
                          </a:rPr>
                          <m:t>0</m:t>
                        </m:r>
                      </m:sub>
                    </m:sSub>
                    <m:sSup>
                      <m:sSupPr>
                        <m:ctrlPr>
                          <a:rPr lang="zh-CN"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𝑡</m:t>
                        </m:r>
                      </m:sup>
                    </m:sSup>
                  </m:oMath>
                </a14:m>
                <a:r>
                  <a:rPr lang="zh-CN" altLang="zh-CN" dirty="0"/>
                  <a:t>。</a:t>
                </a:r>
                <a:endParaRPr lang="en-US" altLang="zh-CN" dirty="0" smtClean="0"/>
              </a:p>
              <a:p>
                <a:pPr>
                  <a:lnSpc>
                    <a:spcPct val="114000"/>
                  </a:lnSpc>
                </a:pPr>
                <a:r>
                  <a:rPr lang="zh-CN" altLang="zh-CN" dirty="0"/>
                  <a:t>这里</a:t>
                </a:r>
                <a14:m>
                  <m:oMath xmlns:m="http://schemas.openxmlformats.org/officeDocument/2006/math">
                    <m:r>
                      <a:rPr lang="zh-CN" altLang="zh-CN" i="1">
                        <a:latin typeface="Cambria Math" panose="02040503050406030204" pitchFamily="18" charset="0"/>
                      </a:rPr>
                      <m:t> </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是与时间</a:t>
                </a:r>
                <a14:m>
                  <m:oMath xmlns:m="http://schemas.openxmlformats.org/officeDocument/2006/math">
                    <m:r>
                      <a:rPr lang="en-US" altLang="zh-CN" i="1">
                        <a:latin typeface="Cambria Math" panose="02040503050406030204" pitchFamily="18" charset="0"/>
                      </a:rPr>
                      <m:t>𝑡</m:t>
                    </m:r>
                  </m:oMath>
                </a14:m>
                <a:r>
                  <a:rPr lang="zh-CN" altLang="zh-CN" dirty="0"/>
                  <a:t>有关的量</a:t>
                </a:r>
                <a:r>
                  <a:rPr lang="en-US" altLang="zh-CN" dirty="0"/>
                  <a:t>, </a:t>
                </a:r>
                <a:endParaRPr lang="en-US" altLang="zh-CN" dirty="0" smtClean="0"/>
              </a:p>
              <a:p>
                <a:pPr>
                  <a:lnSpc>
                    <a:spcPct val="114000"/>
                  </a:lnSpc>
                </a:pP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𝑁</m:t>
                        </m:r>
                      </m:e>
                      <m:sub>
                        <m:r>
                          <a:rPr lang="en-US" altLang="zh-CN" i="1">
                            <a:latin typeface="Cambria Math" panose="02040503050406030204" pitchFamily="18" charset="0"/>
                          </a:rPr>
                          <m:t>0</m:t>
                        </m:r>
                      </m:sub>
                    </m:sSub>
                    <m:r>
                      <a:rPr lang="en-US" altLang="zh-CN" i="1">
                        <a:latin typeface="Cambria Math" panose="02040503050406030204" pitchFamily="18" charset="0"/>
                      </a:rPr>
                      <m:t> = </m:t>
                    </m:r>
                    <m:r>
                      <a:rPr lang="en-US" altLang="zh-CN" i="1">
                        <a:latin typeface="Cambria Math" panose="02040503050406030204" pitchFamily="18" charset="0"/>
                      </a:rPr>
                      <m:t>𝑁</m:t>
                    </m:r>
                    <m:r>
                      <a:rPr lang="en-US" altLang="zh-CN" i="1">
                        <a:latin typeface="Cambria Math" panose="02040503050406030204" pitchFamily="18" charset="0"/>
                      </a:rPr>
                      <m:t>(0)</m:t>
                    </m:r>
                  </m:oMath>
                </a14:m>
                <a:r>
                  <a:rPr lang="zh-CN" altLang="zh-CN" dirty="0"/>
                  <a:t>是初始量，即在时间为</a:t>
                </a:r>
                <a:r>
                  <a:rPr lang="zh-CN" altLang="zh-CN" dirty="0" smtClean="0"/>
                  <a:t>零时的</a:t>
                </a:r>
                <a:r>
                  <a:rPr lang="zh-CN" altLang="zh-CN" dirty="0"/>
                  <a:t>量。</a:t>
                </a:r>
              </a:p>
              <a:p>
                <a:pPr>
                  <a:lnSpc>
                    <a:spcPct val="114000"/>
                  </a:lnSpc>
                </a:pPr>
                <a:r>
                  <a:rPr lang="zh-CN" altLang="zh-CN" dirty="0"/>
                  <a:t>在自然科学</a:t>
                </a:r>
                <a:r>
                  <a:rPr lang="en-US" altLang="zh-CN" dirty="0"/>
                  <a:t>(</a:t>
                </a:r>
                <a:r>
                  <a:rPr lang="zh-CN" altLang="zh-CN" dirty="0"/>
                  <a:t>如放射性元素的衰减</a:t>
                </a:r>
                <a:r>
                  <a:rPr lang="en-US" altLang="zh-CN" dirty="0"/>
                  <a:t>)</a:t>
                </a:r>
                <a:r>
                  <a:rPr lang="zh-CN" altLang="zh-CN" dirty="0"/>
                  <a:t>、社会科学</a:t>
                </a:r>
                <a:r>
                  <a:rPr lang="en-US" altLang="zh-CN" dirty="0"/>
                  <a:t>(</a:t>
                </a:r>
                <a:r>
                  <a:rPr lang="zh-CN" altLang="zh-CN" dirty="0"/>
                  <a:t>如两种同源语言的相似度的减少</a:t>
                </a:r>
                <a:r>
                  <a:rPr lang="en-US" altLang="zh-CN" dirty="0"/>
                  <a:t>)</a:t>
                </a:r>
                <a:r>
                  <a:rPr lang="zh-CN" altLang="zh-CN" dirty="0"/>
                  <a:t>、计算机科学</a:t>
                </a:r>
                <a:r>
                  <a:rPr lang="en-US" altLang="zh-CN" dirty="0"/>
                  <a:t>(</a:t>
                </a:r>
                <a:r>
                  <a:rPr lang="zh-CN" altLang="zh-CN" dirty="0"/>
                  <a:t>网络中的路由协议和路由表</a:t>
                </a:r>
                <a:r>
                  <a:rPr lang="en-US" altLang="zh-CN" dirty="0"/>
                  <a:t>)</a:t>
                </a:r>
                <a:r>
                  <a:rPr lang="zh-CN" altLang="zh-CN" dirty="0"/>
                  <a:t>等领域中有广泛的应用</a:t>
                </a:r>
                <a:r>
                  <a:rPr lang="en-US" altLang="zh-CN" dirty="0" smtClean="0"/>
                  <a:t>.</a:t>
                </a: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305124"/>
                <a:ext cx="8343398" cy="4798171"/>
              </a:xfrm>
              <a:blipFill>
                <a:blip r:embed="rId2" cstate="print"/>
                <a:stretch>
                  <a:fillRect t="-1271" r="-1023" b="-800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183</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83937833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高斯函数</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69359" y="1340620"/>
                <a:ext cx="8532440" cy="5112568"/>
              </a:xfrm>
            </p:spPr>
            <p:txBody>
              <a:bodyPr/>
              <a:lstStyle/>
              <a:p>
                <a:pPr>
                  <a:lnSpc>
                    <a:spcPct val="125000"/>
                  </a:lnSpc>
                </a:pPr>
                <a:r>
                  <a:rPr lang="zh-CN" altLang="zh-CN" sz="2000" dirty="0" smtClean="0"/>
                  <a:t>形式</a:t>
                </a:r>
                <a:r>
                  <a:rPr lang="zh-CN" altLang="zh-CN" sz="2000" dirty="0"/>
                  <a:t>为</a:t>
                </a:r>
                <a:r>
                  <a:rPr lang="en-US" altLang="zh-CN" sz="2000" dirty="0" smtClean="0"/>
                  <a:t/>
                </a:r>
                <a14:m>
                  <m:oMath xmlns:m="http://schemas.openxmlformats.org/officeDocument/2006/math">
                    <m:r>
                      <a:rPr lang="en-US" altLang="zh-CN" sz="2000" b="1" i="1">
                        <a:latin typeface="Cambria Math" panose="02040503050406030204" pitchFamily="18" charset="0"/>
                      </a:rPr>
                      <m:t>𝒇</m:t>
                    </m:r>
                    <m:d>
                      <m:dPr>
                        <m:ctrlPr>
                          <a:rPr lang="zh-CN" altLang="zh-CN" sz="2000" i="1">
                            <a:latin typeface="Cambria Math"/>
                          </a:rPr>
                        </m:ctrlPr>
                      </m:dPr>
                      <m:e>
                        <m:r>
                          <a:rPr lang="en-US" altLang="zh-CN" sz="2000" b="1" i="1">
                            <a:latin typeface="Cambria Math" panose="02040503050406030204" pitchFamily="18" charset="0"/>
                          </a:rPr>
                          <m:t>𝒙</m:t>
                        </m:r>
                      </m:e>
                    </m:d>
                    <m:r>
                      <a:rPr lang="en-US" altLang="zh-CN" sz="2000" b="1" i="1">
                        <a:latin typeface="Cambria Math" panose="02040503050406030204" pitchFamily="18" charset="0"/>
                      </a:rPr>
                      <m:t>=</m:t>
                    </m:r>
                    <m:r>
                      <a:rPr lang="en-US" altLang="zh-CN" sz="2000" b="1" i="1">
                        <a:latin typeface="Cambria Math" panose="02040503050406030204" pitchFamily="18" charset="0"/>
                      </a:rPr>
                      <m:t>𝒂</m:t>
                    </m:r>
                    <m:sSup>
                      <m:sSupPr>
                        <m:ctrlPr>
                          <a:rPr lang="zh-CN" altLang="zh-CN" sz="2000" i="1">
                            <a:latin typeface="Cambria Math"/>
                          </a:rPr>
                        </m:ctrlPr>
                      </m:sSupPr>
                      <m:e>
                        <m:r>
                          <a:rPr lang="en-US" altLang="zh-CN" sz="2000" b="1" i="1">
                            <a:latin typeface="Cambria Math" panose="02040503050406030204" pitchFamily="18" charset="0"/>
                          </a:rPr>
                          <m:t>𝒆</m:t>
                        </m:r>
                      </m:e>
                      <m:sup>
                        <m:r>
                          <a:rPr lang="en-US" altLang="zh-CN" sz="2000" b="1" i="1">
                            <a:latin typeface="Cambria Math" panose="02040503050406030204" pitchFamily="18" charset="0"/>
                          </a:rPr>
                          <m:t>−</m:t>
                        </m:r>
                        <m:f>
                          <m:fPr>
                            <m:ctrlPr>
                              <a:rPr lang="zh-CN" altLang="zh-CN" sz="2000" i="1">
                                <a:latin typeface="Cambria Math"/>
                              </a:rPr>
                            </m:ctrlPr>
                          </m:fPr>
                          <m:num>
                            <m:sSup>
                              <m:sSupPr>
                                <m:ctrlPr>
                                  <a:rPr lang="zh-CN" altLang="zh-CN" sz="2000" i="1">
                                    <a:latin typeface="Cambria Math"/>
                                  </a:rPr>
                                </m:ctrlPr>
                              </m:sSupPr>
                              <m:e>
                                <m:d>
                                  <m:dPr>
                                    <m:ctrlPr>
                                      <a:rPr lang="zh-CN" altLang="zh-CN" sz="2000" i="1">
                                        <a:latin typeface="Cambria Math"/>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𝒃</m:t>
                                    </m:r>
                                  </m:e>
                                </m:d>
                              </m:e>
                              <m:sup>
                                <m:r>
                                  <a:rPr lang="en-US" altLang="zh-CN" sz="2000" b="1" i="1">
                                    <a:latin typeface="Cambria Math" panose="02040503050406030204" pitchFamily="18" charset="0"/>
                                  </a:rPr>
                                  <m:t>𝟐</m:t>
                                </m:r>
                              </m:sup>
                            </m:sSup>
                          </m:num>
                          <m:den>
                            <m:sSup>
                              <m:sSupPr>
                                <m:ctrlPr>
                                  <a:rPr lang="zh-CN" altLang="zh-CN" sz="2000" i="1">
                                    <a:latin typeface="Cambria Math"/>
                                  </a:rPr>
                                </m:ctrlPr>
                              </m:sSupPr>
                              <m:e>
                                <m:r>
                                  <a:rPr lang="en-US" altLang="zh-CN" sz="2000" b="1" i="1">
                                    <a:latin typeface="Cambria Math" panose="02040503050406030204" pitchFamily="18" charset="0"/>
                                  </a:rPr>
                                  <m:t>𝒄</m:t>
                                </m:r>
                              </m:e>
                              <m:sup>
                                <m:r>
                                  <a:rPr lang="en-US" altLang="zh-CN" sz="2000" b="1" i="1">
                                    <a:latin typeface="Cambria Math" panose="02040503050406030204" pitchFamily="18" charset="0"/>
                                  </a:rPr>
                                  <m:t>𝟐</m:t>
                                </m:r>
                              </m:sup>
                            </m:sSup>
                          </m:den>
                        </m:f>
                      </m:sup>
                    </m:sSup>
                  </m:oMath>
                </a14:m>
                <a:r>
                  <a:rPr lang="zh-CN" altLang="zh-CN" sz="2000" dirty="0" smtClean="0"/>
                  <a:t>，其中</a:t>
                </a:r>
                <a14:m>
                  <m:oMath xmlns:m="http://schemas.openxmlformats.org/officeDocument/2006/math">
                    <m:r>
                      <a:rPr lang="en-US" altLang="zh-CN" sz="2000" b="1" i="1">
                        <a:latin typeface="Cambria Math" panose="02040503050406030204" pitchFamily="18" charset="0"/>
                      </a:rPr>
                      <m:t>𝒂</m:t>
                    </m:r>
                    <m:r>
                      <a:rPr lang="en-US" altLang="zh-CN" sz="2000" b="1" i="1">
                        <a:latin typeface="Cambria Math" panose="02040503050406030204" pitchFamily="18" charset="0"/>
                      </a:rPr>
                      <m:t>,</m:t>
                    </m:r>
                    <m:r>
                      <a:rPr lang="en-US" altLang="zh-CN" sz="2000" b="1" i="1">
                        <a:latin typeface="Cambria Math" panose="02040503050406030204" pitchFamily="18" charset="0"/>
                      </a:rPr>
                      <m:t>𝒃</m:t>
                    </m:r>
                    <m:r>
                      <a:rPr lang="en-US" altLang="zh-CN" sz="2000" b="1" i="1">
                        <a:latin typeface="Cambria Math" panose="02040503050406030204" pitchFamily="18" charset="0"/>
                      </a:rPr>
                      <m:t>,</m:t>
                    </m:r>
                    <m:r>
                      <a:rPr lang="en-US" altLang="zh-CN" sz="2000" b="1" i="1">
                        <a:latin typeface="Cambria Math" panose="02040503050406030204" pitchFamily="18" charset="0"/>
                      </a:rPr>
                      <m:t>𝒄</m:t>
                    </m:r>
                  </m:oMath>
                </a14:m>
                <a:r>
                  <a:rPr lang="zh-CN" altLang="zh-CN" sz="2000" dirty="0"/>
                  <a:t>为实常数 </a:t>
                </a:r>
                <a:r>
                  <a:rPr lang="zh-CN" altLang="en-US" sz="2000" dirty="0" smtClean="0"/>
                  <a:t>。</a:t>
                </a:r>
                <a:endParaRPr lang="en-US" altLang="zh-CN" sz="2000" dirty="0" smtClean="0"/>
              </a:p>
              <a:p>
                <a:pPr>
                  <a:lnSpc>
                    <a:spcPct val="125000"/>
                  </a:lnSpc>
                </a:pPr>
                <a:r>
                  <a:rPr lang="zh-CN" altLang="zh-CN" sz="2000" dirty="0" smtClean="0"/>
                  <a:t>高斯</a:t>
                </a:r>
                <a:r>
                  <a:rPr lang="zh-CN" altLang="zh-CN" sz="2000" dirty="0"/>
                  <a:t>函数的不定积分是误差函数</a:t>
                </a:r>
                <a:r>
                  <a:rPr lang="zh-CN" altLang="zh-CN" sz="2000" dirty="0" smtClean="0"/>
                  <a:t>。</a:t>
                </a:r>
                <a:endParaRPr lang="en-US" altLang="zh-CN" sz="2000" dirty="0" smtClean="0"/>
              </a:p>
              <a:p>
                <a:pPr>
                  <a:lnSpc>
                    <a:spcPct val="125000"/>
                  </a:lnSpc>
                </a:pPr>
                <a:r>
                  <a:rPr lang="zh-CN" altLang="zh-CN" sz="2000" dirty="0" smtClean="0"/>
                  <a:t>在</a:t>
                </a:r>
                <a:r>
                  <a:rPr lang="zh-CN" altLang="zh-CN" sz="2000" dirty="0"/>
                  <a:t>自然科学、社会科学、数学</a:t>
                </a:r>
                <a:r>
                  <a:rPr lang="zh-CN" altLang="zh-CN" sz="2000" dirty="0" smtClean="0"/>
                  <a:t>以及</a:t>
                </a:r>
                <a:r>
                  <a:rPr lang="zh-CN" altLang="zh-CN" sz="2000" dirty="0"/>
                  <a:t>工程学等领域都有高斯函数的</a:t>
                </a:r>
                <a:r>
                  <a:rPr lang="zh-CN" altLang="zh-CN" sz="2000" dirty="0" smtClean="0"/>
                  <a:t>身影：</a:t>
                </a:r>
                <a:endParaRPr lang="en-US" altLang="zh-CN" sz="2000" dirty="0" smtClean="0"/>
              </a:p>
              <a:p>
                <a:pPr lvl="1">
                  <a:lnSpc>
                    <a:spcPct val="125000"/>
                  </a:lnSpc>
                </a:pPr>
                <a:r>
                  <a:rPr lang="zh-CN" altLang="zh-CN" sz="2000" dirty="0"/>
                  <a:t>在统计学与概率论中，高斯函数是正态分布的密度函数。</a:t>
                </a:r>
              </a:p>
              <a:p>
                <a:pPr lvl="1">
                  <a:lnSpc>
                    <a:spcPct val="125000"/>
                  </a:lnSpc>
                </a:pPr>
                <a:r>
                  <a:rPr lang="zh-CN" altLang="zh-CN" sz="2000" dirty="0"/>
                  <a:t>高斯函数是量子谐振子基态的波函数。</a:t>
                </a:r>
              </a:p>
              <a:p>
                <a:pPr lvl="1">
                  <a:lnSpc>
                    <a:spcPct val="125000"/>
                  </a:lnSpc>
                </a:pPr>
                <a:r>
                  <a:rPr lang="zh-CN" altLang="zh-CN" sz="2000" dirty="0"/>
                  <a:t>计算化学中所用的分子轨道是名为高斯轨道的高斯函数的线性组合。</a:t>
                </a:r>
              </a:p>
              <a:p>
                <a:pPr lvl="1">
                  <a:lnSpc>
                    <a:spcPct val="125000"/>
                  </a:lnSpc>
                </a:pPr>
                <a:r>
                  <a:rPr lang="zh-CN" altLang="zh-CN" sz="2000" dirty="0"/>
                  <a:t>在数学领域，高斯函数在埃尔米特多项式的定义中起着重要作用。</a:t>
                </a:r>
              </a:p>
              <a:p>
                <a:pPr lvl="1">
                  <a:lnSpc>
                    <a:spcPct val="125000"/>
                  </a:lnSpc>
                </a:pPr>
                <a:r>
                  <a:rPr lang="zh-CN" altLang="zh-CN" sz="2000" dirty="0"/>
                  <a:t>高斯函数与量子场论中的真空态相关。</a:t>
                </a:r>
              </a:p>
              <a:p>
                <a:pPr lvl="1">
                  <a:lnSpc>
                    <a:spcPct val="125000"/>
                  </a:lnSpc>
                </a:pPr>
                <a:r>
                  <a:rPr lang="zh-CN" altLang="zh-CN" sz="2000" dirty="0"/>
                  <a:t>在光学以及微波系统中有高斯波束的应用。</a:t>
                </a:r>
              </a:p>
              <a:p>
                <a:pPr lvl="1">
                  <a:lnSpc>
                    <a:spcPct val="125000"/>
                  </a:lnSpc>
                </a:pPr>
                <a:r>
                  <a:rPr lang="zh-CN" altLang="zh-CN" sz="2000" dirty="0"/>
                  <a:t>高斯函数在图像处理中用作预平滑核。</a:t>
                </a:r>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9359" y="1340620"/>
                <a:ext cx="8532440" cy="5112568"/>
              </a:xfrm>
              <a:blipFill>
                <a:blip r:embed="rId2" cstate="print"/>
                <a:stretch>
                  <a:fillRect r="-6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184</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225366898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457200" y="404813"/>
            <a:ext cx="8229600" cy="863600"/>
          </a:xfrm>
        </p:spPr>
        <p:txBody>
          <a:bodyPr/>
          <a:lstStyle/>
          <a:p>
            <a:r>
              <a:rPr lang="zh-CN" altLang="zh-CN" smtClean="0"/>
              <a:t>约瑟夫·傅里叶</a:t>
            </a:r>
            <a:endParaRPr lang="zh-CN" altLang="en-US" smtClean="0"/>
          </a:p>
        </p:txBody>
      </p:sp>
      <p:sp>
        <p:nvSpPr>
          <p:cNvPr id="106499" name="内容占位符 2"/>
          <p:cNvSpPr>
            <a:spLocks noGrp="1"/>
          </p:cNvSpPr>
          <p:nvPr>
            <p:ph idx="1"/>
          </p:nvPr>
        </p:nvSpPr>
        <p:spPr>
          <a:xfrm>
            <a:off x="539552" y="1341438"/>
            <a:ext cx="6984900" cy="5256212"/>
          </a:xfrm>
        </p:spPr>
        <p:txBody>
          <a:bodyPr/>
          <a:lstStyle/>
          <a:p>
            <a:pPr>
              <a:lnSpc>
                <a:spcPct val="150000"/>
              </a:lnSpc>
            </a:pPr>
            <a:r>
              <a:rPr lang="en-US" altLang="zh-CN" dirty="0" smtClean="0"/>
              <a:t>Joseph Fourier</a:t>
            </a:r>
          </a:p>
          <a:p>
            <a:pPr>
              <a:lnSpc>
                <a:spcPct val="150000"/>
              </a:lnSpc>
            </a:pPr>
            <a:r>
              <a:rPr lang="en-US" altLang="zh-CN" dirty="0" smtClean="0"/>
              <a:t>1768</a:t>
            </a:r>
            <a:r>
              <a:rPr lang="zh-CN" altLang="en-US" dirty="0" smtClean="0"/>
              <a:t>年</a:t>
            </a:r>
            <a:r>
              <a:rPr lang="en-US" altLang="zh-CN" dirty="0" smtClean="0"/>
              <a:t>3</a:t>
            </a:r>
            <a:r>
              <a:rPr lang="zh-CN" altLang="en-US" dirty="0" smtClean="0"/>
              <a:t>月</a:t>
            </a:r>
            <a:r>
              <a:rPr lang="en-US" altLang="zh-CN" dirty="0" smtClean="0"/>
              <a:t>21</a:t>
            </a:r>
            <a:r>
              <a:rPr lang="zh-CN" altLang="en-US" dirty="0" smtClean="0"/>
              <a:t>日－</a:t>
            </a:r>
            <a:r>
              <a:rPr lang="en-US" altLang="zh-CN" dirty="0" smtClean="0"/>
              <a:t>1830</a:t>
            </a:r>
            <a:r>
              <a:rPr lang="zh-CN" altLang="en-US" dirty="0" smtClean="0"/>
              <a:t>年</a:t>
            </a:r>
            <a:r>
              <a:rPr lang="en-US" altLang="zh-CN" dirty="0" smtClean="0"/>
              <a:t>5</a:t>
            </a:r>
            <a:r>
              <a:rPr lang="zh-CN" altLang="en-US" dirty="0" smtClean="0"/>
              <a:t>月</a:t>
            </a:r>
            <a:r>
              <a:rPr lang="en-US" altLang="zh-CN" dirty="0" smtClean="0"/>
              <a:t>16</a:t>
            </a:r>
            <a:r>
              <a:rPr lang="zh-CN" altLang="en-US" dirty="0" smtClean="0"/>
              <a:t>日</a:t>
            </a:r>
            <a:endParaRPr lang="en-US" altLang="zh-CN" dirty="0" smtClean="0"/>
          </a:p>
          <a:p>
            <a:pPr>
              <a:lnSpc>
                <a:spcPct val="150000"/>
              </a:lnSpc>
            </a:pPr>
            <a:r>
              <a:rPr lang="zh-CN" altLang="en-US" dirty="0" smtClean="0"/>
              <a:t>法国数学家、物理学家。</a:t>
            </a:r>
            <a:endParaRPr lang="en-US" altLang="zh-CN" dirty="0" smtClean="0"/>
          </a:p>
          <a:p>
            <a:pPr>
              <a:lnSpc>
                <a:spcPct val="150000"/>
              </a:lnSpc>
            </a:pPr>
            <a:r>
              <a:rPr lang="zh-CN" altLang="en-US" dirty="0" smtClean="0"/>
              <a:t>他被归功为温室效应的发现者。</a:t>
            </a:r>
            <a:endParaRPr lang="en-US" altLang="zh-CN" dirty="0" smtClean="0"/>
          </a:p>
          <a:p>
            <a:pPr>
              <a:lnSpc>
                <a:spcPct val="150000"/>
              </a:lnSpc>
            </a:pPr>
            <a:r>
              <a:rPr lang="en-US" altLang="zh-CN" dirty="0" smtClean="0"/>
              <a:t>1798</a:t>
            </a:r>
            <a:r>
              <a:rPr lang="zh-CN" altLang="en-US" dirty="0" smtClean="0"/>
              <a:t>年随拿破仑军队远征埃及，</a:t>
            </a:r>
            <a:r>
              <a:rPr lang="en-US" altLang="zh-CN" dirty="0" smtClean="0"/>
              <a:t/>
            </a:r>
            <a:br>
              <a:rPr lang="en-US" altLang="zh-CN" dirty="0" smtClean="0"/>
            </a:br>
            <a:r>
              <a:rPr lang="zh-CN" altLang="en-US" dirty="0" smtClean="0"/>
              <a:t>受到拿破仑器重，回国后被任命</a:t>
            </a:r>
            <a:r>
              <a:rPr lang="en-US" altLang="zh-CN" dirty="0" smtClean="0"/>
              <a:t/>
            </a:r>
            <a:br>
              <a:rPr lang="en-US" altLang="zh-CN" dirty="0" smtClean="0"/>
            </a:br>
            <a:r>
              <a:rPr lang="zh-CN" altLang="en-US" dirty="0" smtClean="0"/>
              <a:t>为格伦诺布尔省省长。</a:t>
            </a:r>
          </a:p>
        </p:txBody>
      </p:sp>
      <p:sp>
        <p:nvSpPr>
          <p:cNvPr id="4" name="日期占位符 3"/>
          <p:cNvSpPr>
            <a:spLocks noGrp="1"/>
          </p:cNvSpPr>
          <p:nvPr>
            <p:ph type="dt" sz="quarter" idx="10"/>
          </p:nvPr>
        </p:nvSpPr>
        <p:spPr/>
        <p:txBody>
          <a:bodyPr/>
          <a:lstStyle/>
          <a:p>
            <a:pPr>
              <a:defRPr/>
            </a:pPr>
            <a:fld id="{6DF95894-F63C-4852-AC93-D720E52A4C94}" type="datetime8">
              <a:rPr lang="zh-CN" altLang="en-US" smtClean="0"/>
              <a:pPr>
                <a:defRPr/>
              </a:pPr>
              <a:t>2018年9月10日1时32分</a:t>
            </a:fld>
            <a:endParaRPr lang="zh-CN" altLang="en-US" dirty="0"/>
          </a:p>
        </p:txBody>
      </p:sp>
      <p:sp>
        <p:nvSpPr>
          <p:cNvPr id="10650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A41B77A0-8D93-410E-AE94-0E8D7353023C}" type="slidenum">
              <a:rPr lang="zh-CN" altLang="en-US" sz="1800">
                <a:solidFill>
                  <a:srgbClr val="FFFFFF"/>
                </a:solidFill>
                <a:latin typeface="Georgia" panose="02040502050405020303" pitchFamily="18" charset="0"/>
              </a:rPr>
              <a:pPr>
                <a:spcBef>
                  <a:spcPct val="0"/>
                </a:spcBef>
                <a:buClrTx/>
                <a:buFontTx/>
                <a:buNone/>
              </a:pPr>
              <a:t>185</a:t>
            </a:fld>
            <a:endParaRPr lang="zh-CN" altLang="en-US" sz="1800">
              <a:solidFill>
                <a:srgbClr val="FFFFFF"/>
              </a:solidFill>
              <a:latin typeface="Georgia" panose="02040502050405020303" pitchFamily="18" charset="0"/>
            </a:endParaRPr>
          </a:p>
        </p:txBody>
      </p:sp>
      <p:pic>
        <p:nvPicPr>
          <p:cNvPr id="106502" name="Picture 2" descr="http://upload.wikimedia.org/wikipedia/commons/c/c7/Fourie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88125" y="836613"/>
            <a:ext cx="2016125" cy="244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503" name="Picture 4" descr="http://upload.wikimedia.org/wikipedia/commons/thumb/2/26/Grenoble_-_ancien_%C3%A9v%C3%AAch%C3%A9_-_Joseph_Fourier.JPG/220px-Grenoble_-_ancien_%C3%A9v%C3%AAch%C3%A9_-_Joseph_Fourier.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56400" y="3573463"/>
            <a:ext cx="1679575" cy="2519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棱台 7">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a:xfrm>
            <a:off x="457200" y="404813"/>
            <a:ext cx="8229600" cy="863600"/>
          </a:xfrm>
        </p:spPr>
        <p:txBody>
          <a:bodyPr/>
          <a:lstStyle/>
          <a:p>
            <a:r>
              <a:rPr lang="zh-CN" altLang="zh-CN" sz="3600" smtClean="0"/>
              <a:t>约翰·彼得·古斯塔夫·勒热纳·狄利克雷</a:t>
            </a:r>
            <a:endParaRPr lang="zh-CN" altLang="en-US" sz="3600" smtClean="0"/>
          </a:p>
        </p:txBody>
      </p:sp>
      <p:sp>
        <p:nvSpPr>
          <p:cNvPr id="108547" name="内容占位符 2"/>
          <p:cNvSpPr>
            <a:spLocks noGrp="1"/>
          </p:cNvSpPr>
          <p:nvPr>
            <p:ph idx="1"/>
          </p:nvPr>
        </p:nvSpPr>
        <p:spPr>
          <a:xfrm>
            <a:off x="323404" y="1196752"/>
            <a:ext cx="8281044" cy="5256212"/>
          </a:xfrm>
        </p:spPr>
        <p:txBody>
          <a:bodyPr/>
          <a:lstStyle/>
          <a:p>
            <a:pPr>
              <a:lnSpc>
                <a:spcPct val="150000"/>
              </a:lnSpc>
            </a:pPr>
            <a:r>
              <a:rPr lang="en-US" altLang="zh-CN" dirty="0" smtClean="0"/>
              <a:t>Johann Peter Gustav Lejeune Dirichlet</a:t>
            </a:r>
          </a:p>
          <a:p>
            <a:pPr>
              <a:lnSpc>
                <a:spcPct val="150000"/>
              </a:lnSpc>
            </a:pPr>
            <a:r>
              <a:rPr lang="en-US" altLang="zh-CN" dirty="0" smtClean="0"/>
              <a:t>1805</a:t>
            </a:r>
            <a:r>
              <a:rPr lang="zh-CN" altLang="en-US" dirty="0" smtClean="0"/>
              <a:t>年</a:t>
            </a:r>
            <a:r>
              <a:rPr lang="en-US" altLang="zh-CN" dirty="0" smtClean="0"/>
              <a:t>2</a:t>
            </a:r>
            <a:r>
              <a:rPr lang="zh-CN" altLang="en-US" dirty="0" smtClean="0"/>
              <a:t>月</a:t>
            </a:r>
            <a:r>
              <a:rPr lang="en-US" altLang="zh-CN" dirty="0" smtClean="0"/>
              <a:t>13</a:t>
            </a:r>
            <a:r>
              <a:rPr lang="zh-CN" altLang="en-US" dirty="0" smtClean="0"/>
              <a:t>日－</a:t>
            </a:r>
            <a:r>
              <a:rPr lang="en-US" altLang="zh-CN" dirty="0" smtClean="0"/>
              <a:t>1859</a:t>
            </a:r>
            <a:r>
              <a:rPr lang="zh-CN" altLang="en-US" dirty="0" smtClean="0"/>
              <a:t>年</a:t>
            </a:r>
            <a:r>
              <a:rPr lang="en-US" altLang="zh-CN" dirty="0" smtClean="0"/>
              <a:t>5</a:t>
            </a:r>
            <a:r>
              <a:rPr lang="zh-CN" altLang="en-US" dirty="0" smtClean="0"/>
              <a:t>月</a:t>
            </a:r>
            <a:r>
              <a:rPr lang="en-US" altLang="zh-CN" dirty="0" smtClean="0"/>
              <a:t>5</a:t>
            </a:r>
            <a:r>
              <a:rPr lang="zh-CN" altLang="en-US" dirty="0" smtClean="0"/>
              <a:t>日</a:t>
            </a:r>
            <a:endParaRPr lang="en-US" altLang="zh-CN" dirty="0" smtClean="0"/>
          </a:p>
          <a:p>
            <a:pPr>
              <a:lnSpc>
                <a:spcPct val="150000"/>
              </a:lnSpc>
            </a:pPr>
            <a:r>
              <a:rPr lang="zh-CN" altLang="en-US" dirty="0" smtClean="0"/>
              <a:t>德国数学家</a:t>
            </a:r>
            <a:endParaRPr lang="en-US" altLang="zh-CN" dirty="0" smtClean="0"/>
          </a:p>
          <a:p>
            <a:pPr>
              <a:lnSpc>
                <a:spcPct val="150000"/>
              </a:lnSpc>
            </a:pPr>
            <a:r>
              <a:rPr lang="zh-CN" altLang="en-US" dirty="0" smtClean="0"/>
              <a:t>创立了现代函数的正式定义</a:t>
            </a:r>
            <a:endParaRPr lang="en-US" altLang="zh-CN" dirty="0" smtClean="0"/>
          </a:p>
          <a:p>
            <a:pPr>
              <a:lnSpc>
                <a:spcPct val="150000"/>
              </a:lnSpc>
            </a:pPr>
            <a:r>
              <a:rPr lang="zh-CN" altLang="en-US" dirty="0" smtClean="0"/>
              <a:t>其首篇论文是费马大定理 </a:t>
            </a:r>
            <a:r>
              <a:rPr lang="en-US" altLang="zh-CN" i="1" dirty="0" smtClean="0"/>
              <a:t>n </a:t>
            </a:r>
            <a:r>
              <a:rPr lang="en-US" altLang="zh-CN" dirty="0" smtClean="0"/>
              <a:t>= 5 </a:t>
            </a:r>
            <a:r>
              <a:rPr lang="zh-CN" altLang="en-US" dirty="0" smtClean="0"/>
              <a:t>的情况；</a:t>
            </a:r>
            <a:r>
              <a:rPr lang="en-US" altLang="zh-CN" dirty="0" smtClean="0"/>
              <a:t/>
            </a:r>
            <a:br>
              <a:rPr lang="en-US" altLang="zh-CN" dirty="0" smtClean="0"/>
            </a:br>
            <a:r>
              <a:rPr lang="zh-CN" altLang="en-US" dirty="0" smtClean="0"/>
              <a:t>后来亦证明了 </a:t>
            </a:r>
            <a:r>
              <a:rPr lang="en-US" altLang="zh-CN" i="1" dirty="0" smtClean="0"/>
              <a:t>n </a:t>
            </a:r>
            <a:r>
              <a:rPr lang="en-US" altLang="zh-CN" dirty="0" smtClean="0"/>
              <a:t>= 14 </a:t>
            </a:r>
            <a:r>
              <a:rPr lang="zh-CN" altLang="en-US" dirty="0" smtClean="0"/>
              <a:t>的情况。</a:t>
            </a:r>
            <a:endParaRPr lang="en-US" altLang="zh-CN" dirty="0" smtClean="0"/>
          </a:p>
          <a:p>
            <a:pPr>
              <a:lnSpc>
                <a:spcPct val="150000"/>
              </a:lnSpc>
            </a:pPr>
            <a:r>
              <a:rPr lang="zh-CN" altLang="en-US" dirty="0" smtClean="0"/>
              <a:t>其妻瑞贝卡</a:t>
            </a:r>
            <a:r>
              <a:rPr lang="en-US" altLang="zh-CN" dirty="0" smtClean="0"/>
              <a:t>·</a:t>
            </a:r>
            <a:r>
              <a:rPr lang="zh-CN" altLang="en-US" dirty="0" smtClean="0"/>
              <a:t>门德尔松（</a:t>
            </a:r>
            <a:r>
              <a:rPr lang="en-US" altLang="zh-CN" dirty="0" smtClean="0"/>
              <a:t>Rebecca Mendelssohn</a:t>
            </a:r>
            <a:r>
              <a:rPr lang="zh-CN" altLang="en-US" dirty="0" smtClean="0"/>
              <a:t>）是音乐家费利克斯</a:t>
            </a:r>
            <a:r>
              <a:rPr lang="en-US" altLang="zh-CN" dirty="0" smtClean="0"/>
              <a:t>·</a:t>
            </a:r>
            <a:r>
              <a:rPr lang="zh-CN" altLang="en-US" dirty="0" smtClean="0"/>
              <a:t>门德尔松之姐。</a:t>
            </a:r>
          </a:p>
        </p:txBody>
      </p:sp>
      <p:sp>
        <p:nvSpPr>
          <p:cNvPr id="4" name="日期占位符 3"/>
          <p:cNvSpPr>
            <a:spLocks noGrp="1"/>
          </p:cNvSpPr>
          <p:nvPr>
            <p:ph type="dt" sz="quarter" idx="10"/>
          </p:nvPr>
        </p:nvSpPr>
        <p:spPr/>
        <p:txBody>
          <a:bodyPr/>
          <a:lstStyle/>
          <a:p>
            <a:pPr>
              <a:defRPr/>
            </a:pPr>
            <a:fld id="{EEE86A35-C593-4088-9EBD-0D1135667459}" type="datetime8">
              <a:rPr lang="zh-CN" altLang="en-US" smtClean="0"/>
              <a:pPr>
                <a:defRPr/>
              </a:pPr>
              <a:t>2018年9月10日1时32分</a:t>
            </a:fld>
            <a:endParaRPr lang="zh-CN" altLang="en-US" dirty="0"/>
          </a:p>
        </p:txBody>
      </p:sp>
      <p:sp>
        <p:nvSpPr>
          <p:cNvPr id="10854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692D8A1A-55C1-4FAF-A405-D42A56800B0C}" type="slidenum">
              <a:rPr lang="zh-CN" altLang="en-US" sz="1800">
                <a:solidFill>
                  <a:srgbClr val="FFFFFF"/>
                </a:solidFill>
                <a:latin typeface="Georgia" panose="02040502050405020303" pitchFamily="18" charset="0"/>
              </a:rPr>
              <a:pPr>
                <a:spcBef>
                  <a:spcPct val="0"/>
                </a:spcBef>
                <a:buClrTx/>
                <a:buFontTx/>
                <a:buNone/>
              </a:pPr>
              <a:t>186</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pic>
        <p:nvPicPr>
          <p:cNvPr id="108551" name="Picture 2" descr="http://upload.wikimedia.org/wikipedia/commons/thumb/3/32/Peter_Gustav_Lejeune_Dirichlet.jpg/200px-Peter_Gustav_Lejeune_Dirichlet.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4701" y="1528763"/>
            <a:ext cx="2109787" cy="233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a:xfrm>
            <a:off x="457200" y="404813"/>
            <a:ext cx="8229600" cy="863600"/>
          </a:xfrm>
        </p:spPr>
        <p:txBody>
          <a:bodyPr/>
          <a:lstStyle/>
          <a:p>
            <a:r>
              <a:rPr lang="zh-CN" altLang="zh-CN" smtClean="0"/>
              <a:t>保罗·狄拉克</a:t>
            </a:r>
          </a:p>
        </p:txBody>
      </p:sp>
      <p:sp>
        <p:nvSpPr>
          <p:cNvPr id="110595" name="内容占位符 2"/>
          <p:cNvSpPr>
            <a:spLocks noGrp="1"/>
          </p:cNvSpPr>
          <p:nvPr>
            <p:ph idx="1"/>
          </p:nvPr>
        </p:nvSpPr>
        <p:spPr>
          <a:xfrm>
            <a:off x="467420" y="1196752"/>
            <a:ext cx="7128916" cy="5112568"/>
          </a:xfrm>
        </p:spPr>
        <p:txBody>
          <a:bodyPr/>
          <a:lstStyle/>
          <a:p>
            <a:pPr>
              <a:lnSpc>
                <a:spcPct val="125000"/>
              </a:lnSpc>
            </a:pPr>
            <a:r>
              <a:rPr lang="en-US" altLang="zh-CN" dirty="0" smtClean="0"/>
              <a:t>Paul Adrien Maurice Dirac</a:t>
            </a:r>
          </a:p>
          <a:p>
            <a:pPr>
              <a:lnSpc>
                <a:spcPct val="125000"/>
              </a:lnSpc>
            </a:pPr>
            <a:r>
              <a:rPr lang="en-US" altLang="zh-CN" dirty="0" smtClean="0"/>
              <a:t>1902</a:t>
            </a:r>
            <a:r>
              <a:rPr lang="zh-CN" altLang="en-US" dirty="0" smtClean="0"/>
              <a:t>年</a:t>
            </a:r>
            <a:r>
              <a:rPr lang="en-US" altLang="zh-CN" dirty="0" smtClean="0"/>
              <a:t>8</a:t>
            </a:r>
            <a:r>
              <a:rPr lang="zh-CN" altLang="en-US" dirty="0" smtClean="0"/>
              <a:t>月</a:t>
            </a:r>
            <a:r>
              <a:rPr lang="en-US" altLang="zh-CN" dirty="0" smtClean="0"/>
              <a:t>8</a:t>
            </a:r>
            <a:r>
              <a:rPr lang="zh-CN" altLang="en-US" dirty="0" smtClean="0"/>
              <a:t>日－</a:t>
            </a:r>
            <a:r>
              <a:rPr lang="en-US" altLang="zh-CN" dirty="0" smtClean="0"/>
              <a:t>1984</a:t>
            </a:r>
            <a:r>
              <a:rPr lang="zh-CN" altLang="en-US" dirty="0" smtClean="0"/>
              <a:t>年</a:t>
            </a:r>
            <a:r>
              <a:rPr lang="en-US" altLang="zh-CN" dirty="0" smtClean="0"/>
              <a:t>10</a:t>
            </a:r>
            <a:r>
              <a:rPr lang="zh-CN" altLang="en-US" dirty="0" smtClean="0"/>
              <a:t>月</a:t>
            </a:r>
            <a:r>
              <a:rPr lang="en-US" altLang="zh-CN" dirty="0" smtClean="0"/>
              <a:t>20</a:t>
            </a:r>
            <a:r>
              <a:rPr lang="zh-CN" altLang="en-US" dirty="0" smtClean="0"/>
              <a:t>日</a:t>
            </a:r>
            <a:endParaRPr lang="en-US" altLang="zh-CN" dirty="0" smtClean="0"/>
          </a:p>
          <a:p>
            <a:pPr>
              <a:lnSpc>
                <a:spcPct val="125000"/>
              </a:lnSpc>
            </a:pPr>
            <a:r>
              <a:rPr lang="zh-CN" altLang="en-US" dirty="0" smtClean="0"/>
              <a:t>英国理论物理学家</a:t>
            </a:r>
            <a:endParaRPr lang="en-US" altLang="zh-CN" dirty="0" smtClean="0"/>
          </a:p>
          <a:p>
            <a:pPr>
              <a:lnSpc>
                <a:spcPct val="125000"/>
              </a:lnSpc>
            </a:pPr>
            <a:r>
              <a:rPr lang="zh-CN" altLang="en-US" dirty="0" smtClean="0"/>
              <a:t>量子力学的奠基者之一</a:t>
            </a:r>
            <a:endParaRPr lang="en-US" altLang="zh-CN" dirty="0" smtClean="0"/>
          </a:p>
          <a:p>
            <a:pPr>
              <a:lnSpc>
                <a:spcPct val="125000"/>
              </a:lnSpc>
            </a:pPr>
            <a:r>
              <a:rPr lang="en-US" altLang="zh-CN" dirty="0" smtClean="0"/>
              <a:t>1933</a:t>
            </a:r>
            <a:r>
              <a:rPr lang="zh-CN" altLang="en-US" dirty="0" smtClean="0"/>
              <a:t>年，</a:t>
            </a:r>
            <a:r>
              <a:rPr lang="en-US" altLang="zh-CN" dirty="0" smtClean="0"/>
              <a:t>Nobel </a:t>
            </a:r>
            <a:r>
              <a:rPr lang="zh-CN" altLang="en-US" dirty="0" smtClean="0"/>
              <a:t>奖</a:t>
            </a:r>
            <a:endParaRPr lang="en-US" altLang="zh-CN" dirty="0" smtClean="0"/>
          </a:p>
          <a:p>
            <a:pPr>
              <a:lnSpc>
                <a:spcPct val="125000"/>
              </a:lnSpc>
            </a:pPr>
            <a:r>
              <a:rPr lang="en-US" altLang="zh-CN" dirty="0" smtClean="0"/>
              <a:t>1956</a:t>
            </a:r>
            <a:r>
              <a:rPr lang="zh-CN" altLang="en-US" dirty="0" smtClean="0"/>
              <a:t>年，莫斯科大学：</a:t>
            </a:r>
            <a:r>
              <a:rPr lang="en-US" altLang="zh-CN" dirty="0" smtClean="0"/>
              <a:t/>
            </a:r>
            <a:br>
              <a:rPr lang="en-US" altLang="zh-CN" dirty="0" smtClean="0"/>
            </a:br>
            <a:r>
              <a:rPr lang="zh-CN" altLang="en-US" dirty="0" smtClean="0"/>
              <a:t>一个物理定律必须具有数学美。</a:t>
            </a:r>
            <a:endParaRPr lang="en-US" altLang="zh-CN" dirty="0" smtClean="0"/>
          </a:p>
          <a:p>
            <a:pPr>
              <a:lnSpc>
                <a:spcPct val="125000"/>
              </a:lnSpc>
            </a:pPr>
            <a:r>
              <a:rPr lang="zh-CN" altLang="en-US" dirty="0" smtClean="0"/>
              <a:t>不抽烟、不喝酒，只喝水</a:t>
            </a:r>
            <a:endParaRPr lang="en-US" altLang="zh-CN" dirty="0" smtClean="0"/>
          </a:p>
          <a:p>
            <a:pPr>
              <a:lnSpc>
                <a:spcPct val="125000"/>
              </a:lnSpc>
            </a:pPr>
            <a:r>
              <a:rPr lang="zh-CN" altLang="en-US" dirty="0" smtClean="0"/>
              <a:t>杨振宁评价：秋水文章不染尘。</a:t>
            </a:r>
          </a:p>
        </p:txBody>
      </p:sp>
      <p:sp>
        <p:nvSpPr>
          <p:cNvPr id="4" name="日期占位符 3"/>
          <p:cNvSpPr>
            <a:spLocks noGrp="1"/>
          </p:cNvSpPr>
          <p:nvPr>
            <p:ph type="dt" sz="quarter" idx="10"/>
          </p:nvPr>
        </p:nvSpPr>
        <p:spPr/>
        <p:txBody>
          <a:bodyPr/>
          <a:lstStyle/>
          <a:p>
            <a:pPr>
              <a:defRPr/>
            </a:pPr>
            <a:fld id="{71D47F10-0D60-4249-9F62-50FB1FA55E98}" type="datetime8">
              <a:rPr lang="zh-CN" altLang="en-US" smtClean="0"/>
              <a:pPr>
                <a:defRPr/>
              </a:pPr>
              <a:t>2018年9月10日1时32分</a:t>
            </a:fld>
            <a:endParaRPr lang="zh-CN" altLang="en-US" dirty="0"/>
          </a:p>
        </p:txBody>
      </p:sp>
      <p:sp>
        <p:nvSpPr>
          <p:cNvPr id="11059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D3FC4E2-1800-45F4-9C19-7A5D09DA1AED}" type="slidenum">
              <a:rPr lang="zh-CN" altLang="en-US" sz="1800">
                <a:solidFill>
                  <a:srgbClr val="FFFFFF"/>
                </a:solidFill>
                <a:latin typeface="Georgia" panose="02040502050405020303" pitchFamily="18" charset="0"/>
              </a:rPr>
              <a:pPr>
                <a:spcBef>
                  <a:spcPct val="0"/>
                </a:spcBef>
                <a:buClrTx/>
                <a:buFontTx/>
                <a:buNone/>
              </a:pPr>
              <a:t>187</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pic>
        <p:nvPicPr>
          <p:cNvPr id="110599" name="Picture 2" descr="http://upload.wikimedia.org/wikipedia/commons/thumb/c/cf/Dirac_4.jpg/640px-Dirac_4.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22988" y="548680"/>
            <a:ext cx="2827337" cy="417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06325" y="1305124"/>
                <a:ext cx="7942139" cy="5220220"/>
              </a:xfrm>
            </p:spPr>
            <p:txBody>
              <a:bodyPr/>
              <a:lstStyle/>
              <a:p>
                <a:pPr>
                  <a:lnSpc>
                    <a:spcPct val="114000"/>
                  </a:lnSpc>
                </a:pPr>
                <a:r>
                  <a:rPr lang="zh-CN" altLang="zh-CN" dirty="0" smtClean="0"/>
                  <a:t>指数形式的傅立叶级数展开，其第</a:t>
                </a:r>
                <a:r>
                  <a:rPr lang="en-US" altLang="zh-CN" dirty="0" smtClean="0"/>
                  <a:t/>
                </a:r>
                <a14:m>
                  <m:oMath xmlns:m="http://schemas.openxmlformats.org/officeDocument/2006/math">
                    <m:r>
                      <a:rPr lang="en-US" altLang="zh-CN" b="1" i="1">
                        <a:latin typeface="Cambria Math" panose="02040503050406030204" pitchFamily="18" charset="0"/>
                      </a:rPr>
                      <m:t>𝒏</m:t>
                    </m:r>
                  </m:oMath>
                </a14:m>
                <a:r>
                  <a:rPr lang="en-US" altLang="zh-CN" dirty="0" smtClean="0"/>
                  <a:t/>
                </a:r>
                <a:r>
                  <a:rPr lang="zh-CN" altLang="zh-CN" dirty="0"/>
                  <a:t>次谐波为</a:t>
                </a:r>
              </a:p>
              <a:p>
                <a:pPr marL="109537" indent="0">
                  <a:lnSpc>
                    <a:spcPct val="125000"/>
                  </a:lnSpc>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𝒏</m:t>
                          </m:r>
                        </m:sub>
                      </m:sSub>
                      <m:func>
                        <m:funcPr>
                          <m:ctrlPr>
                            <a:rPr lang="zh-CN" altLang="zh-CN" sz="2400" i="1">
                              <a:latin typeface="Cambria Math"/>
                            </a:rPr>
                          </m:ctrlPr>
                        </m:funcPr>
                        <m:fName>
                          <m:r>
                            <a:rPr lang="en-US" altLang="zh-CN" sz="2400" b="1" i="1">
                              <a:latin typeface="Cambria Math" panose="02040503050406030204" pitchFamily="18" charset="0"/>
                            </a:rPr>
                            <m:t>𝐜𝐨𝐬</m:t>
                          </m:r>
                        </m:fName>
                        <m:e>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e>
                      </m:func>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𝒏</m:t>
                          </m:r>
                        </m:sub>
                      </m:sSub>
                      <m:func>
                        <m:funcPr>
                          <m:ctrlPr>
                            <a:rPr lang="zh-CN" altLang="zh-CN" sz="2400" i="1">
                              <a:latin typeface="Cambria Math"/>
                            </a:rPr>
                          </m:ctrlPr>
                        </m:funcPr>
                        <m:fName>
                          <m:r>
                            <a:rPr lang="en-US" altLang="zh-CN" sz="2400" b="1" i="1">
                              <a:latin typeface="Cambria Math" panose="02040503050406030204" pitchFamily="18" charset="0"/>
                            </a:rPr>
                            <m:t>𝐬𝐢𝐧</m:t>
                          </m:r>
                        </m:fName>
                        <m:e>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e>
                      </m:func>
                    </m:oMath>
                  </m:oMathPara>
                </a14:m>
                <a:endParaRPr lang="zh-CN" altLang="zh-CN" sz="2400"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𝒏</m:t>
                          </m:r>
                        </m:sub>
                      </m:sSub>
                      <m:f>
                        <m:fPr>
                          <m:ctrlPr>
                            <a:rPr lang="zh-CN" altLang="zh-CN" sz="2400" i="1">
                              <a:latin typeface="Cambria Math"/>
                            </a:rPr>
                          </m:ctrlPr>
                        </m:fPr>
                        <m:num>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r>
                            <a:rPr lang="en-US" altLang="zh-CN" sz="2400" b="1" i="1">
                              <a:latin typeface="Cambria Math" panose="02040503050406030204" pitchFamily="18" charset="0"/>
                            </a:rPr>
                            <m:t>+</m:t>
                          </m:r>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𝒏</m:t>
                          </m:r>
                        </m:sub>
                      </m:sSub>
                      <m:f>
                        <m:fPr>
                          <m:ctrlPr>
                            <a:rPr lang="zh-CN" altLang="zh-CN" sz="2400" i="1">
                              <a:latin typeface="Cambria Math"/>
                            </a:rPr>
                          </m:ctrlPr>
                        </m:fPr>
                        <m:num>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r>
                            <a:rPr lang="en-US" altLang="zh-CN" sz="2400" b="1" i="1">
                              <a:latin typeface="Cambria Math" panose="02040503050406030204" pitchFamily="18" charset="0"/>
                            </a:rPr>
                            <m:t>−</m:t>
                          </m:r>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num>
                        <m:den>
                          <m:r>
                            <a:rPr lang="en-US" altLang="zh-CN" sz="2400" b="1" i="1">
                              <a:latin typeface="Cambria Math" panose="02040503050406030204" pitchFamily="18" charset="0"/>
                            </a:rPr>
                            <m:t>𝟐</m:t>
                          </m:r>
                          <m:r>
                            <a:rPr lang="en-US" altLang="zh-CN" sz="2400" b="1" i="1">
                              <a:latin typeface="Cambria Math" panose="02040503050406030204" pitchFamily="18" charset="0"/>
                            </a:rPr>
                            <m:t>𝒋</m:t>
                          </m:r>
                        </m:den>
                      </m:f>
                    </m:oMath>
                  </m:oMathPara>
                </a14:m>
                <a:endParaRPr lang="zh-CN" altLang="zh-CN" sz="2400"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f>
                        <m:fPr>
                          <m:ctrlPr>
                            <a:rPr lang="zh-CN" altLang="zh-CN" sz="2400" i="1">
                              <a:latin typeface="Cambria Math"/>
                            </a:rPr>
                          </m:ctrlPr>
                        </m:fPr>
                        <m:num>
                          <m:sSub>
                            <m:sSubPr>
                              <m:ctrlPr>
                                <a:rPr lang="zh-CN" altLang="zh-CN" sz="2400" i="1">
                                  <a:latin typeface="Cambria Math"/>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𝒏</m:t>
                              </m:r>
                            </m:sub>
                          </m:sSub>
                          <m:r>
                            <a:rPr lang="en-US" altLang="zh-CN" sz="2400" b="1" i="1" smtClean="0">
                              <a:latin typeface="Cambria Math" panose="02040503050406030204" pitchFamily="18" charset="0"/>
                            </a:rPr>
                            <m:t>𝒊</m:t>
                          </m:r>
                        </m:num>
                        <m:den>
                          <m:r>
                            <a:rPr lang="en-US" altLang="zh-CN" sz="2400" b="1" i="1">
                              <a:latin typeface="Cambria Math" panose="02040503050406030204" pitchFamily="18" charset="0"/>
                            </a:rPr>
                            <m:t>𝟐</m:t>
                          </m:r>
                        </m:den>
                      </m:f>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r>
                        <a:rPr lang="en-US" altLang="zh-CN" sz="2400" b="1" i="1">
                          <a:latin typeface="Cambria Math" panose="02040503050406030204" pitchFamily="18" charset="0"/>
                        </a:rPr>
                        <m:t>+</m:t>
                      </m:r>
                      <m:f>
                        <m:fPr>
                          <m:ctrlPr>
                            <a:rPr lang="zh-CN" altLang="zh-CN" sz="2400" i="1">
                              <a:latin typeface="Cambria Math"/>
                            </a:rPr>
                          </m:ctrlPr>
                        </m:fPr>
                        <m:num>
                          <m:sSub>
                            <m:sSubPr>
                              <m:ctrlPr>
                                <a:rPr lang="zh-CN" altLang="zh-CN" sz="2400" i="1">
                                  <a:latin typeface="Cambria Math"/>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𝒏</m:t>
                              </m:r>
                            </m:sub>
                          </m:sSub>
                          <m:r>
                            <a:rPr lang="en-US" altLang="zh-CN" sz="2400" b="1" i="1" smtClean="0">
                              <a:latin typeface="Cambria Math" panose="02040503050406030204" pitchFamily="18" charset="0"/>
                            </a:rPr>
                            <m:t>𝒊</m:t>
                          </m:r>
                        </m:num>
                        <m:den>
                          <m:r>
                            <a:rPr lang="en-US" altLang="zh-CN" sz="2400" b="1" i="1">
                              <a:latin typeface="Cambria Math" panose="02040503050406030204" pitchFamily="18" charset="0"/>
                            </a:rPr>
                            <m:t>𝟐</m:t>
                          </m:r>
                        </m:den>
                      </m:f>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oMath>
                  </m:oMathPara>
                </a14:m>
                <a:endParaRPr lang="zh-CN" altLang="zh-CN" sz="2400"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𝒏</m:t>
                          </m:r>
                        </m:sub>
                      </m:sSub>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r>
                        <a:rPr lang="en-US" altLang="zh-CN" sz="2400" b="1" i="1">
                          <a:latin typeface="Cambria Math" panose="02040503050406030204" pitchFamily="18" charset="0"/>
                        </a:rPr>
                        <m:t>+</m:t>
                      </m:r>
                      <m:sSub>
                        <m:sSubPr>
                          <m:ctrlPr>
                            <a:rPr lang="zh-CN" altLang="zh-CN" sz="2400" i="1">
                              <a:latin typeface="Cambria Math"/>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m:t>
                          </m:r>
                          <m:r>
                            <a:rPr lang="en-US" altLang="zh-CN" sz="2400" b="1" i="1">
                              <a:latin typeface="Cambria Math" panose="02040503050406030204" pitchFamily="18" charset="0"/>
                            </a:rPr>
                            <m:t>𝒏</m:t>
                          </m:r>
                        </m:sub>
                      </m:sSub>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r>
                            <a:rPr lang="en-US" altLang="zh-CN" sz="2400" b="1" i="1" smtClean="0">
                              <a:latin typeface="Cambria Math" panose="02040503050406030204" pitchFamily="18" charset="0"/>
                            </a:rPr>
                            <m:t>𝒊</m:t>
                          </m:r>
                          <m:sSub>
                            <m:sSubPr>
                              <m:ctrlPr>
                                <a:rPr lang="zh-CN" altLang="zh-CN" sz="2400" i="1">
                                  <a:latin typeface="Cambria Math"/>
                                </a:rPr>
                              </m:ctrlPr>
                            </m:sSubPr>
                            <m:e>
                              <m:r>
                                <a:rPr lang="en-US" altLang="zh-CN" sz="2400" b="1" i="1">
                                  <a:latin typeface="Cambria Math" panose="02040503050406030204" pitchFamily="18" charset="0"/>
                                </a:rPr>
                                <m:t>𝝎</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𝒕</m:t>
                          </m:r>
                        </m:sup>
                      </m:sSup>
                    </m:oMath>
                  </m:oMathPara>
                </a14:m>
                <a:endParaRPr lang="zh-CN" altLang="zh-CN" dirty="0"/>
              </a:p>
              <a:p>
                <a:r>
                  <a:rPr lang="zh-CN" altLang="zh-CN" dirty="0"/>
                  <a:t>则</a:t>
                </a:r>
                <a:r>
                  <a:rPr lang="en-US" altLang="zh-CN" dirty="0" smtClean="0"/>
                  <a:t/>
                </a:r>
                <a14:m>
                  <m:oMath xmlns:m="http://schemas.openxmlformats.org/officeDocument/2006/math">
                    <m:d>
                      <m:dPr>
                        <m:begChr m:val="|"/>
                        <m:endChr m:val="|"/>
                        <m:ctrlPr>
                          <a:rPr lang="zh-CN" altLang="zh-CN" sz="2400" i="1">
                            <a:latin typeface="Cambria Math"/>
                          </a:rPr>
                        </m:ctrlPr>
                      </m:dPr>
                      <m:e>
                        <m:sSub>
                          <m:sSubPr>
                            <m:ctrlPr>
                              <a:rPr lang="zh-CN" altLang="zh-CN" sz="2400" i="1">
                                <a:latin typeface="Cambria Math"/>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𝒏</m:t>
                            </m:r>
                          </m:sub>
                        </m:sSub>
                      </m:e>
                    </m:d>
                    <m:r>
                      <a:rPr lang="en-US" altLang="zh-CN" sz="2400" b="1" i="1">
                        <a:latin typeface="Cambria Math" panose="02040503050406030204" pitchFamily="18" charset="0"/>
                      </a:rPr>
                      <m:t>=</m:t>
                    </m:r>
                    <m:d>
                      <m:dPr>
                        <m:begChr m:val="|"/>
                        <m:endChr m:val="|"/>
                        <m:ctrlPr>
                          <a:rPr lang="zh-CN" altLang="zh-CN" sz="2400" i="1">
                            <a:latin typeface="Cambria Math"/>
                          </a:rPr>
                        </m:ctrlPr>
                      </m:dPr>
                      <m:e>
                        <m:sSub>
                          <m:sSubPr>
                            <m:ctrlPr>
                              <a:rPr lang="zh-CN" altLang="zh-CN" sz="2400" i="1">
                                <a:latin typeface="Cambria Math"/>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m:t>
                            </m:r>
                            <m:r>
                              <a:rPr lang="en-US" altLang="zh-CN" sz="2400" b="1" i="1">
                                <a:latin typeface="Cambria Math" panose="02040503050406030204" pitchFamily="18" charset="0"/>
                              </a:rPr>
                              <m:t>𝒏</m:t>
                            </m:r>
                          </m:sub>
                        </m:sSub>
                      </m:e>
                    </m:d>
                    <m:r>
                      <a:rPr lang="en-US" altLang="zh-CN" sz="2400" b="1" i="1">
                        <a:latin typeface="Cambria Math" panose="02040503050406030204" pitchFamily="18" charset="0"/>
                      </a:rPr>
                      <m:t>=</m:t>
                    </m:r>
                    <m:rad>
                      <m:radPr>
                        <m:degHide m:val="on"/>
                        <m:ctrlPr>
                          <a:rPr lang="zh-CN" altLang="zh-CN" sz="2400" i="1">
                            <a:latin typeface="Cambria Math"/>
                          </a:rPr>
                        </m:ctrlPr>
                      </m:radPr>
                      <m:deg/>
                      <m:e>
                        <m:f>
                          <m:fPr>
                            <m:ctrlPr>
                              <a:rPr lang="zh-CN" altLang="zh-CN" sz="2400" i="1">
                                <a:latin typeface="Cambria Math"/>
                              </a:rPr>
                            </m:ctrlPr>
                          </m:fPr>
                          <m:num>
                            <m:sSubSup>
                              <m:sSubSupPr>
                                <m:ctrlPr>
                                  <a:rPr lang="zh-CN" altLang="zh-CN" sz="2400" i="1">
                                    <a:latin typeface="Cambria Math"/>
                                  </a:rPr>
                                </m:ctrlPr>
                              </m:sSubSup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𝒏</m:t>
                                </m:r>
                              </m:sub>
                              <m:sup>
                                <m:r>
                                  <a:rPr lang="en-US" altLang="zh-CN" sz="2400" b="1" i="1">
                                    <a:latin typeface="Cambria Math" panose="02040503050406030204" pitchFamily="18" charset="0"/>
                                  </a:rPr>
                                  <m:t>𝟐</m:t>
                                </m:r>
                              </m:sup>
                            </m:sSubSup>
                          </m:num>
                          <m:den>
                            <m:r>
                              <a:rPr lang="en-US" altLang="zh-CN" sz="2400" b="1" i="1">
                                <a:latin typeface="Cambria Math" panose="02040503050406030204" pitchFamily="18" charset="0"/>
                              </a:rPr>
                              <m:t>𝟒</m:t>
                            </m:r>
                          </m:den>
                        </m:f>
                        <m:r>
                          <a:rPr lang="en-US" altLang="zh-CN" sz="2400" b="1" i="1">
                            <a:latin typeface="Cambria Math" panose="02040503050406030204" pitchFamily="18" charset="0"/>
                          </a:rPr>
                          <m:t>+</m:t>
                        </m:r>
                        <m:f>
                          <m:fPr>
                            <m:ctrlPr>
                              <a:rPr lang="zh-CN" altLang="zh-CN" sz="2400" i="1">
                                <a:latin typeface="Cambria Math"/>
                              </a:rPr>
                            </m:ctrlPr>
                          </m:fPr>
                          <m:num>
                            <m:sSubSup>
                              <m:sSubSupPr>
                                <m:ctrlPr>
                                  <a:rPr lang="zh-CN" altLang="zh-CN" sz="2400" i="1">
                                    <a:latin typeface="Cambria Math"/>
                                  </a:rPr>
                                </m:ctrlPr>
                              </m:sSubSup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𝒏</m:t>
                                </m:r>
                              </m:sub>
                              <m:sup>
                                <m:r>
                                  <a:rPr lang="en-US" altLang="zh-CN" sz="2400" b="1" i="1">
                                    <a:latin typeface="Cambria Math" panose="02040503050406030204" pitchFamily="18" charset="0"/>
                                  </a:rPr>
                                  <m:t>𝟐</m:t>
                                </m:r>
                              </m:sup>
                            </m:sSubSup>
                          </m:num>
                          <m:den>
                            <m:r>
                              <a:rPr lang="en-US" altLang="zh-CN" sz="2400" b="1" i="1">
                                <a:latin typeface="Cambria Math" panose="02040503050406030204" pitchFamily="18" charset="0"/>
                              </a:rPr>
                              <m:t>𝟒</m:t>
                            </m:r>
                          </m:den>
                        </m:f>
                      </m:e>
                    </m:rad>
                    <m:r>
                      <a:rPr lang="en-US" altLang="zh-CN" sz="2400" b="1" i="1">
                        <a:latin typeface="Cambria Math" panose="02040503050406030204" pitchFamily="18" charset="0"/>
                      </a:rPr>
                      <m:t>=</m:t>
                    </m:r>
                    <m:f>
                      <m:fPr>
                        <m:ctrlPr>
                          <a:rPr lang="zh-CN" altLang="zh-CN" sz="2400" i="1">
                            <a:latin typeface="Cambria Math"/>
                          </a:rPr>
                        </m:ctrlPr>
                      </m:fPr>
                      <m:num>
                        <m:sSub>
                          <m:sSubPr>
                            <m:ctrlPr>
                              <a:rPr lang="zh-CN" altLang="zh-CN" sz="2400" i="1">
                                <a:latin typeface="Cambria Math"/>
                              </a:rPr>
                            </m:ctrlPr>
                          </m:sSub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𝒏</m:t>
                            </m:r>
                          </m:sub>
                        </m:sSub>
                      </m:num>
                      <m:den>
                        <m:r>
                          <a:rPr lang="en-US" altLang="zh-CN" sz="2400" b="1" i="1">
                            <a:latin typeface="Cambria Math" panose="02040503050406030204" pitchFamily="18" charset="0"/>
                          </a:rPr>
                          <m:t>𝟐</m:t>
                        </m:r>
                      </m:den>
                    </m:f>
                  </m:oMath>
                </a14:m>
                <a:endParaRPr lang="zh-CN" altLang="zh-CN" dirty="0"/>
              </a:p>
              <a:p>
                <a:r>
                  <a:rPr lang="zh-CN" altLang="zh-CN" dirty="0"/>
                  <a:t>即</a:t>
                </a:r>
              </a:p>
              <a:p>
                <a:pPr marL="109537"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a:rPr>
                          </m:ctrlPr>
                        </m:sSub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𝟐</m:t>
                      </m:r>
                      <m:d>
                        <m:dPr>
                          <m:begChr m:val="|"/>
                          <m:endChr m:val="|"/>
                          <m:ctrlPr>
                            <a:rPr lang="zh-CN" altLang="zh-CN" sz="2400" i="1">
                              <a:latin typeface="Cambria Math"/>
                            </a:rPr>
                          </m:ctrlPr>
                        </m:dPr>
                        <m:e>
                          <m:sSub>
                            <m:sSubPr>
                              <m:ctrlPr>
                                <a:rPr lang="zh-CN" altLang="zh-CN" sz="2400" i="1">
                                  <a:latin typeface="Cambria Math"/>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𝒏</m:t>
                              </m:r>
                            </m:sub>
                          </m:sSub>
                        </m:e>
                      </m:d>
                      <m:r>
                        <a:rPr lang="en-US" altLang="zh-CN" sz="2400" b="1" i="1">
                          <a:latin typeface="Cambria Math" panose="02040503050406030204" pitchFamily="18" charset="0"/>
                        </a:rPr>
                        <m:t>, </m:t>
                      </m:r>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𝟎</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𝟐</m:t>
                      </m:r>
                      <m:r>
                        <a:rPr lang="en-US" altLang="zh-CN" sz="2400" b="1" i="1">
                          <a:latin typeface="Cambria Math" panose="02040503050406030204" pitchFamily="18" charset="0"/>
                        </a:rPr>
                        <m:t>,…</m:t>
                      </m:r>
                    </m:oMath>
                  </m:oMathPara>
                </a14:m>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06325" y="1305124"/>
                <a:ext cx="7942139" cy="5220220"/>
              </a:xfrm>
              <a:blipFill>
                <a:blip r:embed="rId2" cstate="print"/>
                <a:stretch>
                  <a:fillRect t="-11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2018年9月10日2时31分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19</a:t>
            </a:fld>
            <a:endParaRPr lang="zh-CN" altLang="en-US"/>
          </a:p>
        </p:txBody>
      </p:sp>
      <p:sp>
        <p:nvSpPr>
          <p:cNvPr id="6" name="标题 1"/>
          <p:cNvSpPr>
            <a:spLocks noGrp="1"/>
          </p:cNvSpPr>
          <p:nvPr>
            <p:ph type="title"/>
          </p:nvPr>
        </p:nvSpPr>
        <p:spPr>
          <a:xfrm>
            <a:off x="457200" y="404664"/>
            <a:ext cx="8229600" cy="864096"/>
          </a:xfrm>
        </p:spPr>
        <p:txBody>
          <a:bodyPr/>
          <a:lstStyle/>
          <a:p>
            <a:r>
              <a:rPr lang="zh-CN" altLang="zh-CN" dirty="0"/>
              <a:t>指数</a:t>
            </a:r>
            <a:r>
              <a:rPr lang="zh-CN" altLang="zh-CN" dirty="0" smtClean="0"/>
              <a:t>形式</a:t>
            </a:r>
            <a:r>
              <a:rPr lang="zh-CN" altLang="en-US" dirty="0" smtClean="0"/>
              <a:t>的频谱计算</a:t>
            </a:r>
            <a:endParaRPr lang="zh-CN" altLang="en-US" dirty="0"/>
          </a:p>
        </p:txBody>
      </p:sp>
    </p:spTree>
    <p:extLst>
      <p:ext uri="{BB962C8B-B14F-4D97-AF65-F5344CB8AC3E}">
        <p14:creationId xmlns:p14="http://schemas.microsoft.com/office/powerpoint/2010/main" xmlns="" val="417596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left)">
                                      <p:cBhvr>
                                        <p:cTn id="36" dur="500"/>
                                        <p:tgtEl>
                                          <p:spTgt spid="3">
                                            <p:txEl>
                                              <p:pRg st="6" end="6"/>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课程要求</a:t>
            </a:r>
            <a:endParaRPr lang="zh-CN" altLang="en-US" dirty="0"/>
          </a:p>
        </p:txBody>
      </p:sp>
      <p:sp>
        <p:nvSpPr>
          <p:cNvPr id="3" name="内容占位符 2"/>
          <p:cNvSpPr>
            <a:spLocks noGrp="1"/>
          </p:cNvSpPr>
          <p:nvPr>
            <p:ph idx="1"/>
          </p:nvPr>
        </p:nvSpPr>
        <p:spPr/>
        <p:txBody>
          <a:bodyPr/>
          <a:lstStyle/>
          <a:p>
            <a:r>
              <a:rPr lang="en-US" altLang="zh-CN" dirty="0" smtClean="0"/>
              <a:t>32</a:t>
            </a:r>
            <a:r>
              <a:rPr lang="zh-CN" altLang="en-US" dirty="0" smtClean="0"/>
              <a:t>学时，共</a:t>
            </a:r>
            <a:r>
              <a:rPr lang="en-US" altLang="zh-CN" dirty="0" smtClean="0"/>
              <a:t>8</a:t>
            </a:r>
            <a:r>
              <a:rPr lang="zh-CN" altLang="en-US" dirty="0" smtClean="0"/>
              <a:t>周。</a:t>
            </a:r>
            <a:endParaRPr lang="en-US" altLang="zh-CN" dirty="0" smtClean="0"/>
          </a:p>
          <a:p>
            <a:r>
              <a:rPr lang="zh-CN" altLang="en-US" dirty="0" smtClean="0">
                <a:solidFill>
                  <a:srgbClr val="FF0000"/>
                </a:solidFill>
              </a:rPr>
              <a:t>考核方式：</a:t>
            </a:r>
            <a:endParaRPr lang="en-US" altLang="zh-CN" dirty="0" smtClean="0">
              <a:solidFill>
                <a:srgbClr val="FF0000"/>
              </a:solidFill>
            </a:endParaRPr>
          </a:p>
          <a:p>
            <a:r>
              <a:rPr lang="zh-CN" altLang="en-US" dirty="0" smtClean="0"/>
              <a:t>结课后两周内闭卷考试，卷面成绩*</a:t>
            </a:r>
            <a:r>
              <a:rPr lang="en-US" altLang="zh-CN" dirty="0" smtClean="0"/>
              <a:t>70%+</a:t>
            </a:r>
            <a:r>
              <a:rPr lang="zh-CN" altLang="en-US" dirty="0" smtClean="0"/>
              <a:t>平时成绩</a:t>
            </a:r>
            <a:r>
              <a:rPr lang="en-US" altLang="zh-CN" dirty="0" smtClean="0"/>
              <a:t>=</a:t>
            </a:r>
            <a:r>
              <a:rPr lang="zh-CN" altLang="en-US" dirty="0" smtClean="0"/>
              <a:t>总成绩。平时成绩主要和平时作业、出勤等相关。</a:t>
            </a:r>
            <a:endParaRPr lang="en-US" altLang="zh-CN" dirty="0" smtClean="0"/>
          </a:p>
          <a:p>
            <a:r>
              <a:rPr lang="zh-CN" altLang="en-US" dirty="0" smtClean="0">
                <a:solidFill>
                  <a:srgbClr val="FF0000"/>
                </a:solidFill>
              </a:rPr>
              <a:t>收发作业方式：</a:t>
            </a:r>
            <a:endParaRPr lang="en-US" altLang="zh-CN" dirty="0" smtClean="0">
              <a:solidFill>
                <a:srgbClr val="FF0000"/>
              </a:solidFill>
            </a:endParaRPr>
          </a:p>
          <a:p>
            <a:r>
              <a:rPr lang="zh-CN" altLang="en-US" dirty="0" smtClean="0"/>
              <a:t>每周交一次，每周一发作业，周三（四）收作业。</a:t>
            </a:r>
            <a:endParaRPr lang="en-US" altLang="zh-CN" dirty="0" smtClean="0"/>
          </a:p>
          <a:p>
            <a:r>
              <a:rPr lang="zh-CN" altLang="en-US" dirty="0" smtClean="0">
                <a:solidFill>
                  <a:srgbClr val="FF0000"/>
                </a:solidFill>
              </a:rPr>
              <a:t>教材选用：</a:t>
            </a:r>
            <a:endParaRPr lang="en-US" altLang="zh-CN" dirty="0" smtClean="0">
              <a:solidFill>
                <a:srgbClr val="FF0000"/>
              </a:solidFill>
            </a:endParaRPr>
          </a:p>
          <a:p>
            <a:r>
              <a:rPr lang="zh-CN" altLang="en-US" dirty="0" smtClean="0"/>
              <a:t>王振、丁琪、邹丽，积分变换与场论，科学出版社，</a:t>
            </a:r>
            <a:r>
              <a:rPr lang="en-US" altLang="zh-CN" dirty="0" smtClean="0"/>
              <a:t>2017</a:t>
            </a:r>
            <a:r>
              <a:rPr lang="zh-CN" altLang="en-US" smtClean="0"/>
              <a:t>年。（教育书店有）</a:t>
            </a:r>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瑞利</a:t>
            </a:r>
            <a:r>
              <a:rPr lang="zh-CN" altLang="zh-CN" dirty="0"/>
              <a:t>（</a:t>
            </a:r>
            <a:r>
              <a:rPr lang="en-US" altLang="zh-CN" dirty="0"/>
              <a:t>Rayleigh</a:t>
            </a:r>
            <a:r>
              <a:rPr lang="zh-CN" altLang="zh-CN" dirty="0" smtClean="0"/>
              <a:t>）等式</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95536" y="1268760"/>
                <a:ext cx="8686800" cy="5328592"/>
              </a:xfrm>
            </p:spPr>
            <p:txBody>
              <a:bodyPr/>
              <a:lstStyle/>
              <a:p>
                <a:pPr>
                  <a:lnSpc>
                    <a:spcPct val="125000"/>
                  </a:lnSpc>
                </a:pPr>
                <a:r>
                  <a:rPr lang="zh-CN" altLang="zh-CN" dirty="0" smtClean="0"/>
                  <a:t>若</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平方可积，</a:t>
                </a:r>
                <a:r>
                  <a:rPr lang="zh-CN" altLang="zh-CN" dirty="0"/>
                  <a:t>则由瑞利（</a:t>
                </a:r>
                <a:r>
                  <a:rPr lang="en-US" altLang="zh-CN" dirty="0"/>
                  <a:t>Rayleigh</a:t>
                </a:r>
                <a:r>
                  <a:rPr lang="zh-CN" altLang="zh-CN" dirty="0"/>
                  <a:t>）等式</a:t>
                </a:r>
              </a:p>
              <a:p>
                <a:pPr marL="109537" indent="0">
                  <a:buNone/>
                </a:pPr>
                <a14:m>
                  <m:oMathPara xmlns:m="http://schemas.openxmlformats.org/officeDocument/2006/math">
                    <m:oMathParaPr>
                      <m:jc m:val="centerGroup"/>
                    </m:oMathParaPr>
                    <m:oMath xmlns:m="http://schemas.openxmlformats.org/officeDocument/2006/math">
                      <m:nary>
                        <m:naryPr>
                          <m:chr m:val="∑"/>
                          <m:limLoc m:val="undOvr"/>
                          <m:ctrlPr>
                            <a:rPr lang="zh-CN" altLang="zh-CN" i="1">
                              <a:latin typeface="Cambria Math"/>
                            </a:rPr>
                          </m:ctrlPr>
                        </m:naryPr>
                        <m:sub>
                          <m:r>
                            <a:rPr lang="en-US" altLang="zh-CN" b="1" i="1">
                              <a:latin typeface="Cambria Math" panose="02040503050406030204" pitchFamily="18" charset="0"/>
                            </a:rPr>
                            <m:t>𝒏</m:t>
                          </m:r>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e>
                              </m:d>
                            </m:e>
                            <m:sup>
                              <m:r>
                                <a:rPr lang="en-US" altLang="zh-CN" b="1" i="1">
                                  <a:latin typeface="Cambria Math" panose="02040503050406030204" pitchFamily="18" charset="0"/>
                                </a:rPr>
                                <m:t>𝟐</m:t>
                              </m:r>
                            </m:sup>
                          </m:sSup>
                        </m:e>
                      </m:nary>
                      <m:r>
                        <a:rPr lang="en-US" altLang="zh-CN" b="1" i="1">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𝑻</m:t>
                          </m:r>
                        </m:den>
                      </m:f>
                      <m:nary>
                        <m:naryPr>
                          <m:limLoc m:val="subSup"/>
                          <m:ctrlPr>
                            <a:rPr lang="zh-CN" altLang="zh-CN" i="1">
                              <a:latin typeface="Cambria Math"/>
                            </a:rPr>
                          </m:ctrlPr>
                        </m:naryPr>
                        <m:sub>
                          <m:r>
                            <a:rPr lang="en-US" altLang="zh-CN" b="1" i="1" smtClean="0">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sub>
                        <m:sup>
                          <m:f>
                            <m:fPr>
                              <m:ctrlPr>
                                <a:rPr lang="en-US" altLang="zh-CN" b="1" i="1" smtClean="0">
                                  <a:latin typeface="Cambria Math"/>
                                </a:rPr>
                              </m:ctrlPr>
                            </m:fPr>
                            <m:num>
                              <m:r>
                                <a:rPr lang="en-US" altLang="zh-CN" b="1" i="1" smtClean="0">
                                  <a:latin typeface="Cambria Math" panose="02040503050406030204" pitchFamily="18" charset="0"/>
                                </a:rPr>
                                <m:t>𝑻</m:t>
                              </m:r>
                            </m:num>
                            <m:den>
                              <m:r>
                                <a:rPr lang="en-US" altLang="zh-CN" b="1" i="1" smtClean="0">
                                  <a:latin typeface="Cambria Math" panose="02040503050406030204" pitchFamily="18" charset="0"/>
                                </a:rPr>
                                <m:t>𝟐</m:t>
                              </m:r>
                            </m:den>
                          </m:f>
                        </m:sup>
                        <m:e>
                          <m:sSup>
                            <m:sSupPr>
                              <m:ctrlPr>
                                <a:rPr lang="zh-CN" altLang="zh-CN" i="1">
                                  <a:latin typeface="Cambria Math"/>
                                </a:rPr>
                              </m:ctrlPr>
                            </m:sSupPr>
                            <m:e>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e>
                              </m:d>
                            </m:e>
                            <m:sup>
                              <m:r>
                                <a:rPr lang="en-US" altLang="zh-CN" b="1" i="1">
                                  <a:latin typeface="Cambria Math" panose="02040503050406030204" pitchFamily="18" charset="0"/>
                                </a:rPr>
                                <m:t>𝟐</m:t>
                              </m:r>
                            </m:sup>
                          </m:sSup>
                          <m:r>
                            <m:rPr>
                              <m:nor/>
                            </m:rPr>
                            <a:rPr lang="en-US" altLang="zh-CN"/>
                            <m:t>d</m:t>
                          </m:r>
                          <m:r>
                            <a:rPr lang="en-US" altLang="zh-CN" b="1" i="1">
                              <a:latin typeface="Cambria Math" panose="02040503050406030204" pitchFamily="18" charset="0"/>
                            </a:rPr>
                            <m:t>𝒕</m:t>
                          </m:r>
                        </m:e>
                      </m:nary>
                      <m:r>
                        <a:rPr lang="en-US" altLang="zh-CN" b="1" i="1">
                          <a:latin typeface="Cambria Math" panose="02040503050406030204" pitchFamily="18" charset="0"/>
                        </a:rPr>
                        <m:t>&lt;∞</m:t>
                      </m:r>
                    </m:oMath>
                  </m:oMathPara>
                </a14:m>
                <a:endParaRPr lang="zh-CN" altLang="zh-CN" dirty="0"/>
              </a:p>
              <a:p>
                <a:pPr>
                  <a:lnSpc>
                    <a:spcPct val="150000"/>
                  </a:lnSpc>
                </a:pPr>
                <a:r>
                  <a:rPr lang="zh-CN" altLang="zh-CN" dirty="0"/>
                  <a:t>可知无穷级数</a:t>
                </a:r>
                <a:r>
                  <a:rPr lang="en-US" altLang="zh-CN" dirty="0" smtClean="0"/>
                  <a:t/>
                </a:r>
                <a14:m>
                  <m:oMath xmlns:m="http://schemas.openxmlformats.org/officeDocument/2006/math">
                    <m:nary>
                      <m:naryPr>
                        <m:chr m:val="∑"/>
                        <m:limLoc m:val="undOvr"/>
                        <m:ctrlPr>
                          <a:rPr lang="zh-CN" altLang="zh-CN" i="1">
                            <a:latin typeface="Cambria Math"/>
                          </a:rPr>
                        </m:ctrlPr>
                      </m:naryPr>
                      <m:sub>
                        <m:r>
                          <a:rPr lang="en-US" altLang="zh-CN" b="1" i="1">
                            <a:latin typeface="Cambria Math" panose="02040503050406030204" pitchFamily="18" charset="0"/>
                          </a:rPr>
                          <m:t>𝒏</m:t>
                        </m:r>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e>
                            </m:d>
                          </m:e>
                          <m:sup>
                            <m:r>
                              <a:rPr lang="en-US" altLang="zh-CN" b="1" i="1">
                                <a:latin typeface="Cambria Math" panose="02040503050406030204" pitchFamily="18" charset="0"/>
                              </a:rPr>
                              <m:t>𝟐</m:t>
                            </m:r>
                          </m:sup>
                        </m:sSup>
                      </m:e>
                    </m:nary>
                  </m:oMath>
                </a14:m>
                <a:r>
                  <a:rPr lang="en-US" altLang="zh-CN" dirty="0" smtClean="0"/>
                  <a:t/>
                </a:r>
                <a:r>
                  <a:rPr lang="zh-CN" altLang="zh-CN" dirty="0" smtClean="0"/>
                  <a:t>是</a:t>
                </a:r>
                <a:r>
                  <a:rPr lang="zh-CN" altLang="zh-CN" dirty="0"/>
                  <a:t>收敛</a:t>
                </a:r>
                <a:r>
                  <a:rPr lang="zh-CN" altLang="zh-CN" dirty="0" smtClean="0"/>
                  <a:t>的</a:t>
                </a:r>
                <a:r>
                  <a:rPr lang="zh-CN" altLang="en-US" dirty="0"/>
                  <a:t>，</a:t>
                </a:r>
                <a:r>
                  <a:rPr lang="zh-CN" altLang="zh-CN" dirty="0" smtClean="0"/>
                  <a:t>从而</a:t>
                </a:r>
                <a:r>
                  <a:rPr lang="zh-CN" altLang="zh-CN" dirty="0"/>
                  <a:t>可得</a:t>
                </a:r>
              </a:p>
              <a:p>
                <a:pPr marL="109537" indent="0">
                  <a:lnSpc>
                    <a:spcPct val="125000"/>
                  </a:lnSpc>
                  <a:buNone/>
                </a:pPr>
                <a14:m>
                  <m:oMathPara xmlns:m="http://schemas.openxmlformats.org/officeDocument/2006/math">
                    <m:oMathParaPr>
                      <m:jc m:val="centerGroup"/>
                    </m:oMathParaPr>
                    <m:oMath xmlns:m="http://schemas.openxmlformats.org/officeDocument/2006/math">
                      <m:sSup>
                        <m:sSupPr>
                          <m:ctrlPr>
                            <a:rPr lang="zh-CN" altLang="zh-CN" i="1" smtClean="0">
                              <a:solidFill>
                                <a:srgbClr val="FF0000"/>
                              </a:solidFill>
                              <a:latin typeface="Cambria Math"/>
                            </a:rPr>
                          </m:ctrlPr>
                        </m:sSupPr>
                        <m:e>
                          <m:d>
                            <m:dPr>
                              <m:begChr m:val="|"/>
                              <m:endChr m:val="|"/>
                              <m:ctrlPr>
                                <a:rPr lang="zh-CN" altLang="zh-CN" i="1">
                                  <a:solidFill>
                                    <a:srgbClr val="FF0000"/>
                                  </a:solidFill>
                                  <a:latin typeface="Cambria Math"/>
                                </a:rPr>
                              </m:ctrlPr>
                            </m:dPr>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𝒄</m:t>
                                  </m:r>
                                </m:e>
                                <m:sub>
                                  <m:r>
                                    <a:rPr lang="en-US" altLang="zh-CN" b="1" i="1">
                                      <a:solidFill>
                                        <a:srgbClr val="FF0000"/>
                                      </a:solidFill>
                                      <a:latin typeface="Cambria Math" panose="02040503050406030204" pitchFamily="18" charset="0"/>
                                    </a:rPr>
                                    <m:t>𝒏</m:t>
                                  </m:r>
                                </m:sub>
                              </m:sSub>
                            </m:e>
                          </m:d>
                        </m:e>
                        <m:sup>
                          <m:r>
                            <a:rPr lang="en-US" altLang="zh-CN" b="1" i="1">
                              <a:solidFill>
                                <a:srgbClr val="FF0000"/>
                              </a:solidFill>
                              <a:latin typeface="Cambria Math" panose="02040503050406030204" pitchFamily="18" charset="0"/>
                            </a:rPr>
                            <m:t>𝟐</m:t>
                          </m:r>
                        </m:sup>
                      </m:s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r>
                        <a:rPr lang="en-US" altLang="zh-CN" b="1" i="1">
                          <a:solidFill>
                            <a:srgbClr val="FF0000"/>
                          </a:solidFill>
                          <a:latin typeface="Cambria Math" panose="02040503050406030204" pitchFamily="18" charset="0"/>
                        </a:rPr>
                        <m:t>,  </m:t>
                      </m:r>
                      <m:r>
                        <m:rPr>
                          <m:nor/>
                        </m:rPr>
                        <a:rPr lang="zh-CN" altLang="zh-CN">
                          <a:solidFill>
                            <a:srgbClr val="FF0000"/>
                          </a:solidFill>
                        </a:rPr>
                        <m:t>当</m:t>
                      </m:r>
                      <m:r>
                        <a:rPr lang="zh-CN" altLang="zh-CN" b="1" i="1">
                          <a:solidFill>
                            <a:srgbClr val="FF0000"/>
                          </a:solidFill>
                          <a:latin typeface="Cambria Math" panose="02040503050406030204" pitchFamily="18" charset="0"/>
                        </a:rPr>
                        <m:t> </m:t>
                      </m:r>
                      <m:r>
                        <a:rPr lang="en-US" altLang="zh-CN" b="1" i="1">
                          <a:solidFill>
                            <a:srgbClr val="FF0000"/>
                          </a:solidFill>
                          <a:latin typeface="Cambria Math" panose="02040503050406030204" pitchFamily="18" charset="0"/>
                        </a:rPr>
                        <m:t>𝒏</m:t>
                      </m:r>
                      <m:r>
                        <a:rPr lang="en-US" altLang="zh-CN" b="1" i="1">
                          <a:solidFill>
                            <a:srgbClr val="FF0000"/>
                          </a:solidFill>
                          <a:latin typeface="Cambria Math" panose="02040503050406030204" pitchFamily="18" charset="0"/>
                        </a:rPr>
                        <m:t>→±∞</m:t>
                      </m:r>
                    </m:oMath>
                  </m:oMathPara>
                </a14:m>
                <a:endParaRPr lang="en-US" altLang="zh-CN" dirty="0" smtClean="0">
                  <a:solidFill>
                    <a:srgbClr val="FF0000"/>
                  </a:solidFill>
                </a:endParaRPr>
              </a:p>
              <a:p>
                <a:pPr>
                  <a:lnSpc>
                    <a:spcPct val="125000"/>
                  </a:lnSpc>
                </a:pPr>
                <a:r>
                  <a:rPr lang="zh-CN" altLang="en-US" dirty="0" smtClean="0"/>
                  <a:t>所有的频率均为 </a:t>
                </a:r>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𝝎</m:t>
                        </m:r>
                      </m:e>
                      <m:sub>
                        <m:r>
                          <a:rPr lang="en-US" altLang="zh-CN" b="1" i="1" smtClean="0">
                            <a:latin typeface="Cambria Math" panose="02040503050406030204" pitchFamily="18" charset="0"/>
                          </a:rPr>
                          <m:t>𝟎</m:t>
                        </m:r>
                      </m:sub>
                    </m:sSub>
                  </m:oMath>
                </a14:m>
                <a:r>
                  <a:rPr lang="zh-CN" altLang="en-US" dirty="0" smtClean="0"/>
                  <a:t> 整数倍，即 </a:t>
                </a:r>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𝝎</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𝒏</m:t>
                    </m:r>
                    <m:sSub>
                      <m:sSubPr>
                        <m:ctrlPr>
                          <a:rPr lang="en-US"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oMath>
                </a14:m>
                <a:r>
                  <a:rPr lang="zh-CN" altLang="en-US" dirty="0" smtClean="0"/>
                  <a:t>，且趋于正无穷。</a:t>
                </a:r>
                <a:endParaRPr lang="en-US" altLang="zh-CN" dirty="0" smtClean="0"/>
              </a:p>
              <a:p>
                <a:pPr>
                  <a:lnSpc>
                    <a:spcPct val="125000"/>
                  </a:lnSpc>
                </a:pPr>
                <a:r>
                  <a:rPr lang="zh-CN" altLang="en-US" dirty="0" smtClean="0"/>
                  <a:t>频率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oMath>
                </a14:m>
                <a:r>
                  <a:rPr lang="zh-CN" altLang="en-US" dirty="0" smtClean="0"/>
                  <a:t> 越高，对应的振幅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𝑨</m:t>
                        </m:r>
                      </m:e>
                      <m:sub>
                        <m:r>
                          <a:rPr lang="en-US" altLang="zh-CN" i="1">
                            <a:latin typeface="Cambria Math" panose="02040503050406030204" pitchFamily="18" charset="0"/>
                          </a:rPr>
                          <m:t>𝒏</m:t>
                        </m:r>
                      </m:sub>
                    </m:sSub>
                  </m:oMath>
                </a14:m>
                <a:r>
                  <a:rPr lang="zh-CN" altLang="en-US" dirty="0" smtClean="0"/>
                  <a:t> 就越小，且趋于零。</a:t>
                </a:r>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95536" y="1268760"/>
                <a:ext cx="8686800" cy="5328592"/>
              </a:xfrm>
              <a:blipFill>
                <a:blip r:embed="rId2" cstate="print"/>
                <a:stretch>
                  <a:fillRect l="-70" t="-458" r="-56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2018年9月10日2时33分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20</a:t>
            </a:fld>
            <a:endParaRPr lang="zh-CN" altLang="en-US"/>
          </a:p>
        </p:txBody>
      </p:sp>
    </p:spTree>
    <p:extLst>
      <p:ext uri="{BB962C8B-B14F-4D97-AF65-F5344CB8AC3E}">
        <p14:creationId xmlns:p14="http://schemas.microsoft.com/office/powerpoint/2010/main" xmlns="" val="151169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频谱图</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18356" y="1157869"/>
                <a:ext cx="8507288" cy="2688650"/>
              </a:xfrm>
            </p:spPr>
            <p:txBody>
              <a:bodyPr/>
              <a:lstStyle/>
              <a:p>
                <a:r>
                  <a:rPr lang="zh-CN" altLang="zh-CN" dirty="0"/>
                  <a:t> 制作</a:t>
                </a:r>
                <a:r>
                  <a:rPr lang="zh-CN" altLang="zh-CN" dirty="0" smtClean="0"/>
                  <a:t>函数</a:t>
                </a:r>
                <a:r>
                  <a:rPr lang="en-US" altLang="zh-CN" dirty="0" smtClean="0"/>
                  <a:t/>
                </a:r>
                <a:r>
                  <a:rPr lang="zh-CN"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eqArr>
                          <m:eqArrPr>
                            <m:ctrlPr>
                              <a:rPr lang="zh-CN" altLang="zh-CN" i="1">
                                <a:latin typeface="Cambria Math"/>
                              </a:rPr>
                            </m:ctrlPr>
                          </m:eqArrPr>
                          <m:e>
                            <m:r>
                              <a:rPr lang="en-US" altLang="zh-CN" b="1" i="1">
                                <a:latin typeface="Cambria Math" panose="02040503050406030204" pitchFamily="18" charset="0"/>
                              </a:rPr>
                              <m:t>𝟎</m:t>
                            </m:r>
                            <m:r>
                              <a:rPr lang="en-US" altLang="zh-CN" b="1" i="1">
                                <a:latin typeface="Cambria Math" panose="02040503050406030204" pitchFamily="18" charset="0"/>
                              </a:rPr>
                              <m:t>,  −</m:t>
                            </m:r>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&lt;−</m:t>
                            </m:r>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e>
                          <m:e>
                            <m:r>
                              <a:rPr lang="en-US" altLang="zh-CN" b="1" i="1">
                                <a:latin typeface="Cambria Math" panose="02040503050406030204" pitchFamily="18" charset="0"/>
                              </a:rPr>
                              <m:t>𝑬</m:t>
                            </m:r>
                            <m:r>
                              <a:rPr lang="en-US" altLang="zh-CN" b="1" i="1">
                                <a:latin typeface="Cambria Math" panose="02040503050406030204" pitchFamily="18" charset="0"/>
                              </a:rPr>
                              <m:t>,    −</m:t>
                            </m:r>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&lt;</m:t>
                            </m:r>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e>
                          <m:e>
                            <m:r>
                              <a:rPr lang="en-US" altLang="zh-CN" b="1" i="1">
                                <a:latin typeface="Cambria Math" panose="02040503050406030204" pitchFamily="18" charset="0"/>
                              </a:rPr>
                              <m:t>𝟎</m:t>
                            </m:r>
                            <m:r>
                              <a:rPr lang="en-US" altLang="zh-CN" b="1" i="1">
                                <a:latin typeface="Cambria Math" panose="02040503050406030204" pitchFamily="18" charset="0"/>
                              </a:rPr>
                              <m:t>,       </m:t>
                            </m:r>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e>
                        </m:eqArr>
                      </m:e>
                    </m:d>
                  </m:oMath>
                </a14:m>
                <a:r>
                  <a:rPr lang="en-US" altLang="zh-CN" dirty="0"/>
                  <a:t/>
                </a:r>
                <a:r>
                  <a:rPr lang="en-US" altLang="zh-CN" dirty="0" smtClean="0"/>
                  <a:t/>
                </a:r>
                <a:r>
                  <a:rPr lang="zh-CN" altLang="zh-CN" dirty="0" smtClean="0"/>
                  <a:t>的</a:t>
                </a:r>
                <a:r>
                  <a:rPr lang="zh-CN" altLang="zh-CN" dirty="0"/>
                  <a:t>频谱</a:t>
                </a:r>
                <a:r>
                  <a:rPr lang="zh-CN" altLang="zh-CN" dirty="0" smtClean="0"/>
                  <a:t>图</a:t>
                </a:r>
                <a:r>
                  <a:rPr lang="zh-CN" altLang="en-US" dirty="0" smtClean="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18356" y="1157869"/>
                <a:ext cx="8507288" cy="2688650"/>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2018年9月10日2时36分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21</a:t>
            </a:fld>
            <a:endParaRPr lang="zh-CN" altLang="en-US"/>
          </a:p>
        </p:txBody>
      </p:sp>
      <p:grpSp>
        <p:nvGrpSpPr>
          <p:cNvPr id="6" name="画布 57"/>
          <p:cNvGrpSpPr/>
          <p:nvPr/>
        </p:nvGrpSpPr>
        <p:grpSpPr>
          <a:xfrm>
            <a:off x="1889978" y="3351193"/>
            <a:ext cx="5850374" cy="3019768"/>
            <a:chOff x="0" y="-262080"/>
            <a:chExt cx="5274310" cy="2693451"/>
          </a:xfrm>
        </p:grpSpPr>
        <p:sp>
          <p:nvSpPr>
            <p:cNvPr id="7" name="矩形 6"/>
            <p:cNvSpPr/>
            <p:nvPr/>
          </p:nvSpPr>
          <p:spPr>
            <a:xfrm>
              <a:off x="0" y="0"/>
              <a:ext cx="5274310" cy="2377440"/>
            </a:xfrm>
            <a:prstGeom prst="rect">
              <a:avLst/>
            </a:prstGeom>
          </p:spPr>
        </p:sp>
        <p:sp>
          <p:nvSpPr>
            <p:cNvPr id="8" name="文本框 91"/>
            <p:cNvSpPr txBox="1"/>
            <p:nvPr/>
          </p:nvSpPr>
          <p:spPr>
            <a:xfrm>
              <a:off x="3387978" y="1997953"/>
              <a:ext cx="623756" cy="34356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000" b="1" kern="100" dirty="0">
                <a:effectLst/>
                <a:ea typeface="宋体" panose="02010600030101010101" pitchFamily="2" charset="-122"/>
                <a:cs typeface="Times New Roman" panose="02020603050405020304" pitchFamily="18" charset="0"/>
              </a:endParaRPr>
            </a:p>
          </p:txBody>
        </p:sp>
        <p:sp>
          <p:nvSpPr>
            <p:cNvPr id="9" name="文本框 90"/>
            <p:cNvSpPr txBox="1"/>
            <p:nvPr/>
          </p:nvSpPr>
          <p:spPr>
            <a:xfrm>
              <a:off x="2605716" y="1982097"/>
              <a:ext cx="665980" cy="34356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τ</a:t>
              </a: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000" b="1" kern="100" dirty="0">
                <a:effectLst/>
                <a:ea typeface="宋体" panose="02010600030101010101" pitchFamily="2" charset="-122"/>
                <a:cs typeface="Times New Roman" panose="02020603050405020304" pitchFamily="18" charset="0"/>
              </a:endParaRPr>
            </a:p>
          </p:txBody>
        </p:sp>
        <p:sp>
          <p:nvSpPr>
            <p:cNvPr id="10" name="文本框 89"/>
            <p:cNvSpPr txBox="1"/>
            <p:nvPr/>
          </p:nvSpPr>
          <p:spPr>
            <a:xfrm>
              <a:off x="2177616" y="438358"/>
              <a:ext cx="258992" cy="34356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E</a:t>
              </a:r>
              <a:endParaRPr lang="zh-CN" sz="2000" b="1" kern="100" dirty="0">
                <a:effectLst/>
                <a:ea typeface="宋体" panose="02010600030101010101" pitchFamily="2" charset="-122"/>
                <a:cs typeface="Times New Roman" panose="02020603050405020304" pitchFamily="18" charset="0"/>
              </a:endParaRPr>
            </a:p>
          </p:txBody>
        </p:sp>
        <p:sp>
          <p:nvSpPr>
            <p:cNvPr id="11" name="文本框 76"/>
            <p:cNvSpPr txBox="1"/>
            <p:nvPr/>
          </p:nvSpPr>
          <p:spPr>
            <a:xfrm>
              <a:off x="1837136" y="-262080"/>
              <a:ext cx="988399" cy="34356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f</a:t>
              </a: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2000" b="1" kern="100" dirty="0">
                <a:effectLst/>
                <a:ea typeface="宋体" panose="02010600030101010101" pitchFamily="2" charset="-122"/>
                <a:cs typeface="Times New Roman" panose="02020603050405020304" pitchFamily="18" charset="0"/>
              </a:endParaRPr>
            </a:p>
          </p:txBody>
        </p:sp>
        <p:cxnSp>
          <p:nvCxnSpPr>
            <p:cNvPr id="13" name="直接箭头连接符 12"/>
            <p:cNvCxnSpPr/>
            <p:nvPr/>
          </p:nvCxnSpPr>
          <p:spPr>
            <a:xfrm flipH="1" flipV="1">
              <a:off x="2473637" y="-100407"/>
              <a:ext cx="52855" cy="253177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980531" y="1945104"/>
              <a:ext cx="1202400" cy="50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88620" y="877329"/>
              <a:ext cx="4205696" cy="5377"/>
              <a:chOff x="388620" y="835025"/>
              <a:chExt cx="4205696" cy="5377"/>
            </a:xfrm>
          </p:grpSpPr>
          <p:cxnSp>
            <p:nvCxnSpPr>
              <p:cNvPr id="35" name="直接连接符 34"/>
              <p:cNvCxnSpPr/>
              <p:nvPr/>
            </p:nvCxnSpPr>
            <p:spPr>
              <a:xfrm flipV="1">
                <a:off x="2182931" y="835116"/>
                <a:ext cx="602553" cy="528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993116" y="835025"/>
                <a:ext cx="601200" cy="3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88620" y="835025"/>
                <a:ext cx="601200" cy="3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V="1">
              <a:off x="2791061" y="1950593"/>
              <a:ext cx="1202055" cy="50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8092" y="179721"/>
              <a:ext cx="31713" cy="2151218"/>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377468" y="174439"/>
              <a:ext cx="26308" cy="2135609"/>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64673" y="867962"/>
              <a:ext cx="31115" cy="110367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67075" y="867962"/>
              <a:ext cx="15856" cy="108222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75204" y="867962"/>
              <a:ext cx="31115" cy="110363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文本框 75"/>
            <p:cNvSpPr txBox="1"/>
            <p:nvPr/>
          </p:nvSpPr>
          <p:spPr>
            <a:xfrm>
              <a:off x="4836277" y="1997953"/>
              <a:ext cx="258992" cy="34356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t</a:t>
              </a:r>
              <a:endParaRPr lang="zh-CN" sz="2000" b="1" kern="100" dirty="0">
                <a:effectLst/>
                <a:ea typeface="宋体" panose="02010600030101010101" pitchFamily="2" charset="-122"/>
                <a:cs typeface="Times New Roman" panose="02020603050405020304" pitchFamily="18" charset="0"/>
              </a:endParaRPr>
            </a:p>
          </p:txBody>
        </p:sp>
        <p:cxnSp>
          <p:nvCxnSpPr>
            <p:cNvPr id="22" name="直接连接符 21"/>
            <p:cNvCxnSpPr/>
            <p:nvPr/>
          </p:nvCxnSpPr>
          <p:spPr>
            <a:xfrm>
              <a:off x="3985304" y="877420"/>
              <a:ext cx="7812" cy="1094172"/>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748485" y="1897527"/>
              <a:ext cx="132139" cy="1321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椭圆 24"/>
            <p:cNvSpPr/>
            <p:nvPr/>
          </p:nvSpPr>
          <p:spPr>
            <a:xfrm>
              <a:off x="2103940" y="803711"/>
              <a:ext cx="132080" cy="132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6" name="椭圆 25"/>
            <p:cNvSpPr/>
            <p:nvPr/>
          </p:nvSpPr>
          <p:spPr>
            <a:xfrm>
              <a:off x="2701207" y="819568"/>
              <a:ext cx="132080" cy="132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椭圆 26"/>
            <p:cNvSpPr/>
            <p:nvPr/>
          </p:nvSpPr>
          <p:spPr>
            <a:xfrm>
              <a:off x="2087792" y="1881081"/>
              <a:ext cx="132080" cy="132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p:cNvSpPr/>
            <p:nvPr/>
          </p:nvSpPr>
          <p:spPr>
            <a:xfrm>
              <a:off x="1485530" y="1881081"/>
              <a:ext cx="132080" cy="132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椭圆 28"/>
            <p:cNvSpPr/>
            <p:nvPr/>
          </p:nvSpPr>
          <p:spPr>
            <a:xfrm>
              <a:off x="3335472" y="1897586"/>
              <a:ext cx="132080" cy="132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椭圆 29"/>
            <p:cNvSpPr/>
            <p:nvPr/>
          </p:nvSpPr>
          <p:spPr>
            <a:xfrm>
              <a:off x="3922168" y="1865873"/>
              <a:ext cx="132080" cy="132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椭圆 30"/>
            <p:cNvSpPr/>
            <p:nvPr/>
          </p:nvSpPr>
          <p:spPr>
            <a:xfrm>
              <a:off x="882097" y="814283"/>
              <a:ext cx="132080" cy="132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椭圆 31"/>
            <p:cNvSpPr/>
            <p:nvPr/>
          </p:nvSpPr>
          <p:spPr>
            <a:xfrm>
              <a:off x="3922168" y="830138"/>
              <a:ext cx="132080" cy="132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 name="椭圆 32"/>
            <p:cNvSpPr/>
            <p:nvPr/>
          </p:nvSpPr>
          <p:spPr>
            <a:xfrm>
              <a:off x="327996" y="819568"/>
              <a:ext cx="132080" cy="132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4" name="椭圆 33"/>
            <p:cNvSpPr/>
            <p:nvPr/>
          </p:nvSpPr>
          <p:spPr>
            <a:xfrm>
              <a:off x="4482437" y="819568"/>
              <a:ext cx="132080" cy="132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2" name="直接箭头连接符 11"/>
            <p:cNvCxnSpPr/>
            <p:nvPr/>
          </p:nvCxnSpPr>
          <p:spPr>
            <a:xfrm>
              <a:off x="264277" y="1955669"/>
              <a:ext cx="4899704" cy="528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3721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476672"/>
                <a:ext cx="7942139" cy="5616624"/>
              </a:xfrm>
            </p:spPr>
            <p:txBody>
              <a:bodyPr/>
              <a:lstStyle/>
              <a:p>
                <a:pPr>
                  <a:lnSpc>
                    <a:spcPct val="125000"/>
                  </a:lnSpc>
                </a:pPr>
                <a:r>
                  <a:rPr lang="zh-CN" altLang="en-US" dirty="0" smtClean="0"/>
                  <a:t>当 </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smtClean="0"/>
                  <a:t/>
                </a:r>
                <a:r>
                  <a:rPr lang="zh-CN" altLang="en-US" dirty="0" smtClean="0"/>
                  <a:t>时</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𝑨</m:t>
                          </m:r>
                        </m:e>
                        <m:sub>
                          <m:r>
                            <a:rPr lang="en-US" altLang="zh-CN" i="1">
                              <a:latin typeface="Cambria Math" panose="02040503050406030204" pitchFamily="18" charset="0"/>
                            </a:rPr>
                            <m:t>𝟎</m:t>
                          </m:r>
                        </m:sub>
                      </m:sSub>
                      <m:r>
                        <a:rPr lang="en-US" altLang="zh-CN" i="1">
                          <a:latin typeface="Cambria Math" panose="02040503050406030204" pitchFamily="18" charset="0"/>
                        </a:rPr>
                        <m:t>=</m:t>
                      </m:r>
                      <m:r>
                        <a:rPr lang="en-US" altLang="zh-CN" i="1">
                          <a:latin typeface="Cambria Math" panose="02040503050406030204" pitchFamily="18" charset="0"/>
                        </a:rPr>
                        <m:t>𝟐</m:t>
                      </m:r>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𝟎</m:t>
                              </m:r>
                            </m:sub>
                          </m:sSub>
                        </m:e>
                      </m:d>
                      <m:r>
                        <a:rPr lang="en-US" altLang="zh-CN" i="1">
                          <a:latin typeface="Cambria Math" panose="02040503050406030204" pitchFamily="18" charset="0"/>
                        </a:rPr>
                        <m:t>=</m:t>
                      </m:r>
                      <m:f>
                        <m:fPr>
                          <m:ctrlPr>
                            <a:rPr lang="zh-CN" altLang="zh-CN" i="1">
                              <a:latin typeface="Cambria Math"/>
                            </a:rPr>
                          </m:ctrlPr>
                        </m:fPr>
                        <m:num>
                          <m:r>
                            <a:rPr lang="en-US" altLang="zh-CN" b="1" i="1" smtClean="0">
                              <a:latin typeface="Cambria Math" panose="02040503050406030204" pitchFamily="18" charset="0"/>
                            </a:rPr>
                            <m:t>𝟐</m:t>
                          </m:r>
                        </m:num>
                        <m:den>
                          <m:r>
                            <a:rPr lang="en-US" altLang="zh-CN" i="1">
                              <a:latin typeface="Cambria Math" panose="02040503050406030204" pitchFamily="18" charset="0"/>
                            </a:rPr>
                            <m:t>𝑻</m:t>
                          </m:r>
                        </m:den>
                      </m:f>
                      <m:nary>
                        <m:naryPr>
                          <m:limLoc m:val="subSup"/>
                          <m:ctrlPr>
                            <a:rPr lang="zh-CN" altLang="zh-CN" i="1">
                              <a:latin typeface="Cambria Math"/>
                            </a:rPr>
                          </m:ctrlPr>
                        </m:naryPr>
                        <m:sub>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zh-CN"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p>
                        <m:e>
                          <m:sSub>
                            <m:sSubPr>
                              <m:ctrlPr>
                                <a:rPr lang="zh-CN" altLang="zh-CN" i="1">
                                  <a:latin typeface="Cambria Math"/>
                                </a:rPr>
                              </m:ctrlPr>
                            </m:sSubPr>
                            <m:e>
                              <m:r>
                                <a:rPr lang="en-US" altLang="zh-CN" i="1">
                                  <a:latin typeface="Cambria Math" panose="02040503050406030204" pitchFamily="18" charset="0"/>
                                </a:rPr>
                                <m:t>𝒇</m:t>
                              </m:r>
                            </m:e>
                            <m:sub>
                              <m:r>
                                <a:rPr lang="en-US" altLang="zh-CN" i="1">
                                  <a:latin typeface="Cambria Math" panose="02040503050406030204" pitchFamily="18" charset="0"/>
                                </a:rPr>
                                <m:t>𝑻</m:t>
                              </m:r>
                            </m:sub>
                          </m:sSub>
                          <m:d>
                            <m:dPr>
                              <m:ctrlPr>
                                <a:rPr lang="zh-CN" altLang="zh-CN" i="1">
                                  <a:latin typeface="Cambria Math"/>
                                </a:rPr>
                              </m:ctrlPr>
                            </m:dPr>
                            <m:e>
                              <m:r>
                                <a:rPr lang="en-US" altLang="zh-CN" i="1">
                                  <a:latin typeface="Cambria Math" panose="02040503050406030204" pitchFamily="18" charset="0"/>
                                </a:rPr>
                                <m:t>𝒕</m:t>
                              </m:r>
                            </m:e>
                          </m:d>
                          <m:r>
                            <a:rPr lang="en-US" altLang="zh-CN" i="1">
                              <a:latin typeface="Cambria Math" panose="02040503050406030204" pitchFamily="18" charset="0"/>
                            </a:rPr>
                            <m:t>𝐝</m:t>
                          </m:r>
                          <m:r>
                            <a:rPr lang="en-US" altLang="zh-CN" i="1">
                              <a:latin typeface="Cambria Math" panose="02040503050406030204" pitchFamily="18" charset="0"/>
                            </a:rPr>
                            <m:t>𝒕</m:t>
                          </m:r>
                        </m:e>
                      </m:nary>
                      <m:r>
                        <a:rPr lang="en-US" altLang="zh-CN" b="1" i="0" smtClean="0">
                          <a:latin typeface="Cambria Math" panose="02040503050406030204" pitchFamily="18" charset="0"/>
                        </a:rPr>
                        <m:t>=</m:t>
                      </m:r>
                      <m:f>
                        <m:fPr>
                          <m:ctrlPr>
                            <a:rPr lang="zh-CN" altLang="zh-CN" i="1">
                              <a:latin typeface="Cambria Math"/>
                            </a:rPr>
                          </m:ctrlPr>
                        </m:fPr>
                        <m:num>
                          <m:r>
                            <a:rPr lang="en-US" altLang="zh-CN" b="1" i="1" smtClean="0">
                              <a:latin typeface="Cambria Math" panose="02040503050406030204" pitchFamily="18" charset="0"/>
                            </a:rPr>
                            <m:t>𝟐</m:t>
                          </m:r>
                        </m:num>
                        <m:den>
                          <m:r>
                            <a:rPr lang="en-US" altLang="zh-CN" i="1">
                              <a:latin typeface="Cambria Math" panose="02040503050406030204" pitchFamily="18" charset="0"/>
                            </a:rPr>
                            <m:t>𝑻</m:t>
                          </m:r>
                        </m:den>
                      </m:f>
                      <m:nary>
                        <m:naryPr>
                          <m:limLoc m:val="subSup"/>
                          <m:ctrlPr>
                            <a:rPr lang="zh-CN" altLang="zh-CN" i="1">
                              <a:latin typeface="Cambria Math"/>
                            </a:rPr>
                          </m:ctrlPr>
                        </m:naryPr>
                        <m:sub>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𝝉</m:t>
                              </m:r>
                            </m:num>
                            <m:den>
                              <m:r>
                                <a:rPr lang="en-US" altLang="zh-CN" i="1">
                                  <a:latin typeface="Cambria Math" panose="02040503050406030204" pitchFamily="18" charset="0"/>
                                </a:rPr>
                                <m:t>𝟐</m:t>
                              </m:r>
                            </m:den>
                          </m:f>
                        </m:sub>
                        <m:sup>
                          <m:f>
                            <m:fPr>
                              <m:ctrlPr>
                                <a:rPr lang="zh-CN" altLang="zh-CN" i="1">
                                  <a:latin typeface="Cambria Math"/>
                                </a:rPr>
                              </m:ctrlPr>
                            </m:fPr>
                            <m:num>
                              <m:r>
                                <a:rPr lang="en-US" altLang="zh-CN" i="1">
                                  <a:latin typeface="Cambria Math" panose="02040503050406030204" pitchFamily="18" charset="0"/>
                                </a:rPr>
                                <m:t>𝝉</m:t>
                              </m:r>
                            </m:num>
                            <m:den>
                              <m:r>
                                <a:rPr lang="en-US" altLang="zh-CN" i="1">
                                  <a:latin typeface="Cambria Math" panose="02040503050406030204" pitchFamily="18" charset="0"/>
                                </a:rPr>
                                <m:t>𝟐</m:t>
                              </m:r>
                            </m:den>
                          </m:f>
                        </m:sup>
                        <m:e>
                          <m:r>
                            <a:rPr lang="en-US" altLang="zh-CN" i="1">
                              <a:latin typeface="Cambria Math" panose="02040503050406030204" pitchFamily="18" charset="0"/>
                            </a:rPr>
                            <m:t>𝑬</m:t>
                          </m:r>
                          <m:r>
                            <a:rPr lang="en-US" altLang="zh-CN" i="1">
                              <a:latin typeface="Cambria Math" panose="02040503050406030204" pitchFamily="18" charset="0"/>
                            </a:rPr>
                            <m:t>𝐝</m:t>
                          </m:r>
                          <m:r>
                            <a:rPr lang="en-US" altLang="zh-CN" i="1">
                              <a:latin typeface="Cambria Math" panose="02040503050406030204" pitchFamily="18" charset="0"/>
                            </a:rPr>
                            <m:t>𝒕</m:t>
                          </m:r>
                        </m:e>
                      </m:nary>
                      <m:r>
                        <a:rPr lang="en-US" altLang="zh-CN">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𝑬</m:t>
                          </m:r>
                        </m:num>
                        <m:den>
                          <m:r>
                            <a:rPr lang="en-US" altLang="zh-CN" i="1">
                              <a:latin typeface="Cambria Math" panose="02040503050406030204" pitchFamily="18" charset="0"/>
                            </a:rPr>
                            <m:t>𝑻</m:t>
                          </m:r>
                        </m:den>
                      </m:f>
                      <m:r>
                        <a:rPr lang="en-US" altLang="zh-CN" i="1">
                          <a:latin typeface="Cambria Math" panose="02040503050406030204" pitchFamily="18" charset="0"/>
                        </a:rPr>
                        <m:t>𝝉</m:t>
                      </m:r>
                    </m:oMath>
                  </m:oMathPara>
                </a14:m>
                <a:endParaRPr lang="en-US" altLang="zh-CN" dirty="0" smtClean="0"/>
              </a:p>
              <a:p>
                <a:pPr>
                  <a:lnSpc>
                    <a:spcPct val="150000"/>
                  </a:lnSpc>
                </a:pPr>
                <a:r>
                  <a:rPr lang="zh-CN" altLang="en-US" dirty="0" smtClean="0"/>
                  <a:t>当 </a:t>
                </a:r>
                <a14:m>
                  <m:oMath xmlns:m="http://schemas.openxmlformats.org/officeDocument/2006/math">
                    <m:r>
                      <a:rPr lang="en-US" altLang="zh-CN" i="1">
                        <a:latin typeface="Cambria Math" panose="02040503050406030204" pitchFamily="18" charset="0"/>
                      </a:rPr>
                      <m:t>𝒏</m:t>
                    </m:r>
                    <m:r>
                      <a:rPr lang="en-US" altLang="zh-CN" b="1" i="1" smtClean="0">
                        <a:latin typeface="Cambria Math" panose="02040503050406030204" pitchFamily="18" charset="0"/>
                      </a:rPr>
                      <m:t>&gt;</m:t>
                    </m:r>
                    <m:r>
                      <a:rPr lang="en-US" altLang="zh-CN" i="1">
                        <a:latin typeface="Cambria Math" panose="02040503050406030204" pitchFamily="18" charset="0"/>
                      </a:rPr>
                      <m:t>𝟎</m:t>
                    </m:r>
                  </m:oMath>
                </a14:m>
                <a:r>
                  <a:rPr lang="en-US" altLang="zh-CN" dirty="0"/>
                  <a:t/>
                </a:r>
                <a:r>
                  <a:rPr lang="zh-CN" altLang="en-US" dirty="0" smtClean="0"/>
                  <a:t>时</a:t>
                </a:r>
                <a14:m>
                  <m:oMath xmlns:m="http://schemas.openxmlformats.org/officeDocument/2006/math">
                    <m:r>
                      <a:rPr lang="zh-CN" altLang="en-US" dirty="0" smtClean="0">
                        <a:latin typeface="Cambria Math" panose="02040503050406030204" pitchFamily="18" charset="0"/>
                      </a:rPr>
                      <m:t>，</m:t>
                    </m:r>
                  </m:oMath>
                </a14:m>
                <a:r>
                  <a:rPr lang="zh-CN" altLang="en-US" dirty="0" smtClean="0"/>
                  <a:t>注意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i="1">
                        <a:latin typeface="Cambria Math" panose="02040503050406030204" pitchFamily="18" charset="0"/>
                      </a:rPr>
                      <m:t>=</m:t>
                    </m:r>
                    <m:r>
                      <a:rPr lang="en-US" altLang="zh-CN" i="1">
                        <a:latin typeface="Cambria Math" panose="02040503050406030204" pitchFamily="18" charset="0"/>
                      </a:rPr>
                      <m:t>𝒏</m:t>
                    </m:r>
                    <m:r>
                      <a:rPr lang="en-US" altLang="zh-CN" i="1">
                        <a:latin typeface="Cambria Math" panose="02040503050406030204" pitchFamily="18" charset="0"/>
                      </a:rPr>
                      <m:t>𝝎</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𝒏</m:t>
                        </m:r>
                        <m:r>
                          <a:rPr lang="en-US" altLang="zh-CN" i="1">
                            <a:latin typeface="Cambria Math" panose="02040503050406030204" pitchFamily="18" charset="0"/>
                          </a:rPr>
                          <m:t>𝝅</m:t>
                        </m:r>
                      </m:num>
                      <m:den>
                        <m:r>
                          <a:rPr lang="en-US" altLang="zh-CN" i="1">
                            <a:latin typeface="Cambria Math" panose="02040503050406030204" pitchFamily="18" charset="0"/>
                          </a:rPr>
                          <m:t>𝑻</m:t>
                        </m:r>
                      </m:den>
                    </m:f>
                  </m:oMath>
                </a14:m>
                <a:endParaRPr lang="en-US" altLang="zh-CN" dirty="0"/>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𝑨</m:t>
                          </m:r>
                        </m:e>
                        <m:sub>
                          <m:r>
                            <a:rPr lang="en-US" altLang="zh-CN" i="1">
                              <a:latin typeface="Cambria Math" panose="02040503050406030204" pitchFamily="18" charset="0"/>
                            </a:rPr>
                            <m:t>𝒏</m:t>
                          </m:r>
                        </m:sub>
                      </m:sSub>
                      <m:r>
                        <a:rPr lang="en-US" altLang="zh-CN" i="1">
                          <a:latin typeface="Cambria Math" panose="02040503050406030204" pitchFamily="18" charset="0"/>
                        </a:rPr>
                        <m:t>=</m:t>
                      </m:r>
                      <m:r>
                        <a:rPr lang="en-US" altLang="zh-CN" i="1">
                          <a:latin typeface="Cambria Math" panose="02040503050406030204" pitchFamily="18" charset="0"/>
                        </a:rPr>
                        <m:t>𝟐</m:t>
                      </m:r>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𝒄</m:t>
                              </m:r>
                            </m:e>
                            <m:sub>
                              <m:r>
                                <a:rPr lang="en-US" altLang="zh-CN" i="1">
                                  <a:latin typeface="Cambria Math" panose="02040503050406030204" pitchFamily="18" charset="0"/>
                                </a:rPr>
                                <m:t>𝒏</m:t>
                              </m:r>
                            </m:sub>
                          </m:sSub>
                        </m:e>
                      </m:d>
                      <m:r>
                        <a:rPr lang="en-US" altLang="zh-CN" i="1">
                          <a:latin typeface="Cambria Math" panose="02040503050406030204" pitchFamily="18" charset="0"/>
                        </a:rPr>
                        <m:t>=</m:t>
                      </m:r>
                      <m:r>
                        <a:rPr lang="en-US" altLang="zh-CN" b="1" i="1" smtClean="0">
                          <a:latin typeface="Cambria Math" panose="02040503050406030204" pitchFamily="18" charset="0"/>
                        </a:rPr>
                        <m:t>𝟐</m:t>
                      </m:r>
                      <m:d>
                        <m:dPr>
                          <m:begChr m:val="|"/>
                          <m:endChr m:val="|"/>
                          <m:ctrlPr>
                            <a:rPr lang="en-US" altLang="zh-CN" b="1" i="1" smtClean="0">
                              <a:latin typeface="Cambria Math"/>
                            </a:rPr>
                          </m:ctrlPr>
                        </m:dPr>
                        <m:e>
                          <m:f>
                            <m:fPr>
                              <m:ctrlPr>
                                <a:rPr lang="en-US" altLang="zh-CN" b="1" i="1" smtClean="0">
                                  <a:latin typeface="Cambria Math"/>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𝑻</m:t>
                              </m:r>
                            </m:den>
                          </m:f>
                          <m:nary>
                            <m:naryPr>
                              <m:limLoc m:val="subSup"/>
                              <m:ctrlPr>
                                <a:rPr lang="zh-CN" altLang="zh-CN" i="1">
                                  <a:latin typeface="Cambria Math"/>
                                </a:rPr>
                              </m:ctrlPr>
                            </m:naryPr>
                            <m:sub>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b>
                            <m:sup>
                              <m:f>
                                <m:fPr>
                                  <m:ctrlPr>
                                    <a:rPr lang="zh-CN" altLang="zh-CN" i="1">
                                      <a:latin typeface="Cambria Math"/>
                                    </a:rPr>
                                  </m:ctrlPr>
                                </m:fPr>
                                <m:num>
                                  <m:r>
                                    <a:rPr lang="en-US" altLang="zh-CN" i="1">
                                      <a:latin typeface="Cambria Math" panose="02040503050406030204" pitchFamily="18" charset="0"/>
                                    </a:rPr>
                                    <m:t>𝑻</m:t>
                                  </m:r>
                                </m:num>
                                <m:den>
                                  <m:r>
                                    <a:rPr lang="en-US" altLang="zh-CN" i="1">
                                      <a:latin typeface="Cambria Math" panose="02040503050406030204" pitchFamily="18" charset="0"/>
                                    </a:rPr>
                                    <m:t>𝟐</m:t>
                                  </m:r>
                                </m:den>
                              </m:f>
                            </m:sup>
                            <m:e>
                              <m:sSub>
                                <m:sSubPr>
                                  <m:ctrlPr>
                                    <a:rPr lang="zh-CN" altLang="zh-CN" i="1">
                                      <a:latin typeface="Cambria Math"/>
                                    </a:rPr>
                                  </m:ctrlPr>
                                </m:sSubPr>
                                <m:e>
                                  <m:r>
                                    <a:rPr lang="en-US" altLang="zh-CN" i="1">
                                      <a:latin typeface="Cambria Math" panose="02040503050406030204" pitchFamily="18" charset="0"/>
                                    </a:rPr>
                                    <m:t>𝒇</m:t>
                                  </m:r>
                                </m:e>
                                <m:sub>
                                  <m:r>
                                    <a:rPr lang="en-US" altLang="zh-CN" i="1">
                                      <a:latin typeface="Cambria Math" panose="02040503050406030204" pitchFamily="18" charset="0"/>
                                    </a:rPr>
                                    <m:t>𝑻</m:t>
                                  </m:r>
                                </m:sub>
                              </m:sSub>
                              <m:d>
                                <m:dPr>
                                  <m:ctrlPr>
                                    <a:rPr lang="zh-CN" altLang="zh-CN" i="1">
                                      <a:latin typeface="Cambria Math"/>
                                    </a:rPr>
                                  </m:ctrlPr>
                                </m:dPr>
                                <m:e>
                                  <m:r>
                                    <a:rPr lang="en-US" altLang="zh-CN" i="1">
                                      <a:latin typeface="Cambria Math" panose="02040503050406030204" pitchFamily="18" charset="0"/>
                                    </a:rPr>
                                    <m:t>𝒕</m:t>
                                  </m:r>
                                </m:e>
                              </m: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b="1"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e>
                      </m:d>
                    </m:oMath>
                  </m:oMathPara>
                </a14:m>
                <a:endParaRPr lang="en-US" altLang="zh-CN" b="1" i="1" dirty="0" smtClean="0">
                  <a:latin typeface="Cambria Math" panose="02040503050406030204" pitchFamily="18" charset="0"/>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f>
                        <m:fPr>
                          <m:ctrlPr>
                            <a:rPr lang="en-US" altLang="zh-CN" i="1">
                              <a:latin typeface="Cambria Math"/>
                            </a:rPr>
                          </m:ctrlPr>
                        </m:fPr>
                        <m:num>
                          <m:r>
                            <a:rPr lang="en-US" altLang="zh-CN" b="1" i="1" smtClean="0">
                              <a:latin typeface="Cambria Math" panose="02040503050406030204" pitchFamily="18" charset="0"/>
                            </a:rPr>
                            <m:t>𝟐</m:t>
                          </m:r>
                        </m:num>
                        <m:den>
                          <m:r>
                            <a:rPr lang="en-US" altLang="zh-CN" i="1">
                              <a:latin typeface="Cambria Math" panose="02040503050406030204" pitchFamily="18" charset="0"/>
                            </a:rPr>
                            <m:t>𝑻</m:t>
                          </m:r>
                        </m:den>
                      </m:f>
                      <m:d>
                        <m:dPr>
                          <m:begChr m:val="|"/>
                          <m:endChr m:val="|"/>
                          <m:ctrlPr>
                            <a:rPr lang="en-US" altLang="zh-CN" i="1">
                              <a:latin typeface="Cambria Math"/>
                            </a:rPr>
                          </m:ctrlPr>
                        </m:dPr>
                        <m:e>
                          <m:nary>
                            <m:naryPr>
                              <m:limLoc m:val="subSup"/>
                              <m:ctrlPr>
                                <a:rPr lang="zh-CN" altLang="zh-CN" i="1">
                                  <a:latin typeface="Cambria Math"/>
                                </a:rPr>
                              </m:ctrlPr>
                            </m:naryPr>
                            <m:sub>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𝝉</m:t>
                                  </m:r>
                                </m:num>
                                <m:den>
                                  <m:r>
                                    <a:rPr lang="en-US" altLang="zh-CN" i="1">
                                      <a:latin typeface="Cambria Math" panose="02040503050406030204" pitchFamily="18" charset="0"/>
                                    </a:rPr>
                                    <m:t>𝟐</m:t>
                                  </m:r>
                                </m:den>
                              </m:f>
                            </m:sub>
                            <m:sup>
                              <m:f>
                                <m:fPr>
                                  <m:ctrlPr>
                                    <a:rPr lang="zh-CN" altLang="zh-CN" i="1">
                                      <a:latin typeface="Cambria Math"/>
                                    </a:rPr>
                                  </m:ctrlPr>
                                </m:fPr>
                                <m:num>
                                  <m:r>
                                    <a:rPr lang="en-US" altLang="zh-CN" i="1">
                                      <a:latin typeface="Cambria Math" panose="02040503050406030204" pitchFamily="18" charset="0"/>
                                    </a:rPr>
                                    <m:t>𝝉</m:t>
                                  </m:r>
                                </m:num>
                                <m:den>
                                  <m:r>
                                    <a:rPr lang="en-US" altLang="zh-CN" i="1">
                                      <a:latin typeface="Cambria Math" panose="02040503050406030204" pitchFamily="18" charset="0"/>
                                    </a:rPr>
                                    <m:t>𝟐</m:t>
                                  </m:r>
                                </m:den>
                              </m:f>
                            </m:sup>
                            <m:e>
                              <m:r>
                                <a:rPr lang="en-US" altLang="zh-CN" i="1">
                                  <a:latin typeface="Cambria Math" panose="02040503050406030204" pitchFamily="18" charset="0"/>
                                </a:rPr>
                                <m:t>𝑬</m:t>
                              </m:r>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b="1"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e>
                      </m:d>
                      <m:r>
                        <a:rPr lang="en-US" altLang="zh-CN" b="1" i="1" smtClean="0">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𝑬</m:t>
                          </m:r>
                        </m:num>
                        <m:den>
                          <m:r>
                            <a:rPr lang="en-US" altLang="zh-CN" i="1">
                              <a:latin typeface="Cambria Math" panose="02040503050406030204" pitchFamily="18" charset="0"/>
                            </a:rPr>
                            <m:t>𝒏</m:t>
                          </m:r>
                          <m:r>
                            <a:rPr lang="en-US" altLang="zh-CN" i="1">
                              <a:latin typeface="Cambria Math" panose="02040503050406030204" pitchFamily="18" charset="0"/>
                            </a:rPr>
                            <m:t>𝝅</m:t>
                          </m:r>
                        </m:den>
                      </m:f>
                      <m:r>
                        <a:rPr lang="en-US" altLang="zh-CN" i="1">
                          <a:latin typeface="Cambria Math" panose="02040503050406030204" pitchFamily="18" charset="0"/>
                        </a:rPr>
                        <m:t>⋅</m:t>
                      </m:r>
                      <m:d>
                        <m:dPr>
                          <m:begChr m:val="|"/>
                          <m:endChr m:val="|"/>
                          <m:ctrlPr>
                            <a:rPr lang="zh-CN" altLang="zh-CN" i="1">
                              <a:latin typeface="Cambria Math"/>
                            </a:rPr>
                          </m:ctrlPr>
                        </m:dPr>
                        <m:e>
                          <m:func>
                            <m:funcPr>
                              <m:ctrlPr>
                                <a:rPr lang="zh-CN" altLang="zh-CN" i="1">
                                  <a:latin typeface="Cambria Math"/>
                                </a:rPr>
                              </m:ctrlPr>
                            </m:funcPr>
                            <m:fName>
                              <m:r>
                                <a:rPr lang="en-US" altLang="zh-CN" i="1">
                                  <a:latin typeface="Cambria Math" panose="02040503050406030204" pitchFamily="18" charset="0"/>
                                </a:rPr>
                                <m:t>𝐬𝐢𝐧</m:t>
                              </m:r>
                            </m:fName>
                            <m:e>
                              <m:f>
                                <m:fPr>
                                  <m:ctrlPr>
                                    <a:rPr lang="zh-CN" altLang="zh-CN" i="1">
                                      <a:latin typeface="Cambria Math"/>
                                    </a:rPr>
                                  </m:ctrlPr>
                                </m:fPr>
                                <m:num>
                                  <m:r>
                                    <a:rPr lang="en-US" altLang="zh-CN" i="1">
                                      <a:latin typeface="Cambria Math" panose="02040503050406030204" pitchFamily="18" charset="0"/>
                                    </a:rPr>
                                    <m:t>𝒏</m:t>
                                  </m:r>
                                  <m:r>
                                    <a:rPr lang="en-US" altLang="zh-CN" i="1">
                                      <a:latin typeface="Cambria Math" panose="02040503050406030204" pitchFamily="18" charset="0"/>
                                    </a:rPr>
                                    <m:t>𝝅𝝉</m:t>
                                  </m:r>
                                </m:num>
                                <m:den>
                                  <m:r>
                                    <a:rPr lang="en-US" altLang="zh-CN" i="1">
                                      <a:latin typeface="Cambria Math" panose="02040503050406030204" pitchFamily="18" charset="0"/>
                                    </a:rPr>
                                    <m:t>𝑻</m:t>
                                  </m:r>
                                </m:den>
                              </m:f>
                            </m:e>
                          </m:func>
                        </m:e>
                      </m:d>
                    </m:oMath>
                  </m:oMathPara>
                </a14:m>
                <a:endParaRPr lang="zh-CN" altLang="zh-CN" dirty="0"/>
              </a:p>
              <a:p>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476672"/>
                <a:ext cx="7942139" cy="5616624"/>
              </a:xfrm>
              <a:blipFill>
                <a:blip r:embed="rId2" cstate="print"/>
                <a:stretch>
                  <a:fillRect t="-434" b="-5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2018年9月10日2时36分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22</a:t>
            </a:fld>
            <a:endParaRPr lang="zh-CN" altLang="en-US"/>
          </a:p>
        </p:txBody>
      </p:sp>
      <p:sp>
        <p:nvSpPr>
          <p:cNvPr id="6" name="矩形 5"/>
          <p:cNvSpPr/>
          <p:nvPr/>
        </p:nvSpPr>
        <p:spPr>
          <a:xfrm>
            <a:off x="2699792" y="1052736"/>
            <a:ext cx="2520280"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20072" y="1068760"/>
            <a:ext cx="1728192"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48264" y="1068760"/>
            <a:ext cx="1728192"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91880" y="3284984"/>
            <a:ext cx="4032448" cy="135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572300" y="4908554"/>
            <a:ext cx="3384376" cy="135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737275" y="4879251"/>
            <a:ext cx="3384376" cy="135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58458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0" nodeType="clickEffect">
                                  <p:stCondLst>
                                    <p:cond delay="0"/>
                                  </p:stCondLst>
                                  <p:childTnLst>
                                    <p:animEffect transition="out" filter="wipe(left)">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0" nodeType="clickEffect">
                                  <p:stCondLst>
                                    <p:cond delay="0"/>
                                  </p:stCondLst>
                                  <p:childTnLst>
                                    <p:animEffect transition="out" filter="wipe(left)">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grpId="0" nodeType="clickEffect">
                                  <p:stCondLst>
                                    <p:cond delay="0"/>
                                  </p:stCondLst>
                                  <p:childTnLst>
                                    <p:animEffect transition="out" filter="wipe(left)">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980728"/>
                <a:ext cx="6984776" cy="5538000"/>
              </a:xfrm>
            </p:spPr>
            <p:txBody>
              <a:bodyPr/>
              <a:lstStyle/>
              <a:p>
                <a:pPr>
                  <a:lnSpc>
                    <a:spcPct val="150000"/>
                  </a:lnSpc>
                </a:pPr>
                <a:r>
                  <a:rPr lang="zh-CN" altLang="en-US" dirty="0" smtClean="0"/>
                  <a:t>以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r>
                      <a:rPr lang="en-US" altLang="zh-CN" i="1">
                        <a:latin typeface="Cambria Math" panose="02040503050406030204" pitchFamily="18" charset="0"/>
                      </a:rPr>
                      <m:t>=</m:t>
                    </m:r>
                    <m:r>
                      <a:rPr lang="en-US" altLang="zh-CN" i="1">
                        <a:latin typeface="Cambria Math" panose="02040503050406030204" pitchFamily="18" charset="0"/>
                      </a:rPr>
                      <m:t>𝒏</m:t>
                    </m:r>
                    <m:r>
                      <a:rPr lang="en-US" altLang="zh-CN" i="1">
                        <a:latin typeface="Cambria Math" panose="02040503050406030204" pitchFamily="18" charset="0"/>
                      </a:rPr>
                      <m:t>𝝎</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𝒏</m:t>
                        </m:r>
                        <m:r>
                          <a:rPr lang="en-US" altLang="zh-CN" i="1">
                            <a:latin typeface="Cambria Math" panose="02040503050406030204" pitchFamily="18" charset="0"/>
                          </a:rPr>
                          <m:t>𝝅</m:t>
                        </m:r>
                      </m:num>
                      <m:den>
                        <m:r>
                          <a:rPr lang="en-US" altLang="zh-CN" i="1">
                            <a:latin typeface="Cambria Math" panose="02040503050406030204" pitchFamily="18" charset="0"/>
                          </a:rPr>
                          <m:t>𝑻</m:t>
                        </m:r>
                      </m:den>
                    </m:f>
                  </m:oMath>
                </a14:m>
                <a:r>
                  <a:rPr lang="zh-CN" altLang="en-US" dirty="0" smtClean="0"/>
                  <a:t>  作为横坐标。</a:t>
                </a:r>
                <a:endParaRPr lang="en-US" altLang="zh-CN" dirty="0" smtClean="0"/>
              </a:p>
              <a:p>
                <a:pPr>
                  <a:lnSpc>
                    <a:spcPct val="150000"/>
                  </a:lnSpc>
                </a:pPr>
                <a:r>
                  <a:rPr lang="zh-CN" altLang="en-US" dirty="0"/>
                  <a:t>以</a:t>
                </a:r>
                <a:r>
                  <a:rPr lang="zh-CN" altLang="en-US"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𝑬</m:t>
                        </m:r>
                      </m:num>
                      <m:den>
                        <m:r>
                          <a:rPr lang="en-US" altLang="zh-CN" b="1" i="1">
                            <a:latin typeface="Cambria Math" panose="02040503050406030204" pitchFamily="18" charset="0"/>
                          </a:rPr>
                          <m:t>𝒏</m:t>
                        </m:r>
                        <m:r>
                          <a:rPr lang="en-US" altLang="zh-CN" b="1" i="1">
                            <a:latin typeface="Cambria Math" panose="02040503050406030204" pitchFamily="18" charset="0"/>
                          </a:rPr>
                          <m:t>𝝅</m:t>
                        </m:r>
                      </m:den>
                    </m:f>
                    <m:r>
                      <a:rPr lang="en-US" altLang="zh-CN" b="1" i="1">
                        <a:latin typeface="Cambria Math" panose="02040503050406030204" pitchFamily="18" charset="0"/>
                      </a:rPr>
                      <m:t>⋅</m:t>
                    </m:r>
                    <m:d>
                      <m:dPr>
                        <m:begChr m:val="|"/>
                        <m:endChr m:val="|"/>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𝐬𝐢𝐧</m:t>
                            </m:r>
                          </m:fName>
                          <m:e>
                            <m:f>
                              <m:fPr>
                                <m:ctrlPr>
                                  <a:rPr lang="zh-CN" altLang="zh-CN" i="1">
                                    <a:latin typeface="Cambria Math"/>
                                  </a:rPr>
                                </m:ctrlPr>
                              </m:fPr>
                              <m:num>
                                <m:r>
                                  <a:rPr lang="en-US" altLang="zh-CN" b="1" i="1">
                                    <a:latin typeface="Cambria Math" panose="02040503050406030204" pitchFamily="18" charset="0"/>
                                  </a:rPr>
                                  <m:t>𝒏</m:t>
                                </m:r>
                                <m:r>
                                  <a:rPr lang="en-US" altLang="zh-CN" b="1" i="1">
                                    <a:latin typeface="Cambria Math" panose="02040503050406030204" pitchFamily="18" charset="0"/>
                                  </a:rPr>
                                  <m:t>𝝅𝝉</m:t>
                                </m:r>
                              </m:num>
                              <m:den>
                                <m:r>
                                  <a:rPr lang="en-US" altLang="zh-CN" b="1" i="1">
                                    <a:latin typeface="Cambria Math" panose="02040503050406030204" pitchFamily="18" charset="0"/>
                                  </a:rPr>
                                  <m:t>𝑻</m:t>
                                </m:r>
                              </m:den>
                            </m:f>
                          </m:e>
                        </m:func>
                      </m:e>
                    </m:d>
                  </m:oMath>
                </a14:m>
                <a:r>
                  <a:rPr lang="zh-CN" altLang="en-US" dirty="0" smtClean="0"/>
                  <a:t> 作为纵坐标。</a:t>
                </a:r>
                <a:endParaRPr lang="en-US" altLang="zh-CN" dirty="0" smtClean="0"/>
              </a:p>
              <a:p>
                <a:pPr>
                  <a:lnSpc>
                    <a:spcPct val="150000"/>
                  </a:lnSpc>
                </a:pPr>
                <a:r>
                  <a:rPr lang="zh-CN" altLang="en-US" dirty="0" smtClean="0"/>
                  <a:t>当 </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oMath>
                </a14:m>
                <a:r>
                  <a:rPr lang="zh-CN" altLang="en-US" dirty="0" smtClean="0"/>
                  <a:t>，</a:t>
                </a:r>
                <a:r>
                  <a:rPr lang="en-US" altLang="zh-CN" dirty="0" smtClean="0"/>
                  <a:t/>
                </a:r>
                <a:br>
                  <a:rPr lang="en-US" altLang="zh-CN" dirty="0" smtClean="0"/>
                </a:br>
                <a:r>
                  <a:rPr lang="zh-CN" altLang="en-US" dirty="0" smtClean="0"/>
                  <a:t>即可得到如右频谱图。</a:t>
                </a:r>
                <a:endParaRPr lang="en-US" altLang="zh-CN" dirty="0" smtClean="0"/>
              </a:p>
              <a:p>
                <a:pPr>
                  <a:lnSpc>
                    <a:spcPct val="150000"/>
                  </a:lnSpc>
                </a:pPr>
                <a:r>
                  <a:rPr lang="zh-CN" altLang="en-US" dirty="0"/>
                  <a:t>由</a:t>
                </a:r>
                <a:r>
                  <a:rPr lang="zh-CN" altLang="en-US" dirty="0" smtClean="0"/>
                  <a:t>图可知</a:t>
                </a:r>
                <a:r>
                  <a:rPr lang="zh-CN" altLang="zh-CN" dirty="0" smtClean="0"/>
                  <a:t>当</a:t>
                </a:r>
                <a:r>
                  <a:rPr lang="en-US" altLang="zh-CN" dirty="0" smtClean="0"/>
                  <a:t/>
                </a:r>
                <a14:m>
                  <m:oMath xmlns:m="http://schemas.openxmlformats.org/officeDocument/2006/math">
                    <m:r>
                      <a:rPr lang="en-US" altLang="zh-CN" b="1" i="1">
                        <a:latin typeface="Cambria Math" panose="02040503050406030204" pitchFamily="18" charset="0"/>
                      </a:rPr>
                      <m:t>𝒏</m:t>
                    </m:r>
                    <m:r>
                      <a:rPr lang="en-US" altLang="zh-CN" b="1" i="1">
                        <a:latin typeface="Cambria Math" panose="02040503050406030204" pitchFamily="18" charset="0"/>
                      </a:rPr>
                      <m:t>→∞</m:t>
                    </m:r>
                  </m:oMath>
                </a14:m>
                <a:r>
                  <a:rPr lang="en-US" altLang="zh-CN" dirty="0" smtClean="0"/>
                  <a:t/>
                </a:r>
                <a:r>
                  <a:rPr lang="zh-CN" altLang="zh-CN" dirty="0"/>
                  <a:t>时，</a:t>
                </a:r>
                <a:endParaRPr lang="en-US" altLang="zh-CN" dirty="0" smtClean="0"/>
              </a:p>
              <a:p>
                <a:pPr>
                  <a:lnSpc>
                    <a:spcPct val="150000"/>
                  </a:lnSpc>
                </a:pP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oMath>
                </a14:m>
                <a:r>
                  <a:rPr lang="en-US" altLang="zh-CN" dirty="0" smtClean="0"/>
                  <a:t/>
                </a:r>
                <a:r>
                  <a:rPr lang="zh-CN" altLang="zh-CN" dirty="0"/>
                  <a:t>而</a:t>
                </a:r>
                <a:r>
                  <a:rPr lang="en-US" altLang="zh-CN" dirty="0" smtClean="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980728"/>
                <a:ext cx="6984776" cy="5538000"/>
              </a:xfrm>
              <a:blipFill>
                <a:blip r:embed="rId2" cstate="print"/>
                <a:stretch>
                  <a:fillRect l="-8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2018年9月10日2时37分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23</a:t>
            </a:fld>
            <a:endParaRPr lang="zh-CN" altLang="en-US"/>
          </a:p>
        </p:txBody>
      </p:sp>
      <p:pic>
        <p:nvPicPr>
          <p:cNvPr id="9" name="图片 8"/>
          <p:cNvPicPr>
            <a:picLocks noChangeAspect="1"/>
          </p:cNvPicPr>
          <p:nvPr/>
        </p:nvPicPr>
        <p:blipFill>
          <a:blip r:embed="rId3" cstate="print"/>
          <a:stretch>
            <a:fillRect/>
          </a:stretch>
        </p:blipFill>
        <p:spPr>
          <a:xfrm>
            <a:off x="5095875" y="2924944"/>
            <a:ext cx="4048125" cy="3467100"/>
          </a:xfrm>
          <a:prstGeom prst="rect">
            <a:avLst/>
          </a:prstGeom>
        </p:spPr>
      </p:pic>
    </p:spTree>
    <p:extLst>
      <p:ext uri="{BB962C8B-B14F-4D97-AF65-F5344CB8AC3E}">
        <p14:creationId xmlns:p14="http://schemas.microsoft.com/office/powerpoint/2010/main" xmlns="" val="336714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矩形函数</a:t>
            </a:r>
            <a:r>
              <a:rPr lang="zh-CN" altLang="en-US" smtClean="0"/>
              <a:t>的</a:t>
            </a:r>
            <a:r>
              <a:rPr lang="en-US" altLang="zh-CN" dirty="0" smtClean="0"/>
              <a:t>Fourier</a:t>
            </a:r>
            <a:r>
              <a:rPr lang="zh-CN" altLang="en-US" dirty="0" smtClean="0"/>
              <a:t>积分</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1196752"/>
                <a:ext cx="8352928" cy="5517232"/>
              </a:xfrm>
            </p:spPr>
            <p:txBody>
              <a:bodyPr/>
              <a:lstStyle/>
              <a:p>
                <a:pPr>
                  <a:lnSpc>
                    <a:spcPct val="150000"/>
                  </a:lnSpc>
                </a:pPr>
                <a:r>
                  <a:rPr lang="zh-CN" altLang="zh-CN" dirty="0" smtClean="0"/>
                  <a:t>矩形函数</a:t>
                </a:r>
                <a14:m>
                  <m:oMath xmlns:m="http://schemas.openxmlformats.org/officeDocument/2006/math">
                    <m:r>
                      <a:rPr lang="zh-CN" altLang="en-US" dirty="0">
                        <a:latin typeface="Cambria Math" panose="02040503050406030204" pitchFamily="18" charset="0"/>
                      </a:rPr>
                      <m:t>：</m:t>
                    </m:r>
                  </m:oMath>
                </a14:m>
                <a:endParaRPr lang="zh-CN" altLang="zh-CN" dirty="0"/>
              </a:p>
              <a:p>
                <a:pPr marL="109537" indent="0">
                  <a:buNone/>
                </a:pPr>
                <a14:m>
                  <m:oMathPara xmlns:m="http://schemas.openxmlformats.org/officeDocument/2006/math">
                    <m:oMathParaPr>
                      <m:jc m:val="centerGroup"/>
                    </m:oMathParaPr>
                    <m:oMath xmlns:m="http://schemas.openxmlformats.org/officeDocument/2006/math">
                      <m:r>
                        <m:rPr>
                          <m:nor/>
                        </m:rPr>
                        <a:rPr lang="en-US" altLang="zh-CN"/>
                        <m:t>Π</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𝟏</m:t>
                                </m:r>
                              </m:e>
                              <m:e>
                                <m:d>
                                  <m:dPr>
                                    <m:begChr m:val="|"/>
                                    <m:endChr m:val="|"/>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&lt;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𝟐</m:t>
                                </m:r>
                              </m:e>
                            </m:mr>
                            <m:mr>
                              <m:e>
                                <m:r>
                                  <a:rPr lang="en-US" altLang="zh-CN" b="1" i="1">
                                    <a:latin typeface="Cambria Math" panose="02040503050406030204" pitchFamily="18" charset="0"/>
                                  </a:rPr>
                                  <m:t>𝟎</m:t>
                                </m:r>
                              </m:e>
                              <m:e>
                                <m:d>
                                  <m:dPr>
                                    <m:begChr m:val="|"/>
                                    <m:endChr m:val="|"/>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𝟐</m:t>
                                </m:r>
                              </m:e>
                            </m:mr>
                          </m:m>
                        </m:e>
                      </m:d>
                    </m:oMath>
                  </m:oMathPara>
                </a14:m>
                <a:endParaRPr lang="zh-CN" altLang="zh-CN" dirty="0"/>
              </a:p>
              <a:p>
                <a:pPr>
                  <a:lnSpc>
                    <a:spcPct val="150000"/>
                  </a:lnSpc>
                </a:pPr>
                <a:r>
                  <a:rPr lang="zh-CN" altLang="zh-CN" dirty="0" smtClean="0"/>
                  <a:t>函数</a:t>
                </a:r>
                <a:r>
                  <a:rPr lang="zh-CN" altLang="zh-CN" dirty="0"/>
                  <a:t>图象是非常简单</a:t>
                </a:r>
                <a:r>
                  <a:rPr lang="zh-CN" altLang="zh-CN" dirty="0" smtClean="0"/>
                  <a:t>的</a:t>
                </a:r>
                <a:r>
                  <a:rPr lang="zh-CN" altLang="en-US" dirty="0" smtClean="0"/>
                  <a:t>。</a:t>
                </a:r>
                <a:endParaRPr lang="en-US" altLang="zh-CN" dirty="0" smtClean="0"/>
              </a:p>
              <a:p>
                <a:pPr>
                  <a:lnSpc>
                    <a:spcPct val="150000"/>
                  </a:lnSpc>
                </a:pPr>
                <a:r>
                  <a:rPr lang="zh-CN" altLang="zh-CN" dirty="0"/>
                  <a:t>该函数也</a:t>
                </a:r>
                <a:r>
                  <a:rPr lang="zh-CN" altLang="zh-CN" dirty="0" smtClean="0"/>
                  <a:t>称</a:t>
                </a:r>
                <a:endParaRPr lang="en-US" altLang="zh-CN" dirty="0" smtClean="0"/>
              </a:p>
              <a:p>
                <a:pPr lvl="1">
                  <a:lnSpc>
                    <a:spcPct val="150000"/>
                  </a:lnSpc>
                </a:pPr>
                <a:r>
                  <a:rPr lang="zh-CN" altLang="zh-CN" dirty="0" smtClean="0"/>
                  <a:t>顶</a:t>
                </a:r>
                <a:r>
                  <a:rPr lang="zh-CN" altLang="zh-CN" dirty="0"/>
                  <a:t>帽</a:t>
                </a:r>
                <a:r>
                  <a:rPr lang="zh-CN" altLang="zh-CN" dirty="0" smtClean="0"/>
                  <a:t>函数</a:t>
                </a:r>
                <a:endParaRPr lang="en-US" altLang="zh-CN" dirty="0" smtClean="0"/>
              </a:p>
              <a:p>
                <a:pPr lvl="1">
                  <a:lnSpc>
                    <a:spcPct val="150000"/>
                  </a:lnSpc>
                </a:pPr>
                <a:r>
                  <a:rPr lang="zh-CN" altLang="zh-CN" dirty="0" smtClean="0"/>
                  <a:t>示</a:t>
                </a:r>
                <a:r>
                  <a:rPr lang="zh-CN" altLang="zh-CN" dirty="0"/>
                  <a:t>性</a:t>
                </a:r>
                <a:r>
                  <a:rPr lang="zh-CN" altLang="zh-CN" dirty="0" smtClean="0"/>
                  <a:t>函数</a:t>
                </a:r>
                <a:endParaRPr lang="en-US" altLang="zh-CN" dirty="0" smtClean="0"/>
              </a:p>
              <a:p>
                <a:pPr lvl="1">
                  <a:lnSpc>
                    <a:spcPct val="150000"/>
                  </a:lnSpc>
                </a:pPr>
                <a:r>
                  <a:rPr lang="zh-CN" altLang="zh-CN" dirty="0" smtClean="0"/>
                  <a:t>区间</a:t>
                </a:r>
                <a:r>
                  <a:rPr lang="en-US" altLang="zh-CN" dirty="0" smtClean="0"/>
                  <a:t/>
                </a:r>
                <a14:m>
                  <m:oMath xmlns:m="http://schemas.openxmlformats.org/officeDocument/2006/math">
                    <m:d>
                      <m:dPr>
                        <m:begChr m:val="["/>
                        <m:endChr m:val="]"/>
                        <m:ctrlPr>
                          <a:rPr lang="zh-CN" altLang="zh-CN" i="1">
                            <a:latin typeface="Cambria Math"/>
                          </a:rPr>
                        </m:ctrlPr>
                      </m:dPr>
                      <m:e>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e>
                    </m:d>
                  </m:oMath>
                </a14:m>
                <a:r>
                  <a:rPr lang="en-US" altLang="zh-CN" dirty="0" smtClean="0"/>
                  <a:t/>
                </a:r>
                <a:r>
                  <a:rPr lang="zh-CN" altLang="zh-CN" dirty="0" smtClean="0"/>
                  <a:t>的</a:t>
                </a:r>
                <a:r>
                  <a:rPr lang="zh-CN" altLang="zh-CN" dirty="0"/>
                  <a:t>特征函数。</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1196752"/>
                <a:ext cx="8352928" cy="5517232"/>
              </a:xfrm>
              <a:blipFill>
                <a:blip r:embed="rId2" cstate="print"/>
                <a:stretch>
                  <a:fillRect l="-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2018年9月10日2时41分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24</a:t>
            </a:fld>
            <a:endParaRPr lang="zh-CN" altLang="en-US"/>
          </a:p>
        </p:txBody>
      </p:sp>
      <p:pic>
        <p:nvPicPr>
          <p:cNvPr id="8" name="图片 7"/>
          <p:cNvPicPr>
            <a:picLocks noChangeAspect="1"/>
          </p:cNvPicPr>
          <p:nvPr/>
        </p:nvPicPr>
        <p:blipFill>
          <a:blip r:embed="rId3" cstate="print"/>
          <a:stretch>
            <a:fillRect/>
          </a:stretch>
        </p:blipFill>
        <p:spPr>
          <a:xfrm>
            <a:off x="5133419" y="2996952"/>
            <a:ext cx="3851920" cy="3451248"/>
          </a:xfrm>
          <a:prstGeom prst="rect">
            <a:avLst/>
          </a:prstGeom>
        </p:spPr>
      </p:pic>
      <p:sp>
        <p:nvSpPr>
          <p:cNvPr id="7" name="棱台 6">
            <a:hlinkClick r:id="" action="ppaction://hlinkshowjump?jump=lastslideviewed"/>
          </p:cNvPr>
          <p:cNvSpPr/>
          <p:nvPr/>
        </p:nvSpPr>
        <p:spPr>
          <a:xfrm>
            <a:off x="179512"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20032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05464" y="620688"/>
                <a:ext cx="7532731" cy="3384375"/>
              </a:xfrm>
            </p:spPr>
            <p:txBody>
              <a:bodyPr/>
              <a:lstStyle/>
              <a:p>
                <a:pPr>
                  <a:lnSpc>
                    <a:spcPct val="150000"/>
                  </a:lnSpc>
                </a:pPr>
                <a14:m>
                  <m:oMath xmlns:m="http://schemas.openxmlformats.org/officeDocument/2006/math">
                    <m:r>
                      <m:rPr>
                        <m:nor/>
                      </m:rPr>
                      <a:rPr lang="en-US" altLang="zh-CN"/>
                      <m:t>Π</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是非</a:t>
                </a:r>
                <a:r>
                  <a:rPr lang="zh-CN" altLang="zh-CN" dirty="0"/>
                  <a:t>周期函数</a:t>
                </a:r>
                <a:r>
                  <a:rPr lang="zh-CN" altLang="zh-CN" dirty="0" smtClean="0"/>
                  <a:t>，</a:t>
                </a:r>
                <a:endParaRPr lang="en-US" altLang="zh-CN" dirty="0" smtClean="0"/>
              </a:p>
              <a:p>
                <a:pPr>
                  <a:lnSpc>
                    <a:spcPct val="150000"/>
                  </a:lnSpc>
                </a:pPr>
                <a:r>
                  <a:rPr lang="zh-CN" altLang="zh-CN" dirty="0" smtClean="0"/>
                  <a:t>将</a:t>
                </a:r>
                <a:r>
                  <a:rPr lang="zh-CN" altLang="zh-CN" dirty="0"/>
                  <a:t>它的非零部分向左右两侧按照一定的间隔长度进行延拓，从而得到周期函数</a:t>
                </a:r>
                <a:r>
                  <a:rPr lang="zh-CN" altLang="zh-CN" dirty="0" smtClean="0"/>
                  <a:t>。</a:t>
                </a:r>
                <a:endParaRPr lang="en-US" altLang="zh-CN" dirty="0" smtClean="0"/>
              </a:p>
              <a:p>
                <a:pPr>
                  <a:lnSpc>
                    <a:spcPct val="150000"/>
                  </a:lnSpc>
                </a:pPr>
                <a:r>
                  <a:rPr lang="zh-CN" altLang="zh-CN" dirty="0" smtClean="0"/>
                  <a:t>例如</a:t>
                </a:r>
                <a:r>
                  <a:rPr lang="zh-CN" altLang="zh-CN" dirty="0"/>
                  <a:t>，取间隔长度</a:t>
                </a:r>
                <a:r>
                  <a:rPr lang="zh-CN" altLang="zh-CN" dirty="0" smtClean="0"/>
                  <a:t>为</a:t>
                </a:r>
                <a:r>
                  <a:rPr lang="en-US" altLang="zh-CN" dirty="0" smtClean="0"/>
                  <a:t> 15</a:t>
                </a:r>
                <a:r>
                  <a:rPr lang="zh-CN" altLang="zh-CN" dirty="0"/>
                  <a:t>，则得到一个周期为</a:t>
                </a:r>
                <a:r>
                  <a:rPr lang="en-US" altLang="zh-CN" dirty="0" smtClean="0"/>
                  <a:t>15 </a:t>
                </a:r>
                <a:r>
                  <a:rPr lang="zh-CN" altLang="zh-CN" dirty="0" smtClean="0"/>
                  <a:t>的周期函数</a:t>
                </a:r>
                <a:r>
                  <a:rPr lang="zh-CN" altLang="en-US" dirty="0" smtClean="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05464" y="620688"/>
                <a:ext cx="7532731" cy="3384375"/>
              </a:xfrm>
              <a:blipFill>
                <a:blip r:embed="rId2" cstate="print"/>
                <a:stretch>
                  <a:fillRect r="-485" b="-23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2018年9月10日2时43分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25</a:t>
            </a:fld>
            <a:endParaRPr lang="zh-CN" altLang="en-US"/>
          </a:p>
        </p:txBody>
      </p:sp>
      <p:pic>
        <p:nvPicPr>
          <p:cNvPr id="6" name="图片 5"/>
          <p:cNvPicPr>
            <a:picLocks noChangeAspect="1"/>
          </p:cNvPicPr>
          <p:nvPr/>
        </p:nvPicPr>
        <p:blipFill>
          <a:blip r:embed="rId3" cstate="print"/>
          <a:stretch>
            <a:fillRect/>
          </a:stretch>
        </p:blipFill>
        <p:spPr>
          <a:xfrm>
            <a:off x="1772682" y="3861048"/>
            <a:ext cx="6483852" cy="2736304"/>
          </a:xfrm>
          <a:prstGeom prst="rect">
            <a:avLst/>
          </a:prstGeom>
        </p:spPr>
      </p:pic>
    </p:spTree>
    <p:extLst>
      <p:ext uri="{BB962C8B-B14F-4D97-AF65-F5344CB8AC3E}">
        <p14:creationId xmlns:p14="http://schemas.microsoft.com/office/powerpoint/2010/main" xmlns="" val="22460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1600" y="476672"/>
                <a:ext cx="7718990" cy="5904656"/>
              </a:xfrm>
            </p:spPr>
            <p:txBody>
              <a:bodyPr/>
              <a:lstStyle/>
              <a:p>
                <a:pPr>
                  <a:lnSpc>
                    <a:spcPct val="150000"/>
                  </a:lnSpc>
                </a:pPr>
                <a:r>
                  <a:rPr lang="zh-CN" altLang="en-US" dirty="0" smtClean="0"/>
                  <a:t>对于以 </a:t>
                </a:r>
                <a14:m>
                  <m:oMath xmlns:m="http://schemas.openxmlformats.org/officeDocument/2006/math">
                    <m:r>
                      <a:rPr lang="en-US" altLang="zh-CN" b="1" i="1" smtClean="0">
                        <a:latin typeface="Cambria Math" panose="02040503050406030204" pitchFamily="18" charset="0"/>
                      </a:rPr>
                      <m:t>𝑻</m:t>
                    </m:r>
                  </m:oMath>
                </a14:m>
                <a:r>
                  <a:rPr lang="zh-CN" altLang="en-US" dirty="0" smtClean="0"/>
                  <a:t> 为周期的延拓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𝚷</m:t>
                        </m:r>
                      </m:e>
                      <m:sub>
                        <m:r>
                          <a:rPr lang="en-US" altLang="zh-CN" i="1">
                            <a:latin typeface="Cambria Math" panose="02040503050406030204" pitchFamily="18" charset="0"/>
                          </a:rPr>
                          <m:t>𝑻</m:t>
                        </m:r>
                      </m:sub>
                    </m:sSub>
                    <m:d>
                      <m:dPr>
                        <m:ctrlPr>
                          <a:rPr lang="zh-CN" altLang="zh-CN" i="1">
                            <a:latin typeface="Cambria Math"/>
                          </a:rPr>
                        </m:ctrlPr>
                      </m:dPr>
                      <m:e>
                        <m:r>
                          <a:rPr lang="en-US" altLang="zh-CN" i="1">
                            <a:latin typeface="Cambria Math" panose="02040503050406030204" pitchFamily="18" charset="0"/>
                          </a:rPr>
                          <m:t>𝒕</m:t>
                        </m:r>
                      </m:e>
                    </m:d>
                  </m:oMath>
                </a14:m>
                <a:r>
                  <a:rPr lang="zh-CN" altLang="en-US" dirty="0" smtClean="0"/>
                  <a:t>，</a:t>
                </a:r>
                <a:endParaRPr lang="en-US" altLang="zh-CN" dirty="0" smtClean="0"/>
              </a:p>
              <a:p>
                <a:pPr>
                  <a:lnSpc>
                    <a:spcPct val="150000"/>
                  </a:lnSpc>
                </a:pPr>
                <a:r>
                  <a:rPr lang="zh-CN" altLang="zh-CN" dirty="0" smtClean="0"/>
                  <a:t>计算矩形函数</a:t>
                </a:r>
                <a:r>
                  <a:rPr lang="zh-CN" altLang="zh-CN" dirty="0"/>
                  <a:t>的傅立叶</a:t>
                </a:r>
                <a:r>
                  <a:rPr lang="zh-CN" altLang="zh-CN" dirty="0" smtClean="0"/>
                  <a:t>系数</a:t>
                </a:r>
                <a14:m>
                  <m:oMath xmlns:m="http://schemas.openxmlformats.org/officeDocument/2006/math">
                    <m:r>
                      <a:rPr lang="zh-CN" altLang="en-US" dirty="0">
                        <a:latin typeface="Cambria Math" panose="02040503050406030204" pitchFamily="18" charset="0"/>
                      </a:rPr>
                      <m:t>：</m:t>
                    </m:r>
                  </m:oMath>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𝑻</m:t>
                          </m:r>
                        </m:den>
                      </m:f>
                      <m:nary>
                        <m:naryPr>
                          <m:limLoc m:val="subSup"/>
                          <m:ctrlPr>
                            <a:rPr lang="zh-CN" altLang="zh-CN" i="1">
                              <a:latin typeface="Cambria Math"/>
                            </a:rPr>
                          </m:ctrlPr>
                        </m:naryPr>
                        <m: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b>
                        <m:sup>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p>
                        <m:e>
                          <m:sSub>
                            <m:sSubPr>
                              <m:ctrlPr>
                                <a:rPr lang="en-US" altLang="zh-CN" b="1" i="1" smtClean="0">
                                  <a:latin typeface="Cambria Math"/>
                                </a:rPr>
                              </m:ctrlPr>
                            </m:sSubPr>
                            <m:e>
                              <m:r>
                                <a:rPr lang="en-US" altLang="zh-CN" b="1" i="1">
                                  <a:latin typeface="Cambria Math" panose="02040503050406030204" pitchFamily="18" charset="0"/>
                                </a:rPr>
                                <m:t>𝚷</m:t>
                              </m:r>
                            </m:e>
                            <m:sub>
                              <m:r>
                                <a:rPr lang="en-US" altLang="zh-CN" b="1" i="1" smtClean="0">
                                  <a:latin typeface="Cambria Math" panose="02040503050406030204" pitchFamily="18" charset="0"/>
                                </a:rPr>
                                <m:t>𝑻</m:t>
                              </m:r>
                            </m:sub>
                          </m:sSub>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sSub>
                                <m:sSubPr>
                                  <m:ctrlPr>
                                    <a:rPr lang="en-US" altLang="zh-CN" b="1" i="1" smtClean="0">
                                      <a:latin typeface="Cambria Math"/>
                                    </a:rPr>
                                  </m:ctrlPr>
                                </m:sSubPr>
                                <m:e>
                                  <m:r>
                                    <a:rPr lang="en-US" altLang="zh-CN" b="1" i="1" smtClean="0">
                                      <a:latin typeface="Cambria Math" panose="02040503050406030204" pitchFamily="18" charset="0"/>
                                    </a:rPr>
                                    <m:t>𝝎</m:t>
                                  </m:r>
                                </m:e>
                                <m:sub>
                                  <m:r>
                                    <a:rPr lang="en-US" altLang="zh-CN" b="1" i="1">
                                      <a:latin typeface="Cambria Math" panose="02040503050406030204" pitchFamily="18" charset="0"/>
                                    </a:rPr>
                                    <m:t>𝒏</m:t>
                                  </m:r>
                                </m:sub>
                              </m:sSub>
                              <m:r>
                                <a:rPr lang="en-US" altLang="zh-CN" b="1" i="1" smtClean="0">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𝑻</m:t>
                          </m:r>
                        </m:den>
                      </m:f>
                      <m:nary>
                        <m:naryPr>
                          <m:limLoc m:val="subSup"/>
                          <m:ctrlPr>
                            <a:rPr lang="zh-CN" altLang="zh-CN" i="1">
                              <a:latin typeface="Cambria Math"/>
                            </a:rPr>
                          </m:ctrlPr>
                        </m:naryPr>
                        <m: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sub>
                        <m:sup>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f>
                                <m:fPr>
                                  <m:ctrlPr>
                                    <a:rPr lang="en-US" altLang="zh-CN" b="1" i="1" smtClean="0">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smtClean="0">
                                      <a:latin typeface="Cambria Math" panose="02040503050406030204" pitchFamily="18" charset="0"/>
                                    </a:rPr>
                                    <m:t>𝒏</m:t>
                                  </m:r>
                                </m:num>
                                <m:den>
                                  <m:r>
                                    <a:rPr lang="en-US" altLang="zh-CN" b="1" i="1" smtClean="0">
                                      <a:latin typeface="Cambria Math" panose="02040503050406030204" pitchFamily="18" charset="0"/>
                                    </a:rPr>
                                    <m:t>𝑻</m:t>
                                  </m:r>
                                </m:den>
                              </m:f>
                              <m:r>
                                <a:rPr lang="en-US" altLang="zh-CN" b="1" i="1" smtClean="0">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r>
                            <a:rPr lang="en-US" altLang="zh-CN" b="1" i="1">
                              <a:latin typeface="Cambria Math" panose="02040503050406030204" pitchFamily="18" charset="0"/>
                            </a:rPr>
                            <m:t>𝒏</m:t>
                          </m:r>
                        </m:den>
                      </m:f>
                      <m:func>
                        <m:funcPr>
                          <m:ctrlPr>
                            <a:rPr lang="zh-CN" altLang="zh-CN" i="1">
                              <a:latin typeface="Cambria Math"/>
                            </a:rPr>
                          </m:ctrlPr>
                        </m:funcPr>
                        <m:fName>
                          <m:r>
                            <a:rPr lang="en-US" altLang="zh-CN" b="1" i="1">
                              <a:latin typeface="Cambria Math" panose="02040503050406030204" pitchFamily="18" charset="0"/>
                            </a:rPr>
                            <m:t>𝐬𝐢𝐧</m:t>
                          </m:r>
                        </m:fName>
                        <m:e>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e>
                      </m:func>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1600" y="476672"/>
                <a:ext cx="7718990" cy="5904656"/>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2018年9月10日2时43分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26</a:t>
            </a:fld>
            <a:endParaRPr lang="zh-CN" altLang="en-US"/>
          </a:p>
        </p:txBody>
      </p:sp>
    </p:spTree>
    <p:extLst>
      <p:ext uri="{BB962C8B-B14F-4D97-AF65-F5344CB8AC3E}">
        <p14:creationId xmlns:p14="http://schemas.microsoft.com/office/powerpoint/2010/main" xmlns="" val="20797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99592" y="476672"/>
                <a:ext cx="7776864" cy="6120680"/>
              </a:xfrm>
            </p:spPr>
            <p:txBody>
              <a:bodyPr/>
              <a:lstStyle/>
              <a:p>
                <a:pPr>
                  <a:lnSpc>
                    <a:spcPct val="125000"/>
                  </a:lnSpc>
                </a:pPr>
                <a:r>
                  <a:rPr lang="zh-CN" altLang="zh-CN" dirty="0" smtClean="0"/>
                  <a:t>为了</a:t>
                </a:r>
                <a:r>
                  <a:rPr lang="zh-CN" altLang="zh-CN" dirty="0"/>
                  <a:t>更好的考察谱信息，将</a:t>
                </a:r>
                <a:r>
                  <a:rPr lang="en-US" altLang="zh-CN" dirty="0"/>
                  <a:t/>
                </a:r>
                <a14:m>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oMath>
                </a14:m>
                <a:r>
                  <a:rPr lang="en-US" altLang="zh-CN" dirty="0"/>
                  <a:t/>
                </a:r>
                <a:r>
                  <a:rPr lang="zh-CN" altLang="zh-CN" dirty="0"/>
                  <a:t>变换视为关于</a:t>
                </a:r>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𝝎</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𝒏</m:t>
                        </m:r>
                      </m:num>
                      <m:den>
                        <m:r>
                          <a:rPr lang="en-US" altLang="zh-CN" i="1">
                            <a:latin typeface="Cambria Math" panose="02040503050406030204" pitchFamily="18" charset="0"/>
                          </a:rPr>
                          <m:t>𝑻</m:t>
                        </m:r>
                      </m:den>
                    </m:f>
                  </m:oMath>
                </a14:m>
                <a:r>
                  <a:rPr lang="en-US" altLang="zh-CN" dirty="0" smtClean="0"/>
                  <a:t/>
                </a:r>
                <a:r>
                  <a:rPr lang="zh-CN" altLang="zh-CN" dirty="0" smtClean="0"/>
                  <a:t>的函数</a:t>
                </a:r>
                <a14:m>
                  <m:oMath xmlns:m="http://schemas.openxmlformats.org/officeDocument/2006/math">
                    <m:r>
                      <a:rPr lang="zh-CN" altLang="en-US" b="1" dirty="0">
                        <a:latin typeface="Cambria Math" panose="02040503050406030204" pitchFamily="18" charset="0"/>
                      </a:rPr>
                      <m:t>：</m:t>
                    </m:r>
                  </m:oMath>
                </a14:m>
                <a:endParaRPr lang="en-US" altLang="zh-CN" dirty="0"/>
              </a:p>
              <a:p>
                <a:pPr marL="109537" indent="0">
                  <a:lnSpc>
                    <a:spcPct val="80000"/>
                  </a:lnSpc>
                  <a:buNone/>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r>
                            <a:rPr lang="en-US" altLang="zh-CN" b="1" i="1">
                              <a:latin typeface="Cambria Math" panose="02040503050406030204" pitchFamily="18" charset="0"/>
                            </a:rPr>
                            <m:t>𝒏</m:t>
                          </m:r>
                        </m:den>
                      </m:f>
                      <m:func>
                        <m:funcPr>
                          <m:ctrlPr>
                            <a:rPr lang="zh-CN" altLang="zh-CN" i="1">
                              <a:latin typeface="Cambria Math"/>
                            </a:rPr>
                          </m:ctrlPr>
                        </m:funcPr>
                        <m:fName>
                          <m:r>
                            <a:rPr lang="en-US" altLang="zh-CN" b="1" i="0">
                              <a:latin typeface="Cambria Math" panose="02040503050406030204" pitchFamily="18" charset="0"/>
                            </a:rPr>
                            <m:t>𝐬𝐢𝐧</m:t>
                          </m:r>
                        </m:fName>
                        <m:e>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e>
                      </m:func>
                    </m:oMath>
                  </m:oMathPara>
                </a14:m>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en-US" altLang="zh-CN" i="1" smtClean="0">
                              <a:latin typeface="Cambria Math"/>
                            </a:rPr>
                          </m:ctrlPr>
                        </m:fPr>
                        <m:num>
                          <m:r>
                            <a:rPr lang="en-US" altLang="zh-CN" b="1" i="1" smtClean="0">
                              <a:latin typeface="Cambria Math" panose="02040503050406030204" pitchFamily="18" charset="0"/>
                            </a:rPr>
                            <m:t>𝟐</m:t>
                          </m:r>
                        </m:num>
                        <m:den>
                          <m:r>
                            <a:rPr lang="en-US" altLang="zh-CN" b="1" i="1">
                              <a:latin typeface="Cambria Math" panose="02040503050406030204" pitchFamily="18" charset="0"/>
                            </a:rPr>
                            <m:t>𝑻</m:t>
                          </m:r>
                        </m:den>
                      </m:f>
                      <m:r>
                        <a:rPr lang="en-US" altLang="zh-CN" b="1" i="1" smtClean="0">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f>
                            <m:fPr>
                              <m:ctrlPr>
                                <a:rPr lang="en-US" altLang="zh-CN" i="1" smtClean="0">
                                  <a:latin typeface="Cambria Math"/>
                                </a:rPr>
                              </m:ctrlPr>
                            </m:fPr>
                            <m:num>
                              <m:r>
                                <a:rPr lang="en-US" altLang="zh-CN" b="1" i="1" smtClean="0">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smtClean="0">
                                  <a:latin typeface="Cambria Math" panose="02040503050406030204" pitchFamily="18" charset="0"/>
                                </a:rPr>
                                <m:t>𝑻</m:t>
                              </m:r>
                            </m:den>
                          </m:f>
                        </m:den>
                      </m:f>
                      <m:func>
                        <m:funcPr>
                          <m:ctrlPr>
                            <a:rPr lang="zh-CN" altLang="zh-CN" i="1">
                              <a:latin typeface="Cambria Math"/>
                            </a:rPr>
                          </m:ctrlPr>
                        </m:funcPr>
                        <m:fName>
                          <m:r>
                            <a:rPr lang="en-US" altLang="zh-CN" b="1" i="0">
                              <a:latin typeface="Cambria Math" panose="02040503050406030204" pitchFamily="18" charset="0"/>
                            </a:rPr>
                            <m:t>𝐬𝐢𝐧</m:t>
                          </m:r>
                        </m:fName>
                        <m:e>
                          <m:d>
                            <m:dPr>
                              <m:ctrlPr>
                                <a:rPr lang="zh-CN" altLang="zh-CN" i="1">
                                  <a:latin typeface="Cambria Math"/>
                                </a:rPr>
                              </m:ctrlPr>
                            </m:dPr>
                            <m:e>
                              <m:f>
                                <m:fPr>
                                  <m:ctrlPr>
                                    <a:rPr lang="en-US" altLang="zh-CN" i="1" smtClean="0">
                                      <a:latin typeface="Cambria Math"/>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a:rPr lang="en-US" altLang="zh-CN" b="1" i="1" smtClean="0">
                                  <a:latin typeface="Cambria Math" panose="02040503050406030204" pitchFamily="18" charset="0"/>
                                </a:rPr>
                                <m:t>⋅</m:t>
                              </m:r>
                              <m:f>
                                <m:fPr>
                                  <m:ctrlPr>
                                    <a:rPr lang="zh-CN" altLang="zh-CN" i="1">
                                      <a:latin typeface="Cambria Math"/>
                                    </a:rPr>
                                  </m:ctrlPr>
                                </m:fPr>
                                <m:num>
                                  <m:r>
                                    <a:rPr lang="en-US" altLang="zh-CN" b="1" i="1" smtClean="0">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e>
                      </m:func>
                    </m:oMath>
                  </m:oMathPara>
                </a14:m>
                <a:endParaRPr lang="zh-CN" altLang="zh-CN" dirty="0"/>
              </a:p>
              <a:p>
                <a:pPr>
                  <a:lnSpc>
                    <a:spcPct val="125000"/>
                  </a:lnSpc>
                </a:pPr>
                <a:r>
                  <a:rPr lang="zh-CN" altLang="zh-CN" dirty="0"/>
                  <a:t>当</a:t>
                </a:r>
                <a:r>
                  <a:rPr lang="en-US" altLang="zh-CN" dirty="0" smtClean="0"/>
                  <a:t/>
                </a:r>
                <a14:m>
                  <m:oMath xmlns:m="http://schemas.openxmlformats.org/officeDocument/2006/math">
                    <m:r>
                      <a:rPr lang="en-US" altLang="zh-CN" b="1" i="1">
                        <a:latin typeface="Cambria Math" panose="02040503050406030204" pitchFamily="18" charset="0"/>
                      </a:rPr>
                      <m:t>𝑻</m:t>
                    </m:r>
                    <m:r>
                      <a:rPr lang="en-US" altLang="zh-CN" b="1" i="1">
                        <a:latin typeface="Cambria Math" panose="02040503050406030204" pitchFamily="18" charset="0"/>
                      </a:rPr>
                      <m:t>→∞</m:t>
                    </m:r>
                  </m:oMath>
                </a14:m>
                <a:r>
                  <a:rPr lang="en-US" altLang="zh-CN" dirty="0" smtClean="0"/>
                  <a:t/>
                </a:r>
                <a:r>
                  <a:rPr lang="zh-CN" altLang="zh-CN" dirty="0"/>
                  <a:t>时，</a:t>
                </a:r>
                <a14:m>
                  <m:oMath xmlns:m="http://schemas.openxmlformats.org/officeDocument/2006/math">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𝒏</m:t>
                        </m:r>
                      </m:num>
                      <m:den>
                        <m:r>
                          <a:rPr lang="en-US" altLang="zh-CN" i="1">
                            <a:latin typeface="Cambria Math" panose="02040503050406030204" pitchFamily="18" charset="0"/>
                          </a:rPr>
                          <m:t>𝑻</m:t>
                        </m:r>
                      </m:den>
                    </m:f>
                  </m:oMath>
                </a14:m>
                <a:r>
                  <a:rPr lang="en-US" altLang="zh-CN" dirty="0" smtClean="0"/>
                  <a:t/>
                </a:r>
                <a:r>
                  <a:rPr lang="zh-CN" altLang="zh-CN" dirty="0" smtClean="0"/>
                  <a:t>与</a:t>
                </a:r>
                <a:r>
                  <a:rPr lang="en-US" altLang="zh-CN" dirty="0" smtClean="0"/>
                  <a:t/>
                </a:r>
                <a14:m>
                  <m:oMath xmlns:m="http://schemas.openxmlformats.org/officeDocument/2006/math">
                    <m:func>
                      <m:funcPr>
                        <m:ctrlPr>
                          <a:rPr lang="zh-CN" altLang="zh-CN" i="1">
                            <a:latin typeface="Cambria Math"/>
                          </a:rPr>
                        </m:ctrlPr>
                      </m:funcPr>
                      <m:fName>
                        <m:r>
                          <a:rPr lang="en-US" altLang="zh-CN" b="1" i="0">
                            <a:latin typeface="Cambria Math" panose="02040503050406030204" pitchFamily="18" charset="0"/>
                          </a:rPr>
                          <m:t>𝐬𝐢𝐧</m:t>
                        </m:r>
                      </m:fName>
                      <m:e>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e>
                    </m:func>
                  </m:oMath>
                </a14:m>
                <a:r>
                  <a:rPr lang="en-US" altLang="zh-CN" dirty="0" smtClean="0"/>
                  <a:t/>
                </a:r>
                <a:r>
                  <a:rPr lang="zh-CN" altLang="zh-CN" dirty="0" smtClean="0"/>
                  <a:t>同</a:t>
                </a:r>
                <a:r>
                  <a:rPr lang="zh-CN" altLang="zh-CN" dirty="0"/>
                  <a:t>阶趋于</a:t>
                </a:r>
                <a:r>
                  <a:rPr lang="en-US" altLang="zh-CN" dirty="0"/>
                  <a:t>0</a:t>
                </a:r>
                <a:r>
                  <a:rPr lang="zh-CN" altLang="zh-CN" dirty="0" smtClean="0"/>
                  <a:t>，</a:t>
                </a:r>
                <a:endParaRPr lang="en-US" altLang="zh-CN" dirty="0" smtClean="0"/>
              </a:p>
              <a:p>
                <a:pPr>
                  <a:lnSpc>
                    <a:spcPct val="125000"/>
                  </a:lnSpc>
                </a:pPr>
                <a:r>
                  <a:rPr lang="zh-CN" altLang="zh-CN" dirty="0" smtClean="0"/>
                  <a:t>因而</a:t>
                </a:r>
                <a:r>
                  <a:rPr lang="zh-CN" altLang="zh-CN" dirty="0"/>
                  <a:t>考虑量化的变换</a:t>
                </a:r>
                <a:endParaRPr lang="en-US" altLang="zh-CN" i="1" dirty="0" smtClean="0">
                  <a:latin typeface="Cambria Math" panose="02040503050406030204" pitchFamily="18" charset="0"/>
                </a:endParaRPr>
              </a:p>
              <a:p>
                <a:pPr marL="109537"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a:rPr>
                          </m:ctrlPr>
                        </m:accPr>
                        <m:e>
                          <m:r>
                            <a:rPr lang="zh-CN" altLang="en-US" b="1" i="0">
                              <a:latin typeface="Cambria Math" panose="02040503050406030204" pitchFamily="18" charset="0"/>
                            </a:rPr>
                            <m:t>𝚷</m:t>
                          </m:r>
                        </m:e>
                      </m:acc>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r>
                        <a:rPr lang="en-US" altLang="zh-CN" b="1" i="1">
                          <a:latin typeface="Cambria Math" panose="02040503050406030204" pitchFamily="18" charset="0"/>
                        </a:rPr>
                        <m:t>=</m:t>
                      </m:r>
                      <m:r>
                        <a:rPr lang="en-US" altLang="zh-CN" b="1" i="1" smtClean="0">
                          <a:latin typeface="Cambria Math" panose="02040503050406030204" pitchFamily="18" charset="0"/>
                        </a:rPr>
                        <m:t>𝑻</m:t>
                      </m:r>
                      <m:sSub>
                        <m:sSubPr>
                          <m:ctrlPr>
                            <a:rPr lang="en-US" altLang="zh-CN" i="1" smtClean="0">
                              <a:latin typeface="Cambria Math"/>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𝒏</m:t>
                          </m:r>
                        </m:sub>
                      </m:sSub>
                      <m:r>
                        <a:rPr lang="en-US" altLang="zh-CN" b="1"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num>
                        <m:den>
                          <m:f>
                            <m:fPr>
                              <m:ctrlPr>
                                <a:rPr lang="en-US"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den>
                      </m:f>
                      <m:func>
                        <m:funcPr>
                          <m:ctrlPr>
                            <a:rPr lang="zh-CN" altLang="zh-CN" i="1">
                              <a:latin typeface="Cambria Math"/>
                            </a:rPr>
                          </m:ctrlPr>
                        </m:funcPr>
                        <m:fName>
                          <m:r>
                            <a:rPr lang="en-US" altLang="zh-CN" b="1" i="0">
                              <a:latin typeface="Cambria Math" panose="02040503050406030204" pitchFamily="18" charset="0"/>
                            </a:rPr>
                            <m:t>𝐬𝐢𝐧</m:t>
                          </m:r>
                        </m:fName>
                        <m:e>
                          <m:d>
                            <m:dPr>
                              <m:ctrlPr>
                                <a:rPr lang="zh-CN" altLang="zh-CN" i="1">
                                  <a:latin typeface="Cambria Math"/>
                                </a:rPr>
                              </m:ctrlPr>
                            </m:dPr>
                            <m:e>
                              <m:f>
                                <m:fPr>
                                  <m:ctrlPr>
                                    <a:rPr lang="en-US"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e>
                      </m:func>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99592" y="476672"/>
                <a:ext cx="7776864" cy="6120680"/>
              </a:xfrm>
              <a:blipFill>
                <a:blip r:embed="rId2" cstate="print"/>
                <a:stretch>
                  <a:fillRect l="-78" t="-39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2018年9月10日2时44分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27</a:t>
            </a:fld>
            <a:endParaRPr lang="zh-CN" altLang="en-US"/>
          </a:p>
        </p:txBody>
      </p:sp>
    </p:spTree>
    <p:extLst>
      <p:ext uri="{BB962C8B-B14F-4D97-AF65-F5344CB8AC3E}">
        <p14:creationId xmlns:p14="http://schemas.microsoft.com/office/powerpoint/2010/main" xmlns="" val="307290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9457" y="620687"/>
                <a:ext cx="7919007" cy="2574377"/>
              </a:xfrm>
            </p:spPr>
            <p:txBody>
              <a:bodyPr/>
              <a:lstStyle/>
              <a:p>
                <a:pPr marL="109537"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a:rPr>
                          </m:ctrlPr>
                        </m:accPr>
                        <m:e>
                          <m:r>
                            <a:rPr lang="zh-CN" altLang="en-US" b="1" i="0">
                              <a:latin typeface="Cambria Math" panose="02040503050406030204" pitchFamily="18" charset="0"/>
                            </a:rPr>
                            <m:t>𝚷</m:t>
                          </m:r>
                        </m:e>
                      </m:acc>
                      <m:d>
                        <m:dPr>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𝒏</m:t>
                              </m:r>
                            </m:num>
                            <m:den>
                              <m:r>
                                <a:rPr lang="en-US" altLang="zh-CN" i="1">
                                  <a:latin typeface="Cambria Math" panose="02040503050406030204" pitchFamily="18" charset="0"/>
                                </a:rPr>
                                <m:t>𝑻</m:t>
                              </m:r>
                            </m:den>
                          </m:f>
                        </m:e>
                      </m:d>
                      <m:r>
                        <a:rPr lang="en-US" altLang="zh-CN" i="1">
                          <a:latin typeface="Cambria Math" panose="02040503050406030204" pitchFamily="18" charset="0"/>
                        </a:rPr>
                        <m:t>=</m:t>
                      </m:r>
                      <m:r>
                        <a:rPr lang="en-US" altLang="zh-CN" i="1">
                          <a:latin typeface="Cambria Math" panose="02040503050406030204" pitchFamily="18" charset="0"/>
                        </a:rPr>
                        <m:t>𝑻</m:t>
                      </m:r>
                      <m:sSub>
                        <m:sSubPr>
                          <m:ctrlPr>
                            <a:rPr lang="en-US" altLang="zh-CN" i="1">
                              <a:latin typeface="Cambria Math"/>
                            </a:rPr>
                          </m:ctrlPr>
                        </m:sSubPr>
                        <m:e>
                          <m:r>
                            <a:rPr lang="en-US" altLang="zh-CN" i="1">
                              <a:latin typeface="Cambria Math" panose="02040503050406030204" pitchFamily="18" charset="0"/>
                            </a:rPr>
                            <m:t>𝒄</m:t>
                          </m:r>
                        </m:e>
                        <m:sub>
                          <m:r>
                            <a:rPr lang="en-US" altLang="zh-CN" i="1">
                              <a:latin typeface="Cambria Math" panose="02040503050406030204" pitchFamily="18" charset="0"/>
                            </a:rPr>
                            <m:t>𝒏</m:t>
                          </m:r>
                        </m:sub>
                      </m:sSub>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num>
                        <m:den>
                          <m:f>
                            <m:fPr>
                              <m:ctrlPr>
                                <a:rPr lang="en-US"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𝒏</m:t>
                              </m:r>
                            </m:num>
                            <m:den>
                              <m:r>
                                <a:rPr lang="en-US" altLang="zh-CN" i="1">
                                  <a:latin typeface="Cambria Math" panose="02040503050406030204" pitchFamily="18" charset="0"/>
                                </a:rPr>
                                <m:t>𝑻</m:t>
                              </m:r>
                            </m:den>
                          </m:f>
                        </m:den>
                      </m:f>
                      <m:func>
                        <m:funcPr>
                          <m:ctrlPr>
                            <a:rPr lang="zh-CN" altLang="zh-CN" i="1">
                              <a:latin typeface="Cambria Math"/>
                            </a:rPr>
                          </m:ctrlPr>
                        </m:funcPr>
                        <m:fName>
                          <m:r>
                            <a:rPr lang="en-US" altLang="zh-CN">
                              <a:latin typeface="Cambria Math" panose="02040503050406030204" pitchFamily="18" charset="0"/>
                            </a:rPr>
                            <m:t>𝐬𝐢𝐧</m:t>
                          </m:r>
                        </m:fName>
                        <m:e>
                          <m:d>
                            <m:dPr>
                              <m:ctrlPr>
                                <a:rPr lang="zh-CN" altLang="zh-CN" i="1">
                                  <a:latin typeface="Cambria Math"/>
                                </a:rPr>
                              </m:ctrlPr>
                            </m:dPr>
                            <m:e>
                              <m:f>
                                <m:fPr>
                                  <m:ctrlPr>
                                    <a:rPr lang="en-US"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𝒏</m:t>
                                  </m:r>
                                </m:num>
                                <m:den>
                                  <m:r>
                                    <a:rPr lang="en-US" altLang="zh-CN" i="1">
                                      <a:latin typeface="Cambria Math" panose="02040503050406030204" pitchFamily="18" charset="0"/>
                                    </a:rPr>
                                    <m:t>𝑻</m:t>
                                  </m:r>
                                </m:den>
                              </m:f>
                            </m:e>
                          </m:d>
                        </m:e>
                      </m:func>
                    </m:oMath>
                  </m:oMathPara>
                </a14:m>
                <a:endParaRPr lang="en-US" altLang="zh-CN" dirty="0" smtClean="0"/>
              </a:p>
              <a:p>
                <a:pPr>
                  <a:lnSpc>
                    <a:spcPct val="125000"/>
                  </a:lnSpc>
                </a:pPr>
                <a:r>
                  <a:rPr lang="zh-CN" altLang="en-US" dirty="0" smtClean="0"/>
                  <a:t>横坐标选为 </a:t>
                </a:r>
                <a14:m>
                  <m:oMath xmlns:m="http://schemas.openxmlformats.org/officeDocument/2006/math">
                    <m:f>
                      <m:fPr>
                        <m:ctrlPr>
                          <a:rPr lang="zh-CN" altLang="zh-CN" i="1">
                            <a:latin typeface="Cambria Math"/>
                          </a:rPr>
                        </m:ctrlPr>
                      </m:fPr>
                      <m:num>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𝒏</m:t>
                        </m:r>
                      </m:num>
                      <m:den>
                        <m:r>
                          <a:rPr lang="en-US" altLang="zh-CN" i="1">
                            <a:latin typeface="Cambria Math" panose="02040503050406030204" pitchFamily="18" charset="0"/>
                          </a:rPr>
                          <m:t>𝑻</m:t>
                        </m:r>
                      </m:den>
                    </m:f>
                  </m:oMath>
                </a14:m>
                <a:r>
                  <a:rPr lang="zh-CN" altLang="en-US" dirty="0" smtClean="0"/>
                  <a:t>，观察 </a:t>
                </a:r>
                <a14:m>
                  <m:oMath xmlns:m="http://schemas.openxmlformats.org/officeDocument/2006/math">
                    <m:r>
                      <a:rPr lang="en-US" altLang="zh-CN" b="1" i="1" smtClean="0">
                        <a:latin typeface="Cambria Math" panose="02040503050406030204" pitchFamily="18" charset="0"/>
                      </a:rPr>
                      <m:t>𝑻</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m:t>
                    </m:r>
                    <m:r>
                      <a:rPr lang="en-US" altLang="zh-CN" b="1" i="1" smtClean="0">
                        <a:latin typeface="Cambria Math" panose="02040503050406030204" pitchFamily="18" charset="0"/>
                      </a:rPr>
                      <m:t>𝟏𝟔</m:t>
                    </m:r>
                  </m:oMath>
                </a14:m>
                <a:r>
                  <a:rPr lang="zh-CN" altLang="en-US" dirty="0" smtClean="0"/>
                  <a:t> 时的图像。</a:t>
                </a:r>
                <a:endParaRPr lang="en-US" altLang="zh-CN" dirty="0" smtClean="0"/>
              </a:p>
              <a:p>
                <a:pPr>
                  <a:lnSpc>
                    <a:spcPct val="125000"/>
                  </a:lnSpc>
                </a:pPr>
                <a:r>
                  <a:rPr lang="zh-CN" altLang="en-US" dirty="0"/>
                  <a:t>随着</a:t>
                </a:r>
                <a:r>
                  <a:rPr lang="zh-CN" altLang="en-US" dirty="0" smtClean="0"/>
                  <a:t/>
                </a:r>
                <a14:m>
                  <m:oMath xmlns:m="http://schemas.openxmlformats.org/officeDocument/2006/math">
                    <m:r>
                      <a:rPr lang="en-US" altLang="zh-CN" i="1">
                        <a:latin typeface="Cambria Math" panose="02040503050406030204" pitchFamily="18" charset="0"/>
                      </a:rPr>
                      <m:t>𝑻</m:t>
                    </m:r>
                  </m:oMath>
                </a14:m>
                <a:r>
                  <a:rPr lang="zh-CN" altLang="en-US" dirty="0" smtClean="0"/>
                  <a:t> 的增大，接近于一条</a:t>
                </a:r>
                <a:r>
                  <a:rPr lang="zh-CN" altLang="en-US" sz="3600" dirty="0">
                    <a:solidFill>
                      <a:srgbClr val="FF0000"/>
                    </a:solidFill>
                    <a:latin typeface="华文楷体" panose="02010600040101010101" pitchFamily="2" charset="-122"/>
                    <a:ea typeface="华文楷体" panose="02010600040101010101" pitchFamily="2" charset="-122"/>
                  </a:rPr>
                  <a:t>“</a:t>
                </a:r>
                <a:r>
                  <a:rPr lang="zh-CN" altLang="en-US" sz="3600" dirty="0" smtClean="0">
                    <a:solidFill>
                      <a:srgbClr val="FF0000"/>
                    </a:solidFill>
                    <a:latin typeface="华文楷体" panose="02010600040101010101" pitchFamily="2" charset="-122"/>
                    <a:ea typeface="华文楷体" panose="02010600040101010101" pitchFamily="2" charset="-122"/>
                  </a:rPr>
                  <a:t>连续”</a:t>
                </a:r>
                <a:r>
                  <a:rPr lang="zh-CN" altLang="en-US" dirty="0" smtClean="0"/>
                  <a:t>曲线。</a:t>
                </a:r>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9457" y="620687"/>
                <a:ext cx="7919007" cy="2574377"/>
              </a:xfrm>
              <a:blipFill>
                <a:blip r:embed="rId2" cstate="print"/>
                <a:stretch>
                  <a:fillRect b="-1658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2018年9月10日2时46分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28</a:t>
            </a:fld>
            <a:endParaRPr lang="zh-CN" altLang="en-US"/>
          </a:p>
        </p:txBody>
      </p:sp>
      <p:pic>
        <p:nvPicPr>
          <p:cNvPr id="6" name="图片 5"/>
          <p:cNvPicPr>
            <a:picLocks noChangeAspect="1"/>
          </p:cNvPicPr>
          <p:nvPr/>
        </p:nvPicPr>
        <p:blipFill>
          <a:blip r:embed="rId3" cstate="print"/>
          <a:stretch>
            <a:fillRect/>
          </a:stretch>
        </p:blipFill>
        <p:spPr>
          <a:xfrm>
            <a:off x="453449" y="3672408"/>
            <a:ext cx="2750399" cy="2636912"/>
          </a:xfrm>
          <a:prstGeom prst="rect">
            <a:avLst/>
          </a:prstGeom>
        </p:spPr>
      </p:pic>
      <p:pic>
        <p:nvPicPr>
          <p:cNvPr id="7" name="图片 6"/>
          <p:cNvPicPr>
            <a:picLocks noChangeAspect="1"/>
          </p:cNvPicPr>
          <p:nvPr/>
        </p:nvPicPr>
        <p:blipFill>
          <a:blip r:embed="rId4" cstate="print"/>
          <a:stretch>
            <a:fillRect/>
          </a:stretch>
        </p:blipFill>
        <p:spPr>
          <a:xfrm>
            <a:off x="3294202" y="3504875"/>
            <a:ext cx="2933982" cy="2876453"/>
          </a:xfrm>
          <a:prstGeom prst="rect">
            <a:avLst/>
          </a:prstGeom>
        </p:spPr>
      </p:pic>
      <p:pic>
        <p:nvPicPr>
          <p:cNvPr id="8" name="图片 7"/>
          <p:cNvPicPr>
            <a:picLocks noChangeAspect="1"/>
          </p:cNvPicPr>
          <p:nvPr/>
        </p:nvPicPr>
        <p:blipFill>
          <a:blip r:embed="rId5" cstate="print"/>
          <a:stretch>
            <a:fillRect/>
          </a:stretch>
        </p:blipFill>
        <p:spPr>
          <a:xfrm>
            <a:off x="6191672" y="3339081"/>
            <a:ext cx="2952328" cy="3042247"/>
          </a:xfrm>
          <a:prstGeom prst="rect">
            <a:avLst/>
          </a:prstGeom>
        </p:spPr>
      </p:pic>
    </p:spTree>
    <p:extLst>
      <p:ext uri="{BB962C8B-B14F-4D97-AF65-F5344CB8AC3E}">
        <p14:creationId xmlns:p14="http://schemas.microsoft.com/office/powerpoint/2010/main" xmlns="" val="99234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04690" y="836712"/>
                <a:ext cx="7416824" cy="5040560"/>
              </a:xfrm>
            </p:spPr>
            <p:txBody>
              <a:bodyPr/>
              <a:lstStyle/>
              <a:p>
                <a:pPr marL="109537"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a:rPr>
                          </m:ctrlPr>
                        </m:accPr>
                        <m:e>
                          <m:r>
                            <a:rPr lang="zh-CN" altLang="en-US" b="1" i="0">
                              <a:latin typeface="Cambria Math" panose="02040503050406030204" pitchFamily="18" charset="0"/>
                            </a:rPr>
                            <m:t>𝚷</m:t>
                          </m:r>
                        </m:e>
                      </m:acc>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f>
                            <m:fPr>
                              <m:ctrlPr>
                                <a:rPr lang="en-US"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den>
                      </m:f>
                      <m:func>
                        <m:funcPr>
                          <m:ctrlPr>
                            <a:rPr lang="zh-CN" altLang="zh-CN" i="1">
                              <a:latin typeface="Cambria Math"/>
                            </a:rPr>
                          </m:ctrlPr>
                        </m:funcPr>
                        <m:fName>
                          <m:r>
                            <a:rPr lang="en-US" altLang="zh-CN" b="1" i="0">
                              <a:latin typeface="Cambria Math" panose="02040503050406030204" pitchFamily="18" charset="0"/>
                            </a:rPr>
                            <m:t>𝐬𝐢𝐧</m:t>
                          </m:r>
                        </m:fName>
                        <m:e>
                          <m:d>
                            <m:dPr>
                              <m:ctrlPr>
                                <a:rPr lang="zh-CN" altLang="zh-CN" i="1">
                                  <a:latin typeface="Cambria Math"/>
                                </a:rPr>
                              </m:ctrlPr>
                            </m:dPr>
                            <m:e>
                              <m:f>
                                <m:fPr>
                                  <m:ctrlPr>
                                    <a:rPr lang="en-US"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e>
                      </m:func>
                    </m:oMath>
                  </m:oMathPara>
                </a14:m>
                <a:endParaRPr lang="en-US" altLang="zh-CN" dirty="0" smtClean="0"/>
              </a:p>
              <a:p>
                <a:pPr>
                  <a:lnSpc>
                    <a:spcPct val="150000"/>
                  </a:lnSpc>
                </a:pPr>
                <a:r>
                  <a:rPr lang="zh-CN" altLang="zh-CN" dirty="0" smtClean="0"/>
                  <a:t>当</a:t>
                </a:r>
                <a:r>
                  <a:rPr lang="en-US" altLang="zh-CN" dirty="0" smtClean="0"/>
                  <a:t/>
                </a:r>
                <a14:m>
                  <m:oMath xmlns:m="http://schemas.openxmlformats.org/officeDocument/2006/math">
                    <m:r>
                      <a:rPr lang="en-US" altLang="zh-CN" b="1" i="1">
                        <a:latin typeface="Cambria Math" panose="02040503050406030204" pitchFamily="18" charset="0"/>
                      </a:rPr>
                      <m:t>𝑻</m:t>
                    </m:r>
                  </m:oMath>
                </a14:m>
                <a:r>
                  <a:rPr lang="en-US" altLang="zh-CN" dirty="0" smtClean="0"/>
                  <a:t/>
                </a:r>
                <a:r>
                  <a:rPr lang="zh-CN" altLang="zh-CN" dirty="0"/>
                  <a:t>很大的时候</a:t>
                </a:r>
                <a:r>
                  <a:rPr lang="zh-CN" altLang="zh-CN" dirty="0" smtClean="0"/>
                  <a:t>，</a:t>
                </a:r>
                <a:endParaRPr lang="en-US" altLang="zh-CN" dirty="0" smtClean="0"/>
              </a:p>
              <a:p>
                <a:pPr>
                  <a:lnSpc>
                    <a:spcPct val="150000"/>
                  </a:lnSpc>
                </a:pPr>
                <a:r>
                  <a:rPr lang="zh-CN" altLang="zh-CN" dirty="0" smtClean="0"/>
                  <a:t>可以</a:t>
                </a:r>
                <a:r>
                  <a:rPr lang="zh-CN" altLang="zh-CN" dirty="0"/>
                  <a:t>考虑用连续变量</a:t>
                </a:r>
                <a:r>
                  <a:rPr lang="en-US" altLang="zh-CN" dirty="0" smtClean="0"/>
                  <a:t/>
                </a:r>
                <a14:m>
                  <m:oMath xmlns:m="http://schemas.openxmlformats.org/officeDocument/2006/math">
                    <m:r>
                      <a:rPr lang="en-US" altLang="zh-CN" b="1" i="1">
                        <a:latin typeface="Cambria Math" panose="02040503050406030204" pitchFamily="18" charset="0"/>
                      </a:rPr>
                      <m:t>𝝎</m:t>
                    </m:r>
                  </m:oMath>
                </a14:m>
                <a:r>
                  <a:rPr lang="en-US" altLang="zh-CN" dirty="0" smtClean="0"/>
                  <a:t/>
                </a:r>
                <a:r>
                  <a:rPr lang="zh-CN" altLang="zh-CN" dirty="0"/>
                  <a:t>来代替间断点</a:t>
                </a:r>
                <a:r>
                  <a:rPr lang="en-US" altLang="zh-CN" dirty="0" smtClean="0"/>
                  <a:t/>
                </a:r>
                <a14:m>
                  <m:oMath xmlns:m="http://schemas.openxmlformats.org/officeDocument/2006/math">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oMath>
                </a14:m>
                <a:r>
                  <a:rPr lang="zh-CN" altLang="zh-CN" dirty="0" smtClean="0"/>
                  <a:t>，</a:t>
                </a:r>
                <a:endParaRPr lang="en-US" altLang="zh-CN" dirty="0" smtClean="0"/>
              </a:p>
              <a:p>
                <a:pPr>
                  <a:lnSpc>
                    <a:spcPct val="150000"/>
                  </a:lnSpc>
                </a:pPr>
                <a:r>
                  <a:rPr lang="zh-CN" altLang="zh-CN" dirty="0" smtClean="0"/>
                  <a:t>从而</a:t>
                </a:r>
                <a:r>
                  <a:rPr lang="zh-CN" altLang="zh-CN" dirty="0"/>
                  <a:t>近似的</a:t>
                </a:r>
                <a:r>
                  <a:rPr lang="zh-CN" altLang="zh-CN" dirty="0" smtClean="0"/>
                  <a:t>得到</a:t>
                </a:r>
                <a:endParaRPr lang="en-US" altLang="zh-CN" dirty="0" smtClean="0"/>
              </a:p>
              <a:p>
                <a:pPr marL="109537" indent="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a:rPr>
                          </m:ctrlPr>
                        </m:accPr>
                        <m:e>
                          <m:r>
                            <a:rPr lang="zh-CN" altLang="en-US" b="1" i="0">
                              <a:latin typeface="Cambria Math" panose="02040503050406030204" pitchFamily="18" charset="0"/>
                            </a:rPr>
                            <m:t>𝚷</m:t>
                          </m:r>
                        </m:e>
                      </m:acc>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f>
                        <m:fPr>
                          <m:ctrlPr>
                            <a:rPr lang="en-US" altLang="zh-CN" i="1" smtClean="0">
                              <a:latin typeface="Cambria Math"/>
                            </a:rPr>
                          </m:ctrlPr>
                        </m:fPr>
                        <m:num>
                          <m:r>
                            <a:rPr lang="en-US" altLang="zh-CN" b="1" i="1" smtClean="0">
                              <a:latin typeface="Cambria Math" panose="02040503050406030204" pitchFamily="18" charset="0"/>
                            </a:rPr>
                            <m:t>𝟐</m:t>
                          </m:r>
                          <m:func>
                            <m:funcPr>
                              <m:ctrlPr>
                                <a:rPr lang="zh-CN" altLang="zh-CN" i="1">
                                  <a:latin typeface="Cambria Math"/>
                                </a:rPr>
                              </m:ctrlPr>
                            </m:funcPr>
                            <m:fName>
                              <m:r>
                                <a:rPr lang="en-US" altLang="zh-CN" b="1" i="0">
                                  <a:latin typeface="Cambria Math" panose="02040503050406030204" pitchFamily="18" charset="0"/>
                                </a:rPr>
                                <m:t>𝐬𝐢𝐧</m:t>
                              </m:r>
                            </m:fName>
                            <m:e>
                              <m:d>
                                <m:dPr>
                                  <m:ctrlPr>
                                    <a:rPr lang="zh-CN" altLang="zh-CN" i="1">
                                      <a:latin typeface="Cambria Math"/>
                                    </a:rPr>
                                  </m:ctrlPr>
                                </m:dPr>
                                <m:e>
                                  <m:f>
                                    <m:fPr>
                                      <m:ctrlPr>
                                        <a:rPr lang="en-US"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den>
                                  </m:f>
                                </m:e>
                              </m:d>
                            </m:e>
                          </m:func>
                        </m:num>
                        <m:den>
                          <m:r>
                            <a:rPr lang="en-US" altLang="zh-CN" b="1" i="1">
                              <a:latin typeface="Cambria Math" panose="02040503050406030204" pitchFamily="18" charset="0"/>
                            </a:rPr>
                            <m:t>𝝎</m:t>
                          </m:r>
                        </m:den>
                      </m:f>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04690" y="836712"/>
                <a:ext cx="7416824" cy="5040560"/>
              </a:xfrm>
              <a:blipFill>
                <a:blip r:embed="rId2" cstate="print"/>
                <a:stretch>
                  <a:fillRect r="-4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2018年9月10日2时50分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29</a:t>
            </a:fld>
            <a:endParaRPr lang="zh-CN" altLang="en-US"/>
          </a:p>
        </p:txBody>
      </p:sp>
    </p:spTree>
    <p:extLst>
      <p:ext uri="{BB962C8B-B14F-4D97-AF65-F5344CB8AC3E}">
        <p14:creationId xmlns:p14="http://schemas.microsoft.com/office/powerpoint/2010/main" xmlns="" val="359742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57200" y="333152"/>
            <a:ext cx="8229600" cy="863600"/>
          </a:xfrm>
        </p:spPr>
        <p:txBody>
          <a:bodyPr/>
          <a:lstStyle/>
          <a:p>
            <a:r>
              <a:rPr lang="en-US" altLang="zh-CN" dirty="0" smtClean="0"/>
              <a:t>Fourier </a:t>
            </a:r>
            <a:r>
              <a:rPr lang="zh-CN" altLang="en-US" dirty="0" smtClean="0"/>
              <a:t>变 换</a:t>
            </a:r>
          </a:p>
        </p:txBody>
      </p:sp>
      <p:sp>
        <p:nvSpPr>
          <p:cNvPr id="10243" name="内容占位符 2"/>
          <p:cNvSpPr>
            <a:spLocks noGrp="1"/>
          </p:cNvSpPr>
          <p:nvPr>
            <p:ph idx="1"/>
          </p:nvPr>
        </p:nvSpPr>
        <p:spPr>
          <a:xfrm>
            <a:off x="1116652" y="1124744"/>
            <a:ext cx="6911731" cy="5544616"/>
          </a:xfrm>
        </p:spPr>
        <p:txBody>
          <a:bodyPr/>
          <a:lstStyle/>
          <a:p>
            <a:pPr>
              <a:lnSpc>
                <a:spcPct val="150000"/>
              </a:lnSpc>
            </a:pPr>
            <a:r>
              <a:rPr lang="zh-CN" altLang="en-US" dirty="0" smtClean="0">
                <a:hlinkClick r:id="rId3" action="ppaction://hlinksldjump"/>
              </a:rPr>
              <a:t>第一节  </a:t>
            </a:r>
            <a:r>
              <a:rPr lang="en-US" altLang="zh-CN" dirty="0" smtClean="0">
                <a:hlinkClick r:id="rId3" action="ppaction://hlinksldjump"/>
              </a:rPr>
              <a:t>Fourier </a:t>
            </a:r>
            <a:r>
              <a:rPr lang="zh-CN" altLang="en-US" dirty="0" smtClean="0">
                <a:hlinkClick r:id="rId3" action="ppaction://hlinksldjump"/>
              </a:rPr>
              <a:t>级数与 </a:t>
            </a:r>
            <a:r>
              <a:rPr lang="en-US" altLang="zh-CN" dirty="0" smtClean="0">
                <a:hlinkClick r:id="rId3" action="ppaction://hlinksldjump"/>
              </a:rPr>
              <a:t>Fourier </a:t>
            </a:r>
            <a:r>
              <a:rPr lang="zh-CN" altLang="en-US" dirty="0" smtClean="0">
                <a:hlinkClick r:id="rId3" action="ppaction://hlinksldjump"/>
              </a:rPr>
              <a:t>积分</a:t>
            </a:r>
            <a:endParaRPr lang="en-US" altLang="zh-CN" dirty="0"/>
          </a:p>
          <a:p>
            <a:pPr>
              <a:lnSpc>
                <a:spcPct val="150000"/>
              </a:lnSpc>
            </a:pPr>
            <a:r>
              <a:rPr lang="zh-CN" altLang="en-US" dirty="0" smtClean="0">
                <a:hlinkClick r:id="rId4" action="ppaction://hlinksldjump"/>
              </a:rPr>
              <a:t>第二节  </a:t>
            </a:r>
            <a:r>
              <a:rPr lang="en-US" altLang="zh-CN" dirty="0" smtClean="0">
                <a:hlinkClick r:id="rId4" action="ppaction://hlinksldjump"/>
              </a:rPr>
              <a:t>Fourier </a:t>
            </a:r>
            <a:r>
              <a:rPr lang="zh-CN" altLang="en-US" dirty="0" smtClean="0">
                <a:hlinkClick r:id="rId4" action="ppaction://hlinksldjump"/>
              </a:rPr>
              <a:t>变换</a:t>
            </a:r>
            <a:endParaRPr lang="en-US" altLang="zh-CN" dirty="0" smtClean="0"/>
          </a:p>
          <a:p>
            <a:pPr>
              <a:lnSpc>
                <a:spcPct val="150000"/>
              </a:lnSpc>
            </a:pPr>
            <a:r>
              <a:rPr lang="zh-CN" altLang="en-US" dirty="0" smtClean="0">
                <a:hlinkClick r:id="rId5" action="ppaction://hlinksldjump"/>
              </a:rPr>
              <a:t>第</a:t>
            </a:r>
            <a:r>
              <a:rPr lang="zh-CN" altLang="en-US" dirty="0" smtClean="0">
                <a:sym typeface="Symbol" panose="05050102010706020507" pitchFamily="18" charset="2"/>
                <a:hlinkClick r:id="rId5" action="ppaction://hlinksldjump"/>
              </a:rPr>
              <a:t>三</a:t>
            </a:r>
            <a:r>
              <a:rPr lang="zh-CN" altLang="en-US" dirty="0" smtClean="0">
                <a:hlinkClick r:id="rId5" action="ppaction://hlinksldjump"/>
              </a:rPr>
              <a:t>节  </a:t>
            </a:r>
            <a:r>
              <a:rPr lang="zh-CN" altLang="en-US" i="1" dirty="0">
                <a:sym typeface="Symbol" panose="05050102010706020507" pitchFamily="18" charset="2"/>
                <a:hlinkClick r:id="rId5" action="ppaction://hlinksldjump"/>
              </a:rPr>
              <a:t> </a:t>
            </a:r>
            <a:r>
              <a:rPr lang="zh-CN" altLang="en-US" dirty="0">
                <a:sym typeface="Symbol" panose="05050102010706020507" pitchFamily="18" charset="2"/>
                <a:hlinkClick r:id="rId5" action="ppaction://hlinksldjump"/>
              </a:rPr>
              <a:t>函数及</a:t>
            </a:r>
            <a:r>
              <a:rPr lang="zh-CN" altLang="en-US" dirty="0" smtClean="0">
                <a:sym typeface="Symbol" panose="05050102010706020507" pitchFamily="18" charset="2"/>
                <a:hlinkClick r:id="rId5" action="ppaction://hlinksldjump"/>
              </a:rPr>
              <a:t>广义 </a:t>
            </a:r>
            <a:r>
              <a:rPr lang="en-US" altLang="zh-CN" dirty="0" smtClean="0">
                <a:sym typeface="Symbol" panose="05050102010706020507" pitchFamily="18" charset="2"/>
                <a:hlinkClick r:id="rId5" action="ppaction://hlinksldjump"/>
              </a:rPr>
              <a:t>Fourier </a:t>
            </a:r>
            <a:r>
              <a:rPr lang="zh-CN" altLang="en-US" dirty="0" smtClean="0">
                <a:sym typeface="Symbol" panose="05050102010706020507" pitchFamily="18" charset="2"/>
                <a:hlinkClick r:id="rId5" action="ppaction://hlinksldjump"/>
              </a:rPr>
              <a:t>变换</a:t>
            </a:r>
            <a:endParaRPr lang="en-US" altLang="zh-CN" dirty="0" smtClean="0"/>
          </a:p>
          <a:p>
            <a:pPr>
              <a:lnSpc>
                <a:spcPct val="150000"/>
              </a:lnSpc>
            </a:pPr>
            <a:r>
              <a:rPr lang="zh-CN" altLang="en-US" dirty="0" smtClean="0">
                <a:hlinkClick r:id="rId6" action="ppaction://hlinksldjump"/>
              </a:rPr>
              <a:t>第四节  </a:t>
            </a:r>
            <a:r>
              <a:rPr lang="en-US" altLang="zh-CN" dirty="0" smtClean="0">
                <a:hlinkClick r:id="rId6" action="ppaction://hlinksldjump"/>
              </a:rPr>
              <a:t>Fourier </a:t>
            </a:r>
            <a:r>
              <a:rPr lang="zh-CN" altLang="en-US" dirty="0" smtClean="0">
                <a:hlinkClick r:id="rId6" action="ppaction://hlinksldjump"/>
              </a:rPr>
              <a:t>变换的性质</a:t>
            </a:r>
            <a:endParaRPr lang="en-US" altLang="zh-CN" dirty="0" smtClean="0"/>
          </a:p>
          <a:p>
            <a:pPr>
              <a:lnSpc>
                <a:spcPct val="150000"/>
              </a:lnSpc>
            </a:pPr>
            <a:r>
              <a:rPr lang="zh-CN" altLang="en-US" dirty="0">
                <a:sym typeface="Symbol" panose="05050102010706020507" pitchFamily="18" charset="2"/>
                <a:hlinkClick r:id="rId7" action="ppaction://hlinksldjump"/>
              </a:rPr>
              <a:t>第五节  卷积</a:t>
            </a:r>
            <a:endParaRPr lang="en-US" altLang="zh-CN" dirty="0">
              <a:sym typeface="Symbol" panose="05050102010706020507" pitchFamily="18" charset="2"/>
            </a:endParaRPr>
          </a:p>
          <a:p>
            <a:pPr>
              <a:lnSpc>
                <a:spcPct val="150000"/>
              </a:lnSpc>
            </a:pPr>
            <a:r>
              <a:rPr lang="zh-CN" altLang="en-US" dirty="0">
                <a:sym typeface="Symbol" panose="05050102010706020507" pitchFamily="18" charset="2"/>
                <a:hlinkClick r:id="rId8" action="ppaction://hlinksldjump"/>
              </a:rPr>
              <a:t>第六节  </a:t>
            </a:r>
            <a:r>
              <a:rPr lang="en-US" altLang="zh-CN" dirty="0">
                <a:sym typeface="Symbol" panose="05050102010706020507" pitchFamily="18" charset="2"/>
                <a:hlinkClick r:id="rId8" action="ppaction://hlinksldjump"/>
              </a:rPr>
              <a:t>Fourier </a:t>
            </a:r>
            <a:r>
              <a:rPr lang="zh-CN" altLang="en-US" dirty="0">
                <a:sym typeface="Symbol" panose="05050102010706020507" pitchFamily="18" charset="2"/>
                <a:hlinkClick r:id="rId8" action="ppaction://hlinksldjump"/>
              </a:rPr>
              <a:t>变换的应用</a:t>
            </a:r>
            <a:endParaRPr lang="en-US" altLang="zh-CN" dirty="0">
              <a:sym typeface="Symbol" panose="05050102010706020507" pitchFamily="18" charset="2"/>
            </a:endParaRPr>
          </a:p>
          <a:p>
            <a:pPr>
              <a:lnSpc>
                <a:spcPct val="150000"/>
              </a:lnSpc>
            </a:pPr>
            <a:r>
              <a:rPr lang="zh-CN" altLang="en-US" dirty="0">
                <a:sym typeface="Symbol" panose="05050102010706020507" pitchFamily="18" charset="2"/>
                <a:hlinkClick r:id="rId9" action="ppaction://hlinksldjump"/>
              </a:rPr>
              <a:t>第七节  </a:t>
            </a:r>
            <a:r>
              <a:rPr lang="en-US" altLang="zh-CN" dirty="0">
                <a:hlinkClick r:id="rId9" action="ppaction://hlinksldjump"/>
              </a:rPr>
              <a:t>DFT </a:t>
            </a:r>
            <a:r>
              <a:rPr lang="zh-CN" altLang="en-US" dirty="0">
                <a:hlinkClick r:id="rId9" action="ppaction://hlinksldjump"/>
              </a:rPr>
              <a:t>与 </a:t>
            </a:r>
            <a:r>
              <a:rPr lang="en-US" altLang="zh-CN" dirty="0" smtClean="0">
                <a:hlinkClick r:id="rId9" action="ppaction://hlinksldjump"/>
              </a:rPr>
              <a:t>FFT</a:t>
            </a:r>
            <a:endParaRPr lang="en-US" altLang="zh-CN" dirty="0" smtClean="0"/>
          </a:p>
          <a:p>
            <a:pPr>
              <a:lnSpc>
                <a:spcPct val="150000"/>
              </a:lnSpc>
            </a:pPr>
            <a:r>
              <a:rPr lang="zh-CN" altLang="en-US" dirty="0">
                <a:hlinkClick r:id="rId10" action="ppaction://hlinksldjump"/>
              </a:rPr>
              <a:t>附录</a:t>
            </a:r>
            <a:endParaRPr lang="en-US" altLang="zh-CN" dirty="0" smtClean="0"/>
          </a:p>
        </p:txBody>
      </p:sp>
      <p:sp>
        <p:nvSpPr>
          <p:cNvPr id="4" name="日期占位符 3"/>
          <p:cNvSpPr>
            <a:spLocks noGrp="1"/>
          </p:cNvSpPr>
          <p:nvPr>
            <p:ph type="dt" sz="quarter" idx="10"/>
          </p:nvPr>
        </p:nvSpPr>
        <p:spPr/>
        <p:txBody>
          <a:bodyPr/>
          <a:lstStyle/>
          <a:p>
            <a:pPr>
              <a:defRPr/>
            </a:pPr>
            <a:fld id="{7B16F579-8FD8-408E-99AF-84BD1AD4B7F2}" type="datetime8">
              <a:rPr lang="zh-CN" altLang="en-US" smtClean="0"/>
              <a:pPr>
                <a:defRPr/>
              </a:pPr>
              <a:t>2018年9月10日1时32分</a:t>
            </a:fld>
            <a:endParaRPr lang="zh-CN" altLang="en-US" dirty="0"/>
          </a:p>
        </p:txBody>
      </p:sp>
      <p:sp>
        <p:nvSpPr>
          <p:cNvPr id="10245"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B4E35CCF-5DE7-4D82-94B6-8A945436ED3A}" type="slidenum">
              <a:rPr lang="zh-CN" altLang="en-US" sz="1800">
                <a:solidFill>
                  <a:srgbClr val="FFFFFF"/>
                </a:solidFill>
                <a:latin typeface="Georgia" panose="02040502050405020303" pitchFamily="18" charset="0"/>
              </a:rPr>
              <a:pPr>
                <a:spcBef>
                  <a:spcPct val="0"/>
                </a:spcBef>
                <a:buClrTx/>
                <a:buFontTx/>
                <a:buNone/>
              </a:pPr>
              <a:t>3</a:t>
            </a:fld>
            <a:endParaRPr lang="zh-CN" altLang="en-US" sz="1800">
              <a:solidFill>
                <a:srgbClr val="FFFFFF"/>
              </a:solidFill>
              <a:latin typeface="Georgia" panose="02040502050405020303"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09266" y="620688"/>
                <a:ext cx="8381378" cy="5760640"/>
              </a:xfrm>
            </p:spPr>
            <p:txBody>
              <a:bodyPr/>
              <a:lstStyle/>
              <a:p>
                <a:pPr>
                  <a:lnSpc>
                    <a:spcPct val="125000"/>
                  </a:lnSpc>
                </a:pPr>
                <a:r>
                  <a:rPr lang="zh-CN" altLang="zh-CN" dirty="0" smtClean="0"/>
                  <a:t>上述过程可以看成是一个积分公式。</a:t>
                </a:r>
              </a:p>
              <a:p>
                <a:pPr marL="109537" indent="0">
                  <a:lnSpc>
                    <a:spcPct val="114000"/>
                  </a:lnSpc>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a:rPr>
                          </m:ctrlPr>
                        </m:accPr>
                        <m:e>
                          <m:r>
                            <a:rPr lang="zh-CN" altLang="en-US" b="1" i="0">
                              <a:latin typeface="Cambria Math" panose="02040503050406030204" pitchFamily="18" charset="0"/>
                            </a:rPr>
                            <m:t>𝚷</m:t>
                          </m:r>
                        </m:e>
                      </m:acc>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e>
                      </m:d>
                      <m:r>
                        <a:rPr lang="en-US" altLang="zh-CN" b="1" i="1">
                          <a:latin typeface="Cambria Math" panose="02040503050406030204" pitchFamily="18" charset="0"/>
                        </a:rPr>
                        <m:t>=</m:t>
                      </m:r>
                      <m:r>
                        <a:rPr lang="en-US" altLang="zh-CN" b="1" i="1">
                          <a:latin typeface="Cambria Math" panose="02040503050406030204" pitchFamily="18" charset="0"/>
                        </a:rPr>
                        <m:t>𝑻</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𝒄</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r>
                        <a:rPr lang="en-US" altLang="zh-CN" b="1" i="1">
                          <a:latin typeface="Cambria Math" panose="02040503050406030204" pitchFamily="18" charset="0"/>
                        </a:rPr>
                        <m:t>𝑻</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𝑻</m:t>
                          </m:r>
                        </m:den>
                      </m:f>
                      <m:nary>
                        <m:naryPr>
                          <m:limLoc m:val="subSup"/>
                          <m:ctrlPr>
                            <a:rPr lang="zh-CN" altLang="zh-CN" i="1">
                              <a:latin typeface="Cambria Math"/>
                            </a:rPr>
                          </m:ctrlPr>
                        </m:naryPr>
                        <m: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b>
                        <m:sup>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p>
                        <m:e>
                          <m:sSub>
                            <m:sSubPr>
                              <m:ctrlPr>
                                <a:rPr lang="en-US" altLang="zh-CN" b="1" i="1" smtClean="0">
                                  <a:latin typeface="Cambria Math"/>
                                </a:rPr>
                              </m:ctrlPr>
                            </m:sSubPr>
                            <m:e>
                              <m:r>
                                <a:rPr lang="en-US" altLang="zh-CN" b="1" i="1">
                                  <a:latin typeface="Cambria Math" panose="02040503050406030204" pitchFamily="18" charset="0"/>
                                </a:rPr>
                                <m:t>𝚷</m:t>
                              </m:r>
                            </m:e>
                            <m:sub>
                              <m:r>
                                <a:rPr lang="en-US" altLang="zh-CN" b="1" i="1" smtClean="0">
                                  <a:latin typeface="Cambria Math" panose="02040503050406030204" pitchFamily="18" charset="0"/>
                                </a:rPr>
                                <m:t>𝑻</m:t>
                              </m:r>
                            </m:sub>
                          </m:sSub>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sSub>
                                <m:sSubPr>
                                  <m:ctrlPr>
                                    <a:rPr lang="en-US" altLang="zh-CN" b="1" i="1" smtClean="0">
                                      <a:latin typeface="Cambria Math"/>
                                    </a:rPr>
                                  </m:ctrlPr>
                                </m:sSubPr>
                                <m:e>
                                  <m:r>
                                    <a:rPr lang="en-US" altLang="zh-CN" b="1" i="1" smtClean="0">
                                      <a:latin typeface="Cambria Math" panose="02040503050406030204" pitchFamily="18" charset="0"/>
                                    </a:rPr>
                                    <m:t>𝝎</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b>
                        <m:sup>
                          <m:f>
                            <m:fPr>
                              <m:ctrlPr>
                                <a:rPr lang="zh-CN" altLang="zh-CN" i="1">
                                  <a:latin typeface="Cambria Math"/>
                                </a:rPr>
                              </m:ctrlPr>
                            </m:fPr>
                            <m:num>
                              <m:r>
                                <a:rPr lang="en-US" altLang="zh-CN" b="1" i="1">
                                  <a:latin typeface="Cambria Math" panose="02040503050406030204" pitchFamily="18" charset="0"/>
                                </a:rPr>
                                <m:t>𝑻</m:t>
                              </m:r>
                            </m:num>
                            <m:den>
                              <m:r>
                                <a:rPr lang="en-US" altLang="zh-CN" b="1" i="1">
                                  <a:latin typeface="Cambria Math" panose="02040503050406030204" pitchFamily="18" charset="0"/>
                                </a:rPr>
                                <m:t>𝟐</m:t>
                              </m:r>
                            </m:den>
                          </m:f>
                        </m:sup>
                        <m:e>
                          <m:r>
                            <a:rPr lang="en-US" altLang="zh-CN" b="1" i="1">
                              <a:latin typeface="Cambria Math" panose="02040503050406030204" pitchFamily="18" charset="0"/>
                            </a:rPr>
                            <m:t>𝚷</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f>
                                <m:fPr>
                                  <m:ctrlPr>
                                    <a:rPr lang="en-US" altLang="zh-CN" b="1"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r>
                                <a:rPr lang="en-US" altLang="zh-CN" b="1" i="1" smtClean="0">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a:p>
                <a:pPr>
                  <a:lnSpc>
                    <a:spcPct val="125000"/>
                  </a:lnSpc>
                </a:pPr>
                <a:r>
                  <a:rPr lang="zh-CN" altLang="zh-CN" dirty="0"/>
                  <a:t>令</a:t>
                </a:r>
                <a:r>
                  <a:rPr lang="en-US" altLang="zh-CN" dirty="0" smtClean="0"/>
                  <a:t/>
                </a:r>
                <a14:m>
                  <m:oMath xmlns:m="http://schemas.openxmlformats.org/officeDocument/2006/math">
                    <m:r>
                      <a:rPr lang="en-US" altLang="zh-CN" b="1" i="1">
                        <a:latin typeface="Cambria Math" panose="02040503050406030204" pitchFamily="18" charset="0"/>
                      </a:rPr>
                      <m:t>𝑻</m:t>
                    </m:r>
                    <m:r>
                      <a:rPr lang="en-US" altLang="zh-CN" b="1" i="1">
                        <a:latin typeface="Cambria Math" panose="02040503050406030204" pitchFamily="18" charset="0"/>
                      </a:rPr>
                      <m:t>→∞</m:t>
                    </m:r>
                  </m:oMath>
                </a14:m>
                <a:r>
                  <a:rPr lang="zh-CN" altLang="zh-CN" dirty="0" smtClean="0"/>
                  <a:t>，</a:t>
                </a:r>
                <a:r>
                  <a:rPr lang="zh-CN" altLang="en-US" dirty="0" smtClean="0"/>
                  <a:t>用</a:t>
                </a:r>
                <a:r>
                  <a:rPr lang="zh-CN" altLang="zh-CN" dirty="0" smtClean="0"/>
                  <a:t>连续变量</a:t>
                </a:r>
                <a:r>
                  <a:rPr lang="en-US" altLang="zh-CN" dirty="0" smtClean="0"/>
                  <a:t/>
                </a:r>
                <a14:m>
                  <m:oMath xmlns:m="http://schemas.openxmlformats.org/officeDocument/2006/math">
                    <m:r>
                      <a:rPr lang="en-US" altLang="zh-CN" b="1" i="1">
                        <a:latin typeface="Cambria Math" panose="02040503050406030204" pitchFamily="18" charset="0"/>
                      </a:rPr>
                      <m:t>𝝎</m:t>
                    </m:r>
                  </m:oMath>
                </a14:m>
                <a:r>
                  <a:rPr lang="en-US" altLang="zh-CN" dirty="0" smtClean="0"/>
                  <a:t/>
                </a:r>
                <a:r>
                  <a:rPr lang="zh-CN" altLang="zh-CN" dirty="0" smtClean="0"/>
                  <a:t>代替</a:t>
                </a:r>
                <a:r>
                  <a:rPr lang="zh-CN" altLang="zh-CN" dirty="0"/>
                  <a:t>间断点</a:t>
                </a:r>
                <a:r>
                  <a:rPr lang="en-US" altLang="zh-CN" dirty="0" smtClean="0"/>
                  <a:t/>
                </a:r>
                <a14:m>
                  <m:oMath xmlns:m="http://schemas.openxmlformats.org/officeDocument/2006/math">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a:latin typeface="Cambria Math" panose="02040503050406030204" pitchFamily="18" charset="0"/>
                          </a:rPr>
                          <m:t>𝒏</m:t>
                        </m:r>
                      </m:num>
                      <m:den>
                        <m:r>
                          <a:rPr lang="en-US" altLang="zh-CN" b="1" i="1">
                            <a:latin typeface="Cambria Math" panose="02040503050406030204" pitchFamily="18" charset="0"/>
                          </a:rPr>
                          <m:t>𝑻</m:t>
                        </m:r>
                      </m:den>
                    </m:f>
                  </m:oMath>
                </a14:m>
                <a:r>
                  <a:rPr lang="zh-CN" altLang="zh-CN" dirty="0"/>
                  <a:t>，得到</a:t>
                </a:r>
              </a:p>
              <a:p>
                <a:pPr marL="109537" indent="0">
                  <a:lnSpc>
                    <a:spcPct val="114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a:rPr>
                          </m:ctrlPr>
                        </m:accPr>
                        <m:e>
                          <m:r>
                            <a:rPr lang="en-US" altLang="zh-CN" b="1" i="1">
                              <a:latin typeface="Cambria Math" panose="02040503050406030204" pitchFamily="18" charset="0"/>
                            </a:rPr>
                            <m:t>𝚷</m:t>
                          </m:r>
                        </m:e>
                      </m:acc>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𝚷</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09266" y="620688"/>
                <a:ext cx="8381378" cy="5760640"/>
              </a:xfrm>
              <a:blipFill>
                <a:blip r:embed="rId2" cstate="print"/>
                <a:stretch>
                  <a:fillRect l="-73" t="-5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2018年9月10日2时50分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30</a:t>
            </a:fld>
            <a:endParaRPr lang="zh-CN" altLang="en-US"/>
          </a:p>
        </p:txBody>
      </p:sp>
    </p:spTree>
    <p:extLst>
      <p:ext uri="{BB962C8B-B14F-4D97-AF65-F5344CB8AC3E}">
        <p14:creationId xmlns:p14="http://schemas.microsoft.com/office/powerpoint/2010/main" xmlns="" val="399791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75929" y="517404"/>
                <a:ext cx="8208911" cy="5831755"/>
              </a:xfrm>
            </p:spPr>
            <p:txBody>
              <a:bodyPr/>
              <a:lstStyle/>
              <a:p>
                <a:pPr>
                  <a:lnSpc>
                    <a:spcPct val="150000"/>
                  </a:lnSpc>
                </a:pPr>
                <a:r>
                  <a:rPr lang="zh-CN" altLang="zh-CN" dirty="0" smtClean="0"/>
                  <a:t>矩形函数</a:t>
                </a:r>
                <a:r>
                  <a:rPr lang="en-US" altLang="zh-CN" dirty="0" smtClean="0"/>
                  <a:t/>
                </a:r>
                <a14:m>
                  <m:oMath xmlns:m="http://schemas.openxmlformats.org/officeDocument/2006/math">
                    <m:r>
                      <m:rPr>
                        <m:nor/>
                      </m:rPr>
                      <a:rPr lang="en-US" altLang="zh-CN" smtClean="0">
                        <a:solidFill>
                          <a:srgbClr val="FF0000"/>
                        </a:solidFill>
                      </a:rPr>
                      <m:t>Π</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𝒕</m:t>
                        </m:r>
                      </m:e>
                    </m:d>
                    <m:r>
                      <a:rPr lang="en-US" altLang="zh-CN" i="1">
                        <a:solidFill>
                          <a:srgbClr val="FF0000"/>
                        </a:solidFill>
                        <a:latin typeface="Cambria Math" panose="02040503050406030204" pitchFamily="18" charset="0"/>
                      </a:rPr>
                      <m:t>=</m:t>
                    </m:r>
                    <m:d>
                      <m:dPr>
                        <m:begChr m:val="{"/>
                        <m:endChr m:val=""/>
                        <m:ctrlPr>
                          <a:rPr lang="zh-CN" altLang="zh-CN" i="1">
                            <a:solidFill>
                              <a:srgbClr val="FF0000"/>
                            </a:solidFill>
                            <a:latin typeface="Cambria Math"/>
                          </a:rPr>
                        </m:ctrlPr>
                      </m:dPr>
                      <m:e>
                        <m:m>
                          <m:mPr>
                            <m:mcs>
                              <m:mc>
                                <m:mcPr>
                                  <m:count m:val="2"/>
                                  <m:mcJc m:val="center"/>
                                </m:mcPr>
                              </m:mc>
                            </m:mcs>
                            <m:ctrlPr>
                              <a:rPr lang="zh-CN" altLang="zh-CN" i="1">
                                <a:solidFill>
                                  <a:srgbClr val="FF0000"/>
                                </a:solidFill>
                                <a:latin typeface="Cambria Math"/>
                              </a:rPr>
                            </m:ctrlPr>
                          </m:mPr>
                          <m:mr>
                            <m:e>
                              <m:r>
                                <a:rPr lang="en-US" altLang="zh-CN" i="1">
                                  <a:solidFill>
                                    <a:srgbClr val="FF0000"/>
                                  </a:solidFill>
                                  <a:latin typeface="Cambria Math" panose="02040503050406030204" pitchFamily="18" charset="0"/>
                                </a:rPr>
                                <m:t>𝟏</m:t>
                              </m:r>
                            </m:e>
                            <m:e>
                              <m:d>
                                <m:dPr>
                                  <m:begChr m:val="|"/>
                                  <m:endChr m:val="|"/>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𝒕</m:t>
                                  </m:r>
                                </m:e>
                              </m:d>
                              <m:r>
                                <a:rPr lang="en-US" altLang="zh-CN" i="1">
                                  <a:solidFill>
                                    <a:srgbClr val="FF0000"/>
                                  </a:solidFill>
                                  <a:latin typeface="Cambria Math" panose="02040503050406030204" pitchFamily="18" charset="0"/>
                                </a:rPr>
                                <m:t>&lt;</m:t>
                              </m:r>
                              <m:r>
                                <a:rPr lang="en-US" altLang="zh-CN" i="1">
                                  <a:solidFill>
                                    <a:srgbClr val="FF0000"/>
                                  </a:solidFill>
                                  <a:latin typeface="Cambria Math" panose="02040503050406030204" pitchFamily="18" charset="0"/>
                                </a:rPr>
                                <m:t>𝟏</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𝟐</m:t>
                              </m:r>
                            </m:e>
                          </m:mr>
                          <m:mr>
                            <m:e>
                              <m:r>
                                <a:rPr lang="en-US" altLang="zh-CN" i="1">
                                  <a:solidFill>
                                    <a:srgbClr val="FF0000"/>
                                  </a:solidFill>
                                  <a:latin typeface="Cambria Math" panose="02040503050406030204" pitchFamily="18" charset="0"/>
                                </a:rPr>
                                <m:t>𝟎</m:t>
                              </m:r>
                            </m:e>
                            <m:e>
                              <m:d>
                                <m:dPr>
                                  <m:begChr m:val="|"/>
                                  <m:endChr m:val="|"/>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𝒕</m:t>
                                  </m:r>
                                </m:e>
                              </m:d>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𝟏</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𝟐</m:t>
                              </m:r>
                            </m:e>
                          </m:mr>
                        </m:m>
                      </m:e>
                    </m:d>
                  </m:oMath>
                </a14:m>
                <a:r>
                  <a:rPr lang="zh-CN" altLang="en-US" dirty="0" smtClean="0"/>
                  <a:t> 的 </a:t>
                </a:r>
                <a:r>
                  <a:rPr lang="en-US" altLang="zh-CN" dirty="0" smtClean="0"/>
                  <a:t>Fourier</a:t>
                </a:r>
                <a:r>
                  <a:rPr lang="zh-CN" altLang="zh-CN" dirty="0" smtClean="0"/>
                  <a:t>变换</a:t>
                </a:r>
                <a:r>
                  <a:rPr lang="zh-CN" altLang="en-US" dirty="0" smtClean="0"/>
                  <a:t>：</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a:rPr>
                          </m:ctrlPr>
                        </m:accPr>
                        <m:e>
                          <m:r>
                            <a:rPr lang="en-US" altLang="zh-CN" b="1" i="1">
                              <a:latin typeface="Cambria Math" panose="02040503050406030204" pitchFamily="18" charset="0"/>
                            </a:rPr>
                            <m:t>𝚷</m:t>
                          </m:r>
                        </m:e>
                      </m:acc>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𝚷</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𝟐</m:t>
                          </m:r>
                        </m:sub>
                        <m:sup>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𝟐</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b="1" i="1" dirty="0" smtClean="0">
                  <a:latin typeface="Cambria Math" panose="02040503050406030204" pitchFamily="18" charset="0"/>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𝟐</m:t>
                          </m:r>
                        </m:sub>
                        <m:sup>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𝟐</m:t>
                          </m:r>
                        </m:sup>
                        <m:e>
                          <m:sSup>
                            <m:sSupPr>
                              <m:ctrlPr>
                                <a:rPr lang="zh-CN" altLang="zh-CN" i="1">
                                  <a:latin typeface="Cambria Math"/>
                                </a:rPr>
                              </m:ctrlPr>
                            </m:sSupPr>
                            <m:e>
                              <m:d>
                                <m:dPr>
                                  <m:ctrlPr>
                                    <a:rPr lang="en-US" altLang="zh-CN" b="1" i="1" smtClean="0">
                                      <a:latin typeface="Cambria Math"/>
                                    </a:rPr>
                                  </m:ctrlPr>
                                </m:dPr>
                                <m:e>
                                  <m:r>
                                    <a:rPr lang="en-US" altLang="zh-CN">
                                      <a:latin typeface="Cambria Math" panose="02040503050406030204" pitchFamily="18" charset="0"/>
                                    </a:rPr>
                                    <m:t>𝐜𝐨𝐬</m:t>
                                  </m:r>
                                  <m:d>
                                    <m:dPr>
                                      <m:ctrlPr>
                                        <a:rPr lang="en-US" altLang="zh-CN" i="1">
                                          <a:latin typeface="Cambria Math"/>
                                        </a:rPr>
                                      </m:ctrlPr>
                                    </m:dPr>
                                    <m:e>
                                      <m:r>
                                        <a:rPr lang="en-US" altLang="zh-CN" i="1">
                                          <a:latin typeface="Cambria Math" panose="02040503050406030204" pitchFamily="18" charset="0"/>
                                        </a:rPr>
                                        <m:t>𝝎</m:t>
                                      </m:r>
                                      <m:r>
                                        <a:rPr lang="en-US" altLang="zh-CN" i="1">
                                          <a:latin typeface="Cambria Math" panose="02040503050406030204" pitchFamily="18" charset="0"/>
                                        </a:rPr>
                                        <m:t>𝒕</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a:latin typeface="Cambria Math" panose="02040503050406030204" pitchFamily="18" charset="0"/>
                                    </a:rPr>
                                    <m:t>𝐬</m:t>
                                  </m:r>
                                  <m:r>
                                    <a:rPr lang="en-US" altLang="zh-CN" b="1" i="0" smtClean="0">
                                      <a:latin typeface="Cambria Math" panose="02040503050406030204" pitchFamily="18" charset="0"/>
                                    </a:rPr>
                                    <m:t>𝐢𝐧</m:t>
                                  </m:r>
                                  <m:d>
                                    <m:dPr>
                                      <m:ctrlPr>
                                        <a:rPr lang="en-US" altLang="zh-CN" i="1">
                                          <a:latin typeface="Cambria Math"/>
                                        </a:rPr>
                                      </m:ctrlPr>
                                    </m:dPr>
                                    <m:e>
                                      <m:r>
                                        <a:rPr lang="en-US" altLang="zh-CN" i="1">
                                          <a:latin typeface="Cambria Math" panose="02040503050406030204" pitchFamily="18" charset="0"/>
                                        </a:rPr>
                                        <m:t>𝝎</m:t>
                                      </m:r>
                                      <m:r>
                                        <a:rPr lang="en-US" altLang="zh-CN" i="1">
                                          <a:latin typeface="Cambria Math" panose="02040503050406030204" pitchFamily="18" charset="0"/>
                                        </a:rPr>
                                        <m:t>𝒕</m:t>
                                      </m:r>
                                    </m:e>
                                  </m:d>
                                </m:e>
                              </m:d>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oMath>
                  </m:oMathPara>
                </a14:m>
                <a:endParaRPr lang="en-US" altLang="zh-CN" b="1" i="1" dirty="0" smtClean="0">
                  <a:latin typeface="Cambria Math" panose="02040503050406030204" pitchFamily="18" charset="0"/>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b="1" i="1" smtClean="0">
                          <a:latin typeface="Cambria Math" panose="02040503050406030204" pitchFamily="18" charset="0"/>
                        </a:rPr>
                        <m:t>𝟐</m:t>
                      </m:r>
                      <m:nary>
                        <m:naryPr>
                          <m:limLoc m:val="subSup"/>
                          <m:ctrlPr>
                            <a:rPr lang="zh-CN" altLang="zh-CN" i="1">
                              <a:latin typeface="Cambria Math"/>
                            </a:rPr>
                          </m:ctrlPr>
                        </m:naryPr>
                        <m:sub>
                          <m:r>
                            <a:rPr lang="en-US" altLang="zh-CN" b="1" i="1" smtClean="0">
                              <a:latin typeface="Cambria Math" panose="02040503050406030204" pitchFamily="18" charset="0"/>
                            </a:rPr>
                            <m:t>𝟎</m:t>
                          </m:r>
                        </m:sub>
                        <m:sup>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𝟐</m:t>
                          </m:r>
                        </m:sup>
                        <m:e>
                          <m:r>
                            <a:rPr lang="en-US" altLang="zh-CN" b="1" i="0" smtClean="0">
                              <a:latin typeface="Cambria Math" panose="02040503050406030204" pitchFamily="18" charset="0"/>
                            </a:rPr>
                            <m:t>𝐜𝐨𝐬</m:t>
                          </m:r>
                          <m:d>
                            <m:dPr>
                              <m:ctrlPr>
                                <a:rPr lang="en-US" altLang="zh-CN" b="1" i="1" smtClean="0">
                                  <a:latin typeface="Cambria Math"/>
                                </a:rPr>
                              </m:ctrlPr>
                            </m:dPr>
                            <m:e>
                              <m:r>
                                <a:rPr lang="en-US" altLang="zh-CN" b="1" i="1" smtClean="0">
                                  <a:latin typeface="Cambria Math" panose="02040503050406030204" pitchFamily="18" charset="0"/>
                                </a:rPr>
                                <m:t>𝝎</m:t>
                              </m:r>
                              <m:r>
                                <a:rPr lang="en-US" altLang="zh-CN" b="1" i="1" smtClean="0">
                                  <a:latin typeface="Cambria Math" panose="02040503050406030204" pitchFamily="18" charset="0"/>
                                </a:rPr>
                                <m:t>𝒕</m:t>
                              </m:r>
                            </m:e>
                          </m:d>
                          <m:r>
                            <a:rPr lang="en-US" altLang="zh-CN" b="1" i="1" smtClean="0">
                              <a:latin typeface="Cambria Math" panose="02040503050406030204" pitchFamily="18" charset="0"/>
                            </a:rPr>
                            <m:t> </m:t>
                          </m:r>
                          <m:r>
                            <a:rPr lang="en-US" altLang="zh-CN" i="1">
                              <a:latin typeface="Cambria Math" panose="02040503050406030204" pitchFamily="18" charset="0"/>
                            </a:rPr>
                            <m:t>𝐝</m:t>
                          </m:r>
                          <m:r>
                            <a:rPr lang="en-US" altLang="zh-CN" i="1">
                              <a:latin typeface="Cambria Math" panose="02040503050406030204" pitchFamily="18" charset="0"/>
                            </a:rPr>
                            <m:t>𝒕</m:t>
                          </m:r>
                        </m:e>
                      </m:nary>
                      <m:r>
                        <a:rPr lang="en-US" altLang="zh-CN" b="1" i="1" smtClean="0">
                          <a:latin typeface="Cambria Math" panose="02040503050406030204" pitchFamily="18" charset="0"/>
                        </a:rPr>
                        <m:t>=</m:t>
                      </m:r>
                      <m:f>
                        <m:fPr>
                          <m:ctrlPr>
                            <a:rPr lang="zh-CN" altLang="zh-CN" i="1" smtClean="0">
                              <a:solidFill>
                                <a:srgbClr val="FF0000"/>
                              </a:solidFill>
                              <a:latin typeface="Cambria Math"/>
                            </a:rPr>
                          </m:ctrlPr>
                        </m:fPr>
                        <m:num>
                          <m:r>
                            <a:rPr lang="en-US" altLang="zh-CN" b="1" i="1" smtClean="0">
                              <a:solidFill>
                                <a:srgbClr val="FF0000"/>
                              </a:solidFill>
                              <a:latin typeface="Cambria Math" panose="02040503050406030204" pitchFamily="18" charset="0"/>
                            </a:rPr>
                            <m:t>𝟐</m:t>
                          </m:r>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𝐬𝐢𝐧</m:t>
                              </m:r>
                            </m:fName>
                            <m:e>
                              <m:d>
                                <m:dPr>
                                  <m:ctrlPr>
                                    <a:rPr lang="zh-CN" altLang="zh-CN" i="1">
                                      <a:solidFill>
                                        <a:srgbClr val="FF0000"/>
                                      </a:solidFill>
                                      <a:latin typeface="Cambria Math"/>
                                    </a:rPr>
                                  </m:ctrlPr>
                                </m:dPr>
                                <m:e>
                                  <m:f>
                                    <m:fPr>
                                      <m:ctrlPr>
                                        <a:rPr lang="en-US" altLang="zh-CN" b="1" i="1" smtClean="0">
                                          <a:solidFill>
                                            <a:srgbClr val="FF0000"/>
                                          </a:solidFill>
                                          <a:latin typeface="Cambria Math"/>
                                        </a:rPr>
                                      </m:ctrlPr>
                                    </m:fPr>
                                    <m:num>
                                      <m:r>
                                        <a:rPr lang="en-US" altLang="zh-CN" b="1" i="1">
                                          <a:solidFill>
                                            <a:srgbClr val="FF0000"/>
                                          </a:solidFill>
                                          <a:latin typeface="Cambria Math" panose="02040503050406030204" pitchFamily="18" charset="0"/>
                                        </a:rPr>
                                        <m:t>𝝎</m:t>
                                      </m:r>
                                    </m:num>
                                    <m:den>
                                      <m:r>
                                        <a:rPr lang="en-US" altLang="zh-CN" b="1" i="1" smtClean="0">
                                          <a:solidFill>
                                            <a:srgbClr val="FF0000"/>
                                          </a:solidFill>
                                          <a:latin typeface="Cambria Math" panose="02040503050406030204" pitchFamily="18" charset="0"/>
                                        </a:rPr>
                                        <m:t>𝟐</m:t>
                                      </m:r>
                                    </m:den>
                                  </m:f>
                                </m:e>
                              </m:d>
                            </m:e>
                          </m:func>
                        </m:num>
                        <m:den>
                          <m:r>
                            <a:rPr lang="en-US" altLang="zh-CN" b="1" i="1">
                              <a:solidFill>
                                <a:srgbClr val="FF0000"/>
                              </a:solidFill>
                              <a:latin typeface="Cambria Math" panose="02040503050406030204" pitchFamily="18" charset="0"/>
                            </a:rPr>
                            <m:t>𝝎</m:t>
                          </m:r>
                        </m:den>
                      </m:f>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75929" y="517404"/>
                <a:ext cx="8208911" cy="5831755"/>
              </a:xfrm>
              <a:blipFill>
                <a:blip r:embed="rId2" cstate="print"/>
                <a:stretch>
                  <a:fillRect l="-74" r="-141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2018年9月10日2时52分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31</a:t>
            </a:fld>
            <a:endParaRPr lang="zh-CN" altLang="en-US"/>
          </a:p>
        </p:txBody>
      </p:sp>
      <p:sp>
        <p:nvSpPr>
          <p:cNvPr id="6" name="棱台 5">
            <a:hlinkClick r:id="" action="ppaction://hlinkshowjump?jump=lastslideviewed"/>
          </p:cNvPr>
          <p:cNvSpPr/>
          <p:nvPr/>
        </p:nvSpPr>
        <p:spPr>
          <a:xfrm>
            <a:off x="8028880"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p:cNvSpPr/>
          <p:nvPr/>
        </p:nvSpPr>
        <p:spPr>
          <a:xfrm>
            <a:off x="5474518" y="2071231"/>
            <a:ext cx="2647133"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16216" y="3789040"/>
            <a:ext cx="79208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9545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457200" y="404813"/>
            <a:ext cx="8229600" cy="863600"/>
          </a:xfrm>
        </p:spPr>
        <p:txBody>
          <a:bodyPr/>
          <a:lstStyle/>
          <a:p>
            <a:r>
              <a:rPr lang="en-US" altLang="zh-CN" smtClean="0"/>
              <a:t>Fourier</a:t>
            </a:r>
            <a:r>
              <a:rPr lang="zh-CN" altLang="en-US" smtClean="0"/>
              <a:t>积分公式</a:t>
            </a:r>
          </a:p>
        </p:txBody>
      </p:sp>
      <p:sp>
        <p:nvSpPr>
          <p:cNvPr id="22531" name="内容占位符 2"/>
          <p:cNvSpPr>
            <a:spLocks noGrp="1"/>
          </p:cNvSpPr>
          <p:nvPr>
            <p:ph idx="1"/>
          </p:nvPr>
        </p:nvSpPr>
        <p:spPr>
          <a:xfrm>
            <a:off x="600868" y="1299321"/>
            <a:ext cx="7942263" cy="5256212"/>
          </a:xfrm>
        </p:spPr>
        <p:txBody>
          <a:bodyPr/>
          <a:lstStyle/>
          <a:p>
            <a:r>
              <a:rPr lang="zh-CN" altLang="zh-CN" dirty="0" smtClean="0"/>
              <a:t>如果</a:t>
            </a:r>
            <a:r>
              <a:rPr lang="en-US" altLang="zh-CN" dirty="0" smtClean="0"/>
              <a:t> </a:t>
            </a:r>
            <a:r>
              <a:rPr lang="en-US" altLang="zh-CN" i="1" dirty="0" smtClean="0"/>
              <a:t>f</a:t>
            </a:r>
            <a:r>
              <a:rPr lang="en-US" altLang="zh-CN" dirty="0" smtClean="0"/>
              <a:t>(</a:t>
            </a:r>
            <a:r>
              <a:rPr lang="en-US" altLang="zh-CN" i="1" dirty="0" smtClean="0"/>
              <a:t>t</a:t>
            </a:r>
            <a:r>
              <a:rPr lang="en-US" altLang="zh-CN" dirty="0" smtClean="0"/>
              <a:t>) </a:t>
            </a:r>
            <a:r>
              <a:rPr lang="zh-CN" altLang="zh-CN" dirty="0" smtClean="0"/>
              <a:t>是定义在无穷区间</a:t>
            </a:r>
            <a:r>
              <a:rPr lang="en-US" altLang="zh-CN" dirty="0" smtClean="0"/>
              <a:t> (-</a:t>
            </a:r>
            <a:r>
              <a:rPr lang="en-US" altLang="zh-CN" dirty="0" smtClean="0">
                <a:sym typeface="Symbol" panose="05050102010706020507" pitchFamily="18" charset="2"/>
              </a:rPr>
              <a:t>, </a:t>
            </a:r>
            <a:r>
              <a:rPr lang="en-US" altLang="zh-CN" dirty="0" smtClean="0"/>
              <a:t>)</a:t>
            </a:r>
            <a:r>
              <a:rPr lang="zh-CN" altLang="zh-CN" dirty="0" smtClean="0"/>
              <a:t>上的非周期函数，它不能展成</a:t>
            </a:r>
            <a:r>
              <a:rPr lang="en-US" altLang="zh-CN" dirty="0" smtClean="0"/>
              <a:t> Fourier </a:t>
            </a:r>
            <a:r>
              <a:rPr lang="zh-CN" altLang="zh-CN" dirty="0" smtClean="0"/>
              <a:t>级数。</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zh-CN" dirty="0" smtClean="0"/>
              <a:t>这时我们可设想周期为无穷大，而其可以由如下周期函数逼近</a:t>
            </a:r>
            <a:endParaRPr lang="zh-CN" altLang="en-US" dirty="0" smtClean="0"/>
          </a:p>
        </p:txBody>
      </p:sp>
      <p:sp>
        <p:nvSpPr>
          <p:cNvPr id="4" name="日期占位符 3"/>
          <p:cNvSpPr>
            <a:spLocks noGrp="1"/>
          </p:cNvSpPr>
          <p:nvPr>
            <p:ph type="dt" sz="quarter" idx="10"/>
          </p:nvPr>
        </p:nvSpPr>
        <p:spPr/>
        <p:txBody>
          <a:bodyPr/>
          <a:lstStyle/>
          <a:p>
            <a:pPr>
              <a:defRPr/>
            </a:pPr>
            <a:fld id="{6A261815-6680-4D92-8EA9-600FD89F5D36}" type="datetime8">
              <a:rPr lang="zh-CN" altLang="en-US" smtClean="0"/>
              <a:pPr>
                <a:defRPr/>
              </a:pPr>
              <a:t>2018年9月10日2时54分</a:t>
            </a:fld>
            <a:endParaRPr lang="zh-CN" altLang="en-US" dirty="0"/>
          </a:p>
        </p:txBody>
      </p:sp>
      <p:sp>
        <p:nvSpPr>
          <p:cNvPr id="2253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A56F1C0-B1F2-470E-AD27-3B4F7839BCCA}" type="slidenum">
              <a:rPr lang="zh-CN" altLang="en-US" sz="1800">
                <a:solidFill>
                  <a:srgbClr val="FFFFFF"/>
                </a:solidFill>
                <a:latin typeface="Georgia" panose="02040502050405020303" pitchFamily="18" charset="0"/>
              </a:rPr>
              <a:pPr>
                <a:spcBef>
                  <a:spcPct val="0"/>
                </a:spcBef>
                <a:buClrTx/>
                <a:buFontTx/>
                <a:buNone/>
              </a:pPr>
              <a:t>32</a:t>
            </a:fld>
            <a:endParaRPr lang="zh-CN" altLang="en-US" sz="1800">
              <a:solidFill>
                <a:srgbClr val="FFFFFF"/>
              </a:solidFill>
              <a:latin typeface="Georgia" panose="02040502050405020303" pitchFamily="18" charset="0"/>
            </a:endParaRPr>
          </a:p>
        </p:txBody>
      </p:sp>
      <p:sp>
        <p:nvSpPr>
          <p:cNvPr id="22534" name="Rectangle 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pSp>
        <p:nvGrpSpPr>
          <p:cNvPr id="22535" name="Group 1"/>
          <p:cNvGrpSpPr>
            <a:grpSpLocks noChangeAspect="1"/>
          </p:cNvGrpSpPr>
          <p:nvPr/>
        </p:nvGrpSpPr>
        <p:grpSpPr bwMode="auto">
          <a:xfrm>
            <a:off x="1117600" y="2422525"/>
            <a:ext cx="2159000" cy="1870075"/>
            <a:chOff x="1815" y="10580"/>
            <a:chExt cx="3400" cy="2944"/>
          </a:xfrm>
        </p:grpSpPr>
        <p:sp>
          <p:nvSpPr>
            <p:cNvPr id="22553" name="AutoShape 8"/>
            <p:cNvSpPr>
              <a:spLocks noChangeAspect="1" noChangeArrowheads="1" noTextEdit="1"/>
            </p:cNvSpPr>
            <p:nvPr/>
          </p:nvSpPr>
          <p:spPr bwMode="auto">
            <a:xfrm>
              <a:off x="1815" y="10580"/>
              <a:ext cx="3400" cy="2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22554" name="Text Box 7"/>
            <p:cNvSpPr txBox="1">
              <a:spLocks noChangeArrowheads="1"/>
            </p:cNvSpPr>
            <p:nvPr/>
          </p:nvSpPr>
          <p:spPr bwMode="auto">
            <a:xfrm>
              <a:off x="3454" y="10949"/>
              <a:ext cx="1269" cy="719"/>
            </a:xfrm>
            <a:prstGeom prst="rect">
              <a:avLst/>
            </a:prstGeom>
            <a:solidFill>
              <a:srgbClr val="FFFFFF"/>
            </a:solidFill>
            <a:ln w="9525">
              <a:solidFill>
                <a:srgbClr val="FFFFFF"/>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b="1" i="1" dirty="0" smtClean="0"/>
                <a:t>f</a:t>
              </a:r>
              <a:r>
                <a:rPr lang="en-US" altLang="zh-CN" b="1" dirty="0" smtClean="0"/>
                <a:t>(</a:t>
              </a:r>
              <a:r>
                <a:rPr lang="en-US" altLang="zh-CN" b="1" i="1" dirty="0" smtClean="0"/>
                <a:t>t</a:t>
              </a:r>
              <a:r>
                <a:rPr lang="en-US" altLang="zh-CN" b="1" dirty="0" smtClean="0"/>
                <a:t>)</a:t>
              </a:r>
              <a:endParaRPr lang="en-US" altLang="zh-CN" b="1" dirty="0">
                <a:latin typeface="Georgia" panose="02040502050405020303" pitchFamily="18" charset="0"/>
              </a:endParaRPr>
            </a:p>
          </p:txBody>
        </p:sp>
        <p:cxnSp>
          <p:nvCxnSpPr>
            <p:cNvPr id="22555" name="AutoShape 6"/>
            <p:cNvCxnSpPr>
              <a:cxnSpLocks noChangeShapeType="1"/>
            </p:cNvCxnSpPr>
            <p:nvPr/>
          </p:nvCxnSpPr>
          <p:spPr bwMode="auto">
            <a:xfrm>
              <a:off x="1815" y="13051"/>
              <a:ext cx="3400" cy="40"/>
            </a:xfrm>
            <a:prstGeom prst="straightConnector1">
              <a:avLst/>
            </a:prstGeom>
            <a:noFill/>
            <a:ln w="44450">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2556" name="AutoShape 5"/>
            <p:cNvCxnSpPr>
              <a:cxnSpLocks noChangeShapeType="1"/>
            </p:cNvCxnSpPr>
            <p:nvPr/>
          </p:nvCxnSpPr>
          <p:spPr bwMode="auto">
            <a:xfrm flipV="1">
              <a:off x="3060" y="10580"/>
              <a:ext cx="57" cy="2944"/>
            </a:xfrm>
            <a:prstGeom prst="straightConnector1">
              <a:avLst/>
            </a:prstGeom>
            <a:noFill/>
            <a:ln w="44450">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2557" name="Freeform 4"/>
            <p:cNvSpPr>
              <a:spLocks/>
            </p:cNvSpPr>
            <p:nvPr/>
          </p:nvSpPr>
          <p:spPr bwMode="auto">
            <a:xfrm>
              <a:off x="2287" y="11735"/>
              <a:ext cx="1560" cy="620"/>
            </a:xfrm>
            <a:custGeom>
              <a:avLst/>
              <a:gdLst>
                <a:gd name="T0" fmla="*/ 0 w 1560"/>
                <a:gd name="T1" fmla="*/ 552 h 621"/>
                <a:gd name="T2" fmla="*/ 472 w 1560"/>
                <a:gd name="T3" fmla="*/ 480 h 621"/>
                <a:gd name="T4" fmla="*/ 776 w 1560"/>
                <a:gd name="T5" fmla="*/ 101 h 621"/>
                <a:gd name="T6" fmla="*/ 1144 w 1560"/>
                <a:gd name="T7" fmla="*/ 69 h 621"/>
                <a:gd name="T8" fmla="*/ 1336 w 1560"/>
                <a:gd name="T9" fmla="*/ 512 h 621"/>
                <a:gd name="T10" fmla="*/ 1560 w 1560"/>
                <a:gd name="T11" fmla="*/ 616 h 6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60" h="621">
                  <a:moveTo>
                    <a:pt x="0" y="557"/>
                  </a:moveTo>
                  <a:cubicBezTo>
                    <a:pt x="171" y="559"/>
                    <a:pt x="343" y="561"/>
                    <a:pt x="472" y="485"/>
                  </a:cubicBezTo>
                  <a:cubicBezTo>
                    <a:pt x="601" y="409"/>
                    <a:pt x="664" y="170"/>
                    <a:pt x="776" y="101"/>
                  </a:cubicBezTo>
                  <a:cubicBezTo>
                    <a:pt x="888" y="32"/>
                    <a:pt x="1051" y="0"/>
                    <a:pt x="1144" y="69"/>
                  </a:cubicBezTo>
                  <a:cubicBezTo>
                    <a:pt x="1237" y="138"/>
                    <a:pt x="1267" y="425"/>
                    <a:pt x="1336" y="517"/>
                  </a:cubicBezTo>
                  <a:cubicBezTo>
                    <a:pt x="1405" y="609"/>
                    <a:pt x="1482" y="615"/>
                    <a:pt x="1560" y="621"/>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2558" name="Freeform 3"/>
            <p:cNvSpPr>
              <a:spLocks/>
            </p:cNvSpPr>
            <p:nvPr/>
          </p:nvSpPr>
          <p:spPr bwMode="auto">
            <a:xfrm>
              <a:off x="1815" y="12292"/>
              <a:ext cx="472" cy="70"/>
            </a:xfrm>
            <a:custGeom>
              <a:avLst/>
              <a:gdLst>
                <a:gd name="T0" fmla="*/ 472 w 472"/>
                <a:gd name="T1" fmla="*/ 0 h 71"/>
                <a:gd name="T2" fmla="*/ 296 w 472"/>
                <a:gd name="T3" fmla="*/ 24 h 71"/>
                <a:gd name="T4" fmla="*/ 128 w 472"/>
                <a:gd name="T5" fmla="*/ 59 h 71"/>
                <a:gd name="T6" fmla="*/ 0 w 472"/>
                <a:gd name="T7" fmla="*/ 59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71">
                  <a:moveTo>
                    <a:pt x="472" y="0"/>
                  </a:moveTo>
                  <a:cubicBezTo>
                    <a:pt x="412" y="6"/>
                    <a:pt x="353" y="13"/>
                    <a:pt x="296" y="24"/>
                  </a:cubicBezTo>
                  <a:cubicBezTo>
                    <a:pt x="239" y="35"/>
                    <a:pt x="177" y="57"/>
                    <a:pt x="128" y="64"/>
                  </a:cubicBezTo>
                  <a:cubicBezTo>
                    <a:pt x="79" y="71"/>
                    <a:pt x="39" y="67"/>
                    <a:pt x="0" y="64"/>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2559" name="Freeform 2"/>
            <p:cNvSpPr>
              <a:spLocks/>
            </p:cNvSpPr>
            <p:nvPr/>
          </p:nvSpPr>
          <p:spPr bwMode="auto">
            <a:xfrm>
              <a:off x="3847" y="12355"/>
              <a:ext cx="640" cy="193"/>
            </a:xfrm>
            <a:custGeom>
              <a:avLst/>
              <a:gdLst>
                <a:gd name="T0" fmla="*/ 0 w 640"/>
                <a:gd name="T1" fmla="*/ 0 h 192"/>
                <a:gd name="T2" fmla="*/ 136 w 640"/>
                <a:gd name="T3" fmla="*/ 72 h 192"/>
                <a:gd name="T4" fmla="*/ 448 w 640"/>
                <a:gd name="T5" fmla="*/ 149 h 192"/>
                <a:gd name="T6" fmla="*/ 640 w 640"/>
                <a:gd name="T7" fmla="*/ 197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0" h="192">
                  <a:moveTo>
                    <a:pt x="0" y="0"/>
                  </a:moveTo>
                  <a:cubicBezTo>
                    <a:pt x="30" y="24"/>
                    <a:pt x="61" y="48"/>
                    <a:pt x="136" y="72"/>
                  </a:cubicBezTo>
                  <a:cubicBezTo>
                    <a:pt x="211" y="96"/>
                    <a:pt x="364" y="124"/>
                    <a:pt x="448" y="144"/>
                  </a:cubicBezTo>
                  <a:cubicBezTo>
                    <a:pt x="532" y="164"/>
                    <a:pt x="586" y="178"/>
                    <a:pt x="640" y="192"/>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22536" name="Rectangle 23"/>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2542" name="AutoShape 22"/>
          <p:cNvSpPr>
            <a:spLocks noChangeAspect="1" noChangeArrowheads="1" noTextEdit="1"/>
          </p:cNvSpPr>
          <p:nvPr/>
        </p:nvSpPr>
        <p:spPr bwMode="auto">
          <a:xfrm>
            <a:off x="4841875" y="2420938"/>
            <a:ext cx="3546475" cy="187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22543" name="Text Box 21"/>
          <p:cNvSpPr txBox="1">
            <a:spLocks noChangeArrowheads="1"/>
          </p:cNvSpPr>
          <p:nvPr/>
        </p:nvSpPr>
        <p:spPr bwMode="auto">
          <a:xfrm>
            <a:off x="6839585" y="1978531"/>
            <a:ext cx="947420" cy="721103"/>
          </a:xfrm>
          <a:prstGeom prst="rect">
            <a:avLst/>
          </a:prstGeom>
          <a:solidFill>
            <a:srgbClr val="FFFFFF"/>
          </a:solidFill>
          <a:ln w="9525">
            <a:solidFill>
              <a:srgbClr val="FFFFFF"/>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b="1" i="1" dirty="0" err="1" smtClean="0"/>
              <a:t>f</a:t>
            </a:r>
            <a:r>
              <a:rPr lang="en-US" altLang="zh-CN" b="1" i="1" baseline="-30000" dirty="0" err="1" smtClean="0"/>
              <a:t>T</a:t>
            </a:r>
            <a:r>
              <a:rPr lang="en-US" altLang="zh-CN" b="1" dirty="0" smtClean="0"/>
              <a:t>(</a:t>
            </a:r>
            <a:r>
              <a:rPr lang="en-US" altLang="zh-CN" b="1" i="1" dirty="0" smtClean="0"/>
              <a:t>t</a:t>
            </a:r>
            <a:r>
              <a:rPr lang="en-US" altLang="zh-CN" b="1" dirty="0" smtClean="0"/>
              <a:t>)</a:t>
            </a:r>
            <a:endParaRPr lang="en-US" altLang="zh-CN" b="1" dirty="0">
              <a:latin typeface="Georgia" panose="02040502050405020303" pitchFamily="18" charset="0"/>
            </a:endParaRPr>
          </a:p>
        </p:txBody>
      </p:sp>
      <p:sp>
        <p:nvSpPr>
          <p:cNvPr id="22548" name="Freeform 16"/>
          <p:cNvSpPr>
            <a:spLocks/>
          </p:cNvSpPr>
          <p:nvPr/>
        </p:nvSpPr>
        <p:spPr bwMode="auto">
          <a:xfrm>
            <a:off x="7158355" y="3154612"/>
            <a:ext cx="990600" cy="393834"/>
          </a:xfrm>
          <a:custGeom>
            <a:avLst/>
            <a:gdLst>
              <a:gd name="T0" fmla="*/ 0 w 1560"/>
              <a:gd name="T1" fmla="*/ 552 h 621"/>
              <a:gd name="T2" fmla="*/ 472 w 1560"/>
              <a:gd name="T3" fmla="*/ 480 h 621"/>
              <a:gd name="T4" fmla="*/ 776 w 1560"/>
              <a:gd name="T5" fmla="*/ 101 h 621"/>
              <a:gd name="T6" fmla="*/ 1144 w 1560"/>
              <a:gd name="T7" fmla="*/ 69 h 621"/>
              <a:gd name="T8" fmla="*/ 1336 w 1560"/>
              <a:gd name="T9" fmla="*/ 512 h 621"/>
              <a:gd name="T10" fmla="*/ 1560 w 1560"/>
              <a:gd name="T11" fmla="*/ 616 h 6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60" h="621">
                <a:moveTo>
                  <a:pt x="0" y="557"/>
                </a:moveTo>
                <a:cubicBezTo>
                  <a:pt x="171" y="559"/>
                  <a:pt x="343" y="561"/>
                  <a:pt x="472" y="485"/>
                </a:cubicBezTo>
                <a:cubicBezTo>
                  <a:pt x="601" y="409"/>
                  <a:pt x="664" y="170"/>
                  <a:pt x="776" y="101"/>
                </a:cubicBezTo>
                <a:cubicBezTo>
                  <a:pt x="888" y="32"/>
                  <a:pt x="1051" y="0"/>
                  <a:pt x="1144" y="69"/>
                </a:cubicBezTo>
                <a:cubicBezTo>
                  <a:pt x="1237" y="138"/>
                  <a:pt x="1267" y="425"/>
                  <a:pt x="1336" y="517"/>
                </a:cubicBezTo>
                <a:cubicBezTo>
                  <a:pt x="1405" y="609"/>
                  <a:pt x="1482" y="615"/>
                  <a:pt x="1560" y="621"/>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2551" name="Freeform 13"/>
          <p:cNvSpPr>
            <a:spLocks/>
          </p:cNvSpPr>
          <p:nvPr/>
        </p:nvSpPr>
        <p:spPr bwMode="auto">
          <a:xfrm>
            <a:off x="5146040" y="3164140"/>
            <a:ext cx="990600" cy="393834"/>
          </a:xfrm>
          <a:custGeom>
            <a:avLst/>
            <a:gdLst>
              <a:gd name="T0" fmla="*/ 0 w 1560"/>
              <a:gd name="T1" fmla="*/ 552 h 621"/>
              <a:gd name="T2" fmla="*/ 472 w 1560"/>
              <a:gd name="T3" fmla="*/ 480 h 621"/>
              <a:gd name="T4" fmla="*/ 776 w 1560"/>
              <a:gd name="T5" fmla="*/ 101 h 621"/>
              <a:gd name="T6" fmla="*/ 1144 w 1560"/>
              <a:gd name="T7" fmla="*/ 69 h 621"/>
              <a:gd name="T8" fmla="*/ 1336 w 1560"/>
              <a:gd name="T9" fmla="*/ 512 h 621"/>
              <a:gd name="T10" fmla="*/ 1560 w 1560"/>
              <a:gd name="T11" fmla="*/ 616 h 6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60" h="621">
                <a:moveTo>
                  <a:pt x="0" y="557"/>
                </a:moveTo>
                <a:cubicBezTo>
                  <a:pt x="171" y="559"/>
                  <a:pt x="343" y="561"/>
                  <a:pt x="472" y="485"/>
                </a:cubicBezTo>
                <a:cubicBezTo>
                  <a:pt x="601" y="409"/>
                  <a:pt x="664" y="170"/>
                  <a:pt x="776" y="101"/>
                </a:cubicBezTo>
                <a:cubicBezTo>
                  <a:pt x="888" y="32"/>
                  <a:pt x="1051" y="0"/>
                  <a:pt x="1144" y="69"/>
                </a:cubicBezTo>
                <a:cubicBezTo>
                  <a:pt x="1237" y="138"/>
                  <a:pt x="1267" y="425"/>
                  <a:pt x="1336" y="517"/>
                </a:cubicBezTo>
                <a:cubicBezTo>
                  <a:pt x="1405" y="609"/>
                  <a:pt x="1482" y="615"/>
                  <a:pt x="1560" y="621"/>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nvGrpSpPr>
          <p:cNvPr id="3" name="组合 2"/>
          <p:cNvGrpSpPr/>
          <p:nvPr/>
        </p:nvGrpSpPr>
        <p:grpSpPr>
          <a:xfrm>
            <a:off x="5003800" y="2420938"/>
            <a:ext cx="3007995" cy="1870075"/>
            <a:chOff x="5003800" y="2420938"/>
            <a:chExt cx="3007995" cy="1870075"/>
          </a:xfrm>
        </p:grpSpPr>
        <p:sp>
          <p:nvSpPr>
            <p:cNvPr id="22544" name="Text Box 20"/>
            <p:cNvSpPr txBox="1">
              <a:spLocks noChangeArrowheads="1"/>
            </p:cNvSpPr>
            <p:nvPr/>
          </p:nvSpPr>
          <p:spPr bwMode="auto">
            <a:xfrm>
              <a:off x="6588125" y="2492717"/>
              <a:ext cx="431800" cy="438299"/>
            </a:xfrm>
            <a:prstGeom prst="rect">
              <a:avLst/>
            </a:prstGeom>
            <a:solidFill>
              <a:srgbClr val="FFFFFF"/>
            </a:solidFill>
            <a:ln w="9525">
              <a:solidFill>
                <a:srgbClr val="FFFFFF"/>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b="1" i="1" dirty="0" smtClean="0"/>
                <a:t>T</a:t>
              </a:r>
              <a:endParaRPr lang="en-US" altLang="zh-CN" b="1" i="1" dirty="0">
                <a:latin typeface="Georgia" panose="02040502050405020303" pitchFamily="18" charset="0"/>
              </a:endParaRPr>
            </a:p>
          </p:txBody>
        </p:sp>
        <p:grpSp>
          <p:nvGrpSpPr>
            <p:cNvPr id="2" name="组合 1"/>
            <p:cNvGrpSpPr/>
            <p:nvPr/>
          </p:nvGrpSpPr>
          <p:grpSpPr>
            <a:xfrm>
              <a:off x="5003800" y="2420938"/>
              <a:ext cx="3007995" cy="1870075"/>
              <a:chOff x="5003800" y="2420938"/>
              <a:chExt cx="3007995" cy="1870075"/>
            </a:xfrm>
          </p:grpSpPr>
          <p:cxnSp>
            <p:nvCxnSpPr>
              <p:cNvPr id="22545" name="AutoShape 19"/>
              <p:cNvCxnSpPr>
                <a:cxnSpLocks noChangeShapeType="1"/>
              </p:cNvCxnSpPr>
              <p:nvPr/>
            </p:nvCxnSpPr>
            <p:spPr bwMode="auto">
              <a:xfrm>
                <a:off x="5003800" y="3970229"/>
                <a:ext cx="3007995" cy="45736"/>
              </a:xfrm>
              <a:prstGeom prst="straightConnector1">
                <a:avLst/>
              </a:prstGeom>
              <a:noFill/>
              <a:ln w="44450">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2546" name="AutoShape 18"/>
              <p:cNvCxnSpPr>
                <a:cxnSpLocks noChangeShapeType="1"/>
              </p:cNvCxnSpPr>
              <p:nvPr/>
            </p:nvCxnSpPr>
            <p:spPr bwMode="auto">
              <a:xfrm flipV="1">
                <a:off x="6623685" y="2420938"/>
                <a:ext cx="36195" cy="1870075"/>
              </a:xfrm>
              <a:prstGeom prst="straightConnector1">
                <a:avLst/>
              </a:prstGeom>
              <a:noFill/>
              <a:ln w="44450">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2547" name="Freeform 17"/>
              <p:cNvSpPr>
                <a:spLocks/>
              </p:cNvSpPr>
              <p:nvPr/>
            </p:nvSpPr>
            <p:spPr bwMode="auto">
              <a:xfrm>
                <a:off x="6152515" y="3154612"/>
                <a:ext cx="990600" cy="393834"/>
              </a:xfrm>
              <a:custGeom>
                <a:avLst/>
                <a:gdLst>
                  <a:gd name="T0" fmla="*/ 0 w 1560"/>
                  <a:gd name="T1" fmla="*/ 552 h 621"/>
                  <a:gd name="T2" fmla="*/ 472 w 1560"/>
                  <a:gd name="T3" fmla="*/ 480 h 621"/>
                  <a:gd name="T4" fmla="*/ 776 w 1560"/>
                  <a:gd name="T5" fmla="*/ 101 h 621"/>
                  <a:gd name="T6" fmla="*/ 1144 w 1560"/>
                  <a:gd name="T7" fmla="*/ 69 h 621"/>
                  <a:gd name="T8" fmla="*/ 1336 w 1560"/>
                  <a:gd name="T9" fmla="*/ 512 h 621"/>
                  <a:gd name="T10" fmla="*/ 1560 w 1560"/>
                  <a:gd name="T11" fmla="*/ 616 h 6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60" h="621">
                    <a:moveTo>
                      <a:pt x="0" y="557"/>
                    </a:moveTo>
                    <a:cubicBezTo>
                      <a:pt x="171" y="559"/>
                      <a:pt x="343" y="561"/>
                      <a:pt x="472" y="485"/>
                    </a:cubicBezTo>
                    <a:cubicBezTo>
                      <a:pt x="601" y="409"/>
                      <a:pt x="664" y="170"/>
                      <a:pt x="776" y="101"/>
                    </a:cubicBezTo>
                    <a:cubicBezTo>
                      <a:pt x="888" y="32"/>
                      <a:pt x="1051" y="0"/>
                      <a:pt x="1144" y="69"/>
                    </a:cubicBezTo>
                    <a:cubicBezTo>
                      <a:pt x="1237" y="138"/>
                      <a:pt x="1267" y="425"/>
                      <a:pt x="1336" y="517"/>
                    </a:cubicBezTo>
                    <a:cubicBezTo>
                      <a:pt x="1405" y="609"/>
                      <a:pt x="1482" y="615"/>
                      <a:pt x="1560" y="621"/>
                    </a:cubicBezTo>
                  </a:path>
                </a:pathLst>
              </a:custGeom>
              <a:noFill/>
              <a:ln w="444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cxnSp>
            <p:nvCxnSpPr>
              <p:cNvPr id="22549" name="AutoShape 15"/>
              <p:cNvCxnSpPr>
                <a:cxnSpLocks noChangeShapeType="1"/>
              </p:cNvCxnSpPr>
              <p:nvPr/>
            </p:nvCxnSpPr>
            <p:spPr bwMode="auto">
              <a:xfrm flipV="1">
                <a:off x="7143750" y="2577201"/>
                <a:ext cx="5080" cy="1651561"/>
              </a:xfrm>
              <a:prstGeom prst="straightConnector1">
                <a:avLst/>
              </a:prstGeom>
              <a:noFill/>
              <a:ln w="38100">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22550" name="AutoShape 14"/>
              <p:cNvCxnSpPr>
                <a:cxnSpLocks noChangeShapeType="1"/>
              </p:cNvCxnSpPr>
              <p:nvPr/>
            </p:nvCxnSpPr>
            <p:spPr bwMode="auto">
              <a:xfrm flipV="1">
                <a:off x="6137275" y="2586729"/>
                <a:ext cx="5080" cy="1651561"/>
              </a:xfrm>
              <a:prstGeom prst="straightConnector1">
                <a:avLst/>
              </a:prstGeom>
              <a:noFill/>
              <a:ln w="38100">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22552" name="AutoShape 12"/>
              <p:cNvCxnSpPr>
                <a:cxnSpLocks noChangeShapeType="1"/>
              </p:cNvCxnSpPr>
              <p:nvPr/>
            </p:nvCxnSpPr>
            <p:spPr bwMode="auto">
              <a:xfrm>
                <a:off x="6142355" y="2899891"/>
                <a:ext cx="1006475" cy="5082"/>
              </a:xfrm>
              <a:prstGeom prst="straightConnector1">
                <a:avLst/>
              </a:prstGeom>
              <a:noFill/>
              <a:ln w="44450">
                <a:solidFill>
                  <a:srgbClr val="000000"/>
                </a:solidFill>
                <a:prstDash val="dash"/>
                <a:round/>
                <a:headEnd type="arrow" w="med" len="med"/>
                <a:tailEnd type="arrow" w="med" len="med"/>
              </a:ln>
              <a:extLst>
                <a:ext uri="{909E8E84-426E-40DD-AFC4-6F175D3DCCD1}">
                  <a14:hiddenFill xmlns:a14="http://schemas.microsoft.com/office/drawing/2010/main" xmlns="">
                    <a:noFill/>
                  </a14:hiddenFill>
                </a:ext>
              </a:extLst>
            </p:spPr>
          </p:cxnSp>
        </p:grpSp>
      </p:grpSp>
      <p:sp>
        <p:nvSpPr>
          <p:cNvPr id="28" name="左箭头 27"/>
          <p:cNvSpPr/>
          <p:nvPr/>
        </p:nvSpPr>
        <p:spPr>
          <a:xfrm>
            <a:off x="3462655" y="3237965"/>
            <a:ext cx="1447800" cy="3349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TextBox 28"/>
          <p:cNvSpPr txBox="1"/>
          <p:nvPr/>
        </p:nvSpPr>
        <p:spPr>
          <a:xfrm>
            <a:off x="3276600" y="2606675"/>
            <a:ext cx="1997710" cy="523220"/>
          </a:xfrm>
          <a:prstGeom prst="rect">
            <a:avLst/>
          </a:prstGeom>
          <a:noFill/>
          <a:ln w="25400">
            <a:solidFill>
              <a:schemeClr val="accent1">
                <a:shade val="50000"/>
              </a:schemeClr>
            </a:solidFill>
          </a:ln>
        </p:spPr>
        <p:txBody>
          <a:bodyPr wrap="square">
            <a:spAutoFit/>
          </a:bodyPr>
          <a:lstStyle/>
          <a:p>
            <a:pPr algn="ctr" eaLnBrk="1" hangingPunct="1">
              <a:defRPr/>
            </a:pPr>
            <a:r>
              <a:rPr lang="en-US" altLang="zh-CN" sz="2800" b="1" i="1" dirty="0" smtClean="0">
                <a:latin typeface="Times New Roman" panose="02020603050405020304" pitchFamily="18" charset="0"/>
                <a:cs typeface="Times New Roman" panose="02020603050405020304" pitchFamily="18" charset="0"/>
              </a:rPr>
              <a:t>T </a:t>
            </a:r>
            <a:r>
              <a:rPr lang="zh-CN" altLang="en-US" sz="2800" b="1" dirty="0" smtClean="0"/>
              <a:t>趋于无穷</a:t>
            </a:r>
            <a:endParaRPr lang="zh-CN" altLang="en-US" sz="2800" b="1" dirty="0"/>
          </a:p>
        </p:txBody>
      </p:sp>
      <p:sp>
        <p:nvSpPr>
          <p:cNvPr id="22540"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2541" name="对象 30"/>
          <p:cNvGraphicFramePr>
            <a:graphicFrameLocks noChangeAspect="1"/>
          </p:cNvGraphicFramePr>
          <p:nvPr>
            <p:extLst>
              <p:ext uri="{D42A27DB-BD31-4B8C-83A1-F6EECF244321}">
                <p14:modId xmlns:p14="http://schemas.microsoft.com/office/powerpoint/2010/main" xmlns="" val="3658557857"/>
              </p:ext>
            </p:extLst>
          </p:nvPr>
        </p:nvGraphicFramePr>
        <p:xfrm>
          <a:off x="1611313" y="5489575"/>
          <a:ext cx="5719762" cy="1116013"/>
        </p:xfrm>
        <a:graphic>
          <a:graphicData uri="http://schemas.openxmlformats.org/presentationml/2006/ole">
            <p:oleObj spid="_x0000_s22783" name="Equation" r:id="rId4" imgW="2450880" imgH="4698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500"/>
                                        <p:tgtEl>
                                          <p:spTgt spid="22531">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535"/>
                                        </p:tgtEl>
                                        <p:attrNameLst>
                                          <p:attrName>style.visibility</p:attrName>
                                        </p:attrNameLst>
                                      </p:cBhvr>
                                      <p:to>
                                        <p:strVal val="visible"/>
                                      </p:to>
                                    </p:set>
                                    <p:anim calcmode="lin" valueType="num">
                                      <p:cBhvr>
                                        <p:cTn id="11" dur="500" fill="hold"/>
                                        <p:tgtEl>
                                          <p:spTgt spid="22535"/>
                                        </p:tgtEl>
                                        <p:attrNameLst>
                                          <p:attrName>ppt_w</p:attrName>
                                        </p:attrNameLst>
                                      </p:cBhvr>
                                      <p:tavLst>
                                        <p:tav tm="0">
                                          <p:val>
                                            <p:fltVal val="0"/>
                                          </p:val>
                                        </p:tav>
                                        <p:tav tm="100000">
                                          <p:val>
                                            <p:strVal val="#ppt_w"/>
                                          </p:val>
                                        </p:tav>
                                      </p:tavLst>
                                    </p:anim>
                                    <p:anim calcmode="lin" valueType="num">
                                      <p:cBhvr>
                                        <p:cTn id="12" dur="500" fill="hold"/>
                                        <p:tgtEl>
                                          <p:spTgt spid="22535"/>
                                        </p:tgtEl>
                                        <p:attrNameLst>
                                          <p:attrName>ppt_h</p:attrName>
                                        </p:attrNameLst>
                                      </p:cBhvr>
                                      <p:tavLst>
                                        <p:tav tm="0">
                                          <p:val>
                                            <p:fltVal val="0"/>
                                          </p:val>
                                        </p:tav>
                                        <p:tav tm="100000">
                                          <p:val>
                                            <p:strVal val="#ppt_h"/>
                                          </p:val>
                                        </p:tav>
                                      </p:tavLst>
                                    </p:anim>
                                    <p:animEffect transition="in" filter="fade">
                                      <p:cBhvr>
                                        <p:cTn id="13" dur="500"/>
                                        <p:tgtEl>
                                          <p:spTgt spid="2253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22551"/>
                                        </p:tgtEl>
                                        <p:attrNameLst>
                                          <p:attrName>style.visibility</p:attrName>
                                        </p:attrNameLst>
                                      </p:cBhvr>
                                      <p:to>
                                        <p:strVal val="visible"/>
                                      </p:to>
                                    </p:set>
                                    <p:animEffect transition="in" filter="wipe(right)">
                                      <p:cBhvr>
                                        <p:cTn id="25" dur="500"/>
                                        <p:tgtEl>
                                          <p:spTgt spid="225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548"/>
                                        </p:tgtEl>
                                        <p:attrNameLst>
                                          <p:attrName>style.visibility</p:attrName>
                                        </p:attrNameLst>
                                      </p:cBhvr>
                                      <p:to>
                                        <p:strVal val="visible"/>
                                      </p:to>
                                    </p:set>
                                    <p:animEffect transition="in" filter="wipe(left)">
                                      <p:cBhvr>
                                        <p:cTn id="30" dur="500"/>
                                        <p:tgtEl>
                                          <p:spTgt spid="2254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2543"/>
                                        </p:tgtEl>
                                        <p:attrNameLst>
                                          <p:attrName>style.visibility</p:attrName>
                                        </p:attrNameLst>
                                      </p:cBhvr>
                                      <p:to>
                                        <p:strVal val="visible"/>
                                      </p:to>
                                    </p:set>
                                    <p:anim calcmode="lin" valueType="num">
                                      <p:cBhvr>
                                        <p:cTn id="35" dur="500" fill="hold"/>
                                        <p:tgtEl>
                                          <p:spTgt spid="22543"/>
                                        </p:tgtEl>
                                        <p:attrNameLst>
                                          <p:attrName>ppt_w</p:attrName>
                                        </p:attrNameLst>
                                      </p:cBhvr>
                                      <p:tavLst>
                                        <p:tav tm="0">
                                          <p:val>
                                            <p:fltVal val="0"/>
                                          </p:val>
                                        </p:tav>
                                        <p:tav tm="100000">
                                          <p:val>
                                            <p:strVal val="#ppt_w"/>
                                          </p:val>
                                        </p:tav>
                                      </p:tavLst>
                                    </p:anim>
                                    <p:anim calcmode="lin" valueType="num">
                                      <p:cBhvr>
                                        <p:cTn id="36" dur="500" fill="hold"/>
                                        <p:tgtEl>
                                          <p:spTgt spid="22543"/>
                                        </p:tgtEl>
                                        <p:attrNameLst>
                                          <p:attrName>ppt_h</p:attrName>
                                        </p:attrNameLst>
                                      </p:cBhvr>
                                      <p:tavLst>
                                        <p:tav tm="0">
                                          <p:val>
                                            <p:fltVal val="0"/>
                                          </p:val>
                                        </p:tav>
                                        <p:tav tm="100000">
                                          <p:val>
                                            <p:strVal val="#ppt_h"/>
                                          </p:val>
                                        </p:tav>
                                      </p:tavLst>
                                    </p:anim>
                                    <p:animEffect transition="in" filter="fade">
                                      <p:cBhvr>
                                        <p:cTn id="37" dur="500"/>
                                        <p:tgtEl>
                                          <p:spTgt spid="22543"/>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22541"/>
                                        </p:tgtEl>
                                        <p:attrNameLst>
                                          <p:attrName>style.visibility</p:attrName>
                                        </p:attrNameLst>
                                      </p:cBhvr>
                                      <p:to>
                                        <p:strVal val="visible"/>
                                      </p:to>
                                    </p:set>
                                    <p:anim calcmode="lin" valueType="num">
                                      <p:cBhvr>
                                        <p:cTn id="41" dur="500" fill="hold"/>
                                        <p:tgtEl>
                                          <p:spTgt spid="22541"/>
                                        </p:tgtEl>
                                        <p:attrNameLst>
                                          <p:attrName>ppt_w</p:attrName>
                                        </p:attrNameLst>
                                      </p:cBhvr>
                                      <p:tavLst>
                                        <p:tav tm="0">
                                          <p:val>
                                            <p:fltVal val="0"/>
                                          </p:val>
                                        </p:tav>
                                        <p:tav tm="100000">
                                          <p:val>
                                            <p:strVal val="#ppt_w"/>
                                          </p:val>
                                        </p:tav>
                                      </p:tavLst>
                                    </p:anim>
                                    <p:anim calcmode="lin" valueType="num">
                                      <p:cBhvr>
                                        <p:cTn id="42" dur="500" fill="hold"/>
                                        <p:tgtEl>
                                          <p:spTgt spid="22541"/>
                                        </p:tgtEl>
                                        <p:attrNameLst>
                                          <p:attrName>ppt_h</p:attrName>
                                        </p:attrNameLst>
                                      </p:cBhvr>
                                      <p:tavLst>
                                        <p:tav tm="0">
                                          <p:val>
                                            <p:fltVal val="0"/>
                                          </p:val>
                                        </p:tav>
                                        <p:tav tm="100000">
                                          <p:val>
                                            <p:strVal val="#ppt_h"/>
                                          </p:val>
                                        </p:tav>
                                      </p:tavLst>
                                    </p:anim>
                                    <p:animEffect transition="in" filter="fade">
                                      <p:cBhvr>
                                        <p:cTn id="43" dur="500"/>
                                        <p:tgtEl>
                                          <p:spTgt spid="2254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right)">
                                      <p:cBhvr>
                                        <p:cTn id="55" dur="500"/>
                                        <p:tgtEl>
                                          <p:spTgt spid="28"/>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22531">
                                            <p:txEl>
                                              <p:pRg st="6" end="6"/>
                                            </p:txEl>
                                          </p:spTgt>
                                        </p:tgtEl>
                                        <p:attrNameLst>
                                          <p:attrName>style.visibility</p:attrName>
                                        </p:attrNameLst>
                                      </p:cBhvr>
                                      <p:to>
                                        <p:strVal val="visible"/>
                                      </p:to>
                                    </p:set>
                                    <p:anim calcmode="lin" valueType="num">
                                      <p:cBhvr>
                                        <p:cTn id="59" dur="500" fill="hold"/>
                                        <p:tgtEl>
                                          <p:spTgt spid="22531">
                                            <p:txEl>
                                              <p:pRg st="6" end="6"/>
                                            </p:txEl>
                                          </p:spTgt>
                                        </p:tgtEl>
                                        <p:attrNameLst>
                                          <p:attrName>ppt_w</p:attrName>
                                        </p:attrNameLst>
                                      </p:cBhvr>
                                      <p:tavLst>
                                        <p:tav tm="0">
                                          <p:val>
                                            <p:fltVal val="0"/>
                                          </p:val>
                                        </p:tav>
                                        <p:tav tm="100000">
                                          <p:val>
                                            <p:strVal val="#ppt_w"/>
                                          </p:val>
                                        </p:tav>
                                      </p:tavLst>
                                    </p:anim>
                                    <p:anim calcmode="lin" valueType="num">
                                      <p:cBhvr>
                                        <p:cTn id="60" dur="500" fill="hold"/>
                                        <p:tgtEl>
                                          <p:spTgt spid="22531">
                                            <p:txEl>
                                              <p:pRg st="6" end="6"/>
                                            </p:txEl>
                                          </p:spTgt>
                                        </p:tgtEl>
                                        <p:attrNameLst>
                                          <p:attrName>ppt_h</p:attrName>
                                        </p:attrNameLst>
                                      </p:cBhvr>
                                      <p:tavLst>
                                        <p:tav tm="0">
                                          <p:val>
                                            <p:fltVal val="0"/>
                                          </p:val>
                                        </p:tav>
                                        <p:tav tm="100000">
                                          <p:val>
                                            <p:strVal val="#ppt_h"/>
                                          </p:val>
                                        </p:tav>
                                      </p:tavLst>
                                    </p:anim>
                                    <p:animEffect transition="in" filter="fade">
                                      <p:cBhvr>
                                        <p:cTn id="61"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nimBg="1"/>
      <p:bldP spid="22548" grpId="0" animBg="1"/>
      <p:bldP spid="22551"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949477" y="548270"/>
            <a:ext cx="3456508" cy="671989"/>
          </a:xfrm>
        </p:spPr>
        <p:txBody>
          <a:bodyPr/>
          <a:lstStyle/>
          <a:p>
            <a:r>
              <a:rPr lang="zh-CN" altLang="en-US" dirty="0" smtClean="0"/>
              <a:t>从而</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日期占位符 3"/>
          <p:cNvSpPr>
            <a:spLocks noGrp="1"/>
          </p:cNvSpPr>
          <p:nvPr>
            <p:ph type="dt" sz="quarter" idx="10"/>
          </p:nvPr>
        </p:nvSpPr>
        <p:spPr/>
        <p:txBody>
          <a:bodyPr/>
          <a:lstStyle/>
          <a:p>
            <a:pPr>
              <a:defRPr/>
            </a:pPr>
            <a:fld id="{85190413-364F-4ED9-9E45-2B9853C4F3F5}" type="datetime8">
              <a:rPr lang="zh-CN" altLang="en-US" smtClean="0"/>
              <a:pPr>
                <a:defRPr/>
              </a:pPr>
              <a:t>2018年9月10日2时55分</a:t>
            </a:fld>
            <a:endParaRPr lang="zh-CN" altLang="en-US" dirty="0"/>
          </a:p>
        </p:txBody>
      </p:sp>
      <p:sp>
        <p:nvSpPr>
          <p:cNvPr id="24580"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8C99AE3-9406-4256-A46B-E2B236ACD227}" type="slidenum">
              <a:rPr lang="zh-CN" altLang="en-US" sz="1800">
                <a:solidFill>
                  <a:srgbClr val="FFFFFF"/>
                </a:solidFill>
                <a:latin typeface="Georgia" panose="02040502050405020303" pitchFamily="18" charset="0"/>
              </a:rPr>
              <a:pPr>
                <a:spcBef>
                  <a:spcPct val="0"/>
                </a:spcBef>
                <a:buClrTx/>
                <a:buFontTx/>
                <a:buNone/>
              </a:pPr>
              <a:t>33</a:t>
            </a:fld>
            <a:endParaRPr lang="zh-CN" altLang="en-US" sz="1800">
              <a:solidFill>
                <a:srgbClr val="FFFFFF"/>
              </a:solidFill>
              <a:latin typeface="Georgia" panose="02040502050405020303" pitchFamily="18" charset="0"/>
            </a:endParaRPr>
          </a:p>
        </p:txBody>
      </p:sp>
      <p:sp>
        <p:nvSpPr>
          <p:cNvPr id="2458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4582" name="对象 6"/>
          <p:cNvGraphicFramePr>
            <a:graphicFrameLocks noChangeAspect="1"/>
          </p:cNvGraphicFramePr>
          <p:nvPr>
            <p:extLst>
              <p:ext uri="{D42A27DB-BD31-4B8C-83A1-F6EECF244321}">
                <p14:modId xmlns:p14="http://schemas.microsoft.com/office/powerpoint/2010/main" xmlns="" val="766837002"/>
              </p:ext>
            </p:extLst>
          </p:nvPr>
        </p:nvGraphicFramePr>
        <p:xfrm>
          <a:off x="539686" y="1287329"/>
          <a:ext cx="3199026" cy="718408"/>
        </p:xfrm>
        <a:graphic>
          <a:graphicData uri="http://schemas.openxmlformats.org/presentationml/2006/ole">
            <p:oleObj spid="_x0000_s125627" name="Equation" r:id="rId4" imgW="1244520" imgH="279360" progId="Equation.DSMT4">
              <p:embed/>
            </p:oleObj>
          </a:graphicData>
        </a:graphic>
      </p:graphicFrame>
      <p:graphicFrame>
        <p:nvGraphicFramePr>
          <p:cNvPr id="24584" name="对象 8"/>
          <p:cNvGraphicFramePr>
            <a:graphicFrameLocks noChangeAspect="1"/>
          </p:cNvGraphicFramePr>
          <p:nvPr>
            <p:extLst>
              <p:ext uri="{D42A27DB-BD31-4B8C-83A1-F6EECF244321}">
                <p14:modId xmlns:p14="http://schemas.microsoft.com/office/powerpoint/2010/main" xmlns="" val="2127473876"/>
              </p:ext>
            </p:extLst>
          </p:nvPr>
        </p:nvGraphicFramePr>
        <p:xfrm>
          <a:off x="3995936" y="896075"/>
          <a:ext cx="3163888" cy="1109662"/>
        </p:xfrm>
        <a:graphic>
          <a:graphicData uri="http://schemas.openxmlformats.org/presentationml/2006/ole">
            <p:oleObj spid="_x0000_s125628" name="Equation" r:id="rId5" imgW="1231560" imgH="431640" progId="Equation.DSMT4">
              <p:embed/>
            </p:oleObj>
          </a:graphicData>
        </a:graphic>
      </p:graphicFrame>
      <p:graphicFrame>
        <p:nvGraphicFramePr>
          <p:cNvPr id="24585" name="对象 9"/>
          <p:cNvGraphicFramePr>
            <a:graphicFrameLocks noChangeAspect="1"/>
          </p:cNvGraphicFramePr>
          <p:nvPr>
            <p:extLst>
              <p:ext uri="{D42A27DB-BD31-4B8C-83A1-F6EECF244321}">
                <p14:modId xmlns:p14="http://schemas.microsoft.com/office/powerpoint/2010/main" xmlns="" val="238374111"/>
              </p:ext>
            </p:extLst>
          </p:nvPr>
        </p:nvGraphicFramePr>
        <p:xfrm>
          <a:off x="1569286" y="2309277"/>
          <a:ext cx="6135688" cy="1243012"/>
        </p:xfrm>
        <a:graphic>
          <a:graphicData uri="http://schemas.openxmlformats.org/presentationml/2006/ole">
            <p:oleObj spid="_x0000_s125629" name="Equation" r:id="rId6" imgW="2387520" imgH="482400" progId="Equation.DSMT4">
              <p:embed/>
            </p:oleObj>
          </a:graphicData>
        </a:graphic>
      </p:graphicFrame>
      <p:graphicFrame>
        <p:nvGraphicFramePr>
          <p:cNvPr id="24586" name="对象 10"/>
          <p:cNvGraphicFramePr>
            <a:graphicFrameLocks noChangeAspect="1"/>
          </p:cNvGraphicFramePr>
          <p:nvPr>
            <p:extLst>
              <p:ext uri="{D42A27DB-BD31-4B8C-83A1-F6EECF244321}">
                <p14:modId xmlns:p14="http://schemas.microsoft.com/office/powerpoint/2010/main" xmlns="" val="703137198"/>
              </p:ext>
            </p:extLst>
          </p:nvPr>
        </p:nvGraphicFramePr>
        <p:xfrm>
          <a:off x="1569286" y="3881648"/>
          <a:ext cx="7467210" cy="1307924"/>
        </p:xfrm>
        <a:graphic>
          <a:graphicData uri="http://schemas.openxmlformats.org/presentationml/2006/ole">
            <p:oleObj spid="_x0000_s125630" name="Equation" r:id="rId7" imgW="2908080" imgH="507960" progId="Equation.DSMT4">
              <p:embed/>
            </p:oleObj>
          </a:graphicData>
        </a:graphic>
      </p:graphicFrame>
      <p:graphicFrame>
        <p:nvGraphicFramePr>
          <p:cNvPr id="24587" name="对象 11"/>
          <p:cNvGraphicFramePr>
            <a:graphicFrameLocks noChangeAspect="1"/>
          </p:cNvGraphicFramePr>
          <p:nvPr>
            <p:extLst>
              <p:ext uri="{D42A27DB-BD31-4B8C-83A1-F6EECF244321}">
                <p14:modId xmlns:p14="http://schemas.microsoft.com/office/powerpoint/2010/main" xmlns="" val="3854189568"/>
              </p:ext>
            </p:extLst>
          </p:nvPr>
        </p:nvGraphicFramePr>
        <p:xfrm>
          <a:off x="539552" y="5492727"/>
          <a:ext cx="1696709" cy="1043804"/>
        </p:xfrm>
        <a:graphic>
          <a:graphicData uri="http://schemas.openxmlformats.org/presentationml/2006/ole">
            <p:oleObj spid="_x0000_s125631" name="Equation" r:id="rId8" imgW="660240" imgH="406080" progId="Equation.DSMT4">
              <p:embed/>
            </p:oleObj>
          </a:graphicData>
        </a:graphic>
      </p:graphicFrame>
      <p:sp>
        <p:nvSpPr>
          <p:cNvPr id="24601"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1" name="对象 10"/>
          <p:cNvGraphicFramePr>
            <a:graphicFrameLocks noChangeAspect="1"/>
          </p:cNvGraphicFramePr>
          <p:nvPr>
            <p:extLst>
              <p:ext uri="{D42A27DB-BD31-4B8C-83A1-F6EECF244321}">
                <p14:modId xmlns:p14="http://schemas.microsoft.com/office/powerpoint/2010/main" xmlns="" val="3699560918"/>
              </p:ext>
            </p:extLst>
          </p:nvPr>
        </p:nvGraphicFramePr>
        <p:xfrm>
          <a:off x="2452186" y="5492727"/>
          <a:ext cx="4306887" cy="1042987"/>
        </p:xfrm>
        <a:graphic>
          <a:graphicData uri="http://schemas.openxmlformats.org/presentationml/2006/ole">
            <p:oleObj spid="_x0000_s125632" name="Equation" r:id="rId9" imgW="1676160" imgH="406080" progId="Equation.DSMT4">
              <p:embed/>
            </p:oleObj>
          </a:graphicData>
        </a:graphic>
      </p:graphicFrame>
      <p:graphicFrame>
        <p:nvGraphicFramePr>
          <p:cNvPr id="33" name="对象 10"/>
          <p:cNvGraphicFramePr>
            <a:graphicFrameLocks noChangeAspect="1"/>
          </p:cNvGraphicFramePr>
          <p:nvPr>
            <p:extLst>
              <p:ext uri="{D42A27DB-BD31-4B8C-83A1-F6EECF244321}">
                <p14:modId xmlns:p14="http://schemas.microsoft.com/office/powerpoint/2010/main" xmlns="" val="3665974127"/>
              </p:ext>
            </p:extLst>
          </p:nvPr>
        </p:nvGraphicFramePr>
        <p:xfrm>
          <a:off x="6845300" y="5492750"/>
          <a:ext cx="2251075" cy="1042988"/>
        </p:xfrm>
        <a:graphic>
          <a:graphicData uri="http://schemas.openxmlformats.org/presentationml/2006/ole">
            <p:oleObj spid="_x0000_s125633" name="Equation" r:id="rId10" imgW="876240" imgH="4060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transition="in" filter="wipe(left)">
                                      <p:cBhvr>
                                        <p:cTn id="7" dur="500"/>
                                        <p:tgtEl>
                                          <p:spTgt spid="24578">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582"/>
                                        </p:tgtEl>
                                        <p:attrNameLst>
                                          <p:attrName>style.visibility</p:attrName>
                                        </p:attrNameLst>
                                      </p:cBhvr>
                                      <p:to>
                                        <p:strVal val="visible"/>
                                      </p:to>
                                    </p:set>
                                    <p:anim calcmode="lin" valueType="num">
                                      <p:cBhvr>
                                        <p:cTn id="11" dur="500" fill="hold"/>
                                        <p:tgtEl>
                                          <p:spTgt spid="24582"/>
                                        </p:tgtEl>
                                        <p:attrNameLst>
                                          <p:attrName>ppt_w</p:attrName>
                                        </p:attrNameLst>
                                      </p:cBhvr>
                                      <p:tavLst>
                                        <p:tav tm="0">
                                          <p:val>
                                            <p:fltVal val="0"/>
                                          </p:val>
                                        </p:tav>
                                        <p:tav tm="100000">
                                          <p:val>
                                            <p:strVal val="#ppt_w"/>
                                          </p:val>
                                        </p:tav>
                                      </p:tavLst>
                                    </p:anim>
                                    <p:anim calcmode="lin" valueType="num">
                                      <p:cBhvr>
                                        <p:cTn id="12" dur="500" fill="hold"/>
                                        <p:tgtEl>
                                          <p:spTgt spid="24582"/>
                                        </p:tgtEl>
                                        <p:attrNameLst>
                                          <p:attrName>ppt_h</p:attrName>
                                        </p:attrNameLst>
                                      </p:cBhvr>
                                      <p:tavLst>
                                        <p:tav tm="0">
                                          <p:val>
                                            <p:fltVal val="0"/>
                                          </p:val>
                                        </p:tav>
                                        <p:tav tm="100000">
                                          <p:val>
                                            <p:strVal val="#ppt_h"/>
                                          </p:val>
                                        </p:tav>
                                      </p:tavLst>
                                    </p:anim>
                                    <p:animEffect transition="in" filter="fade">
                                      <p:cBhvr>
                                        <p:cTn id="13" dur="500"/>
                                        <p:tgtEl>
                                          <p:spTgt spid="2458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4584"/>
                                        </p:tgtEl>
                                        <p:attrNameLst>
                                          <p:attrName>style.visibility</p:attrName>
                                        </p:attrNameLst>
                                      </p:cBhvr>
                                      <p:to>
                                        <p:strVal val="visible"/>
                                      </p:to>
                                    </p:set>
                                    <p:animEffect transition="in" filter="wipe(left)">
                                      <p:cBhvr>
                                        <p:cTn id="18" dur="500"/>
                                        <p:tgtEl>
                                          <p:spTgt spid="245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585"/>
                                        </p:tgtEl>
                                        <p:attrNameLst>
                                          <p:attrName>style.visibility</p:attrName>
                                        </p:attrNameLst>
                                      </p:cBhvr>
                                      <p:to>
                                        <p:strVal val="visible"/>
                                      </p:to>
                                    </p:set>
                                    <p:animEffect transition="in" filter="wipe(left)">
                                      <p:cBhvr>
                                        <p:cTn id="23" dur="500"/>
                                        <p:tgtEl>
                                          <p:spTgt spid="2458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4587"/>
                                        </p:tgtEl>
                                        <p:attrNameLst>
                                          <p:attrName>style.visibility</p:attrName>
                                        </p:attrNameLst>
                                      </p:cBhvr>
                                      <p:to>
                                        <p:strVal val="visible"/>
                                      </p:to>
                                    </p:set>
                                    <p:anim calcmode="lin" valueType="num">
                                      <p:cBhvr>
                                        <p:cTn id="28" dur="500" fill="hold"/>
                                        <p:tgtEl>
                                          <p:spTgt spid="24587"/>
                                        </p:tgtEl>
                                        <p:attrNameLst>
                                          <p:attrName>ppt_w</p:attrName>
                                        </p:attrNameLst>
                                      </p:cBhvr>
                                      <p:tavLst>
                                        <p:tav tm="0">
                                          <p:val>
                                            <p:fltVal val="0"/>
                                          </p:val>
                                        </p:tav>
                                        <p:tav tm="100000">
                                          <p:val>
                                            <p:strVal val="#ppt_w"/>
                                          </p:val>
                                        </p:tav>
                                      </p:tavLst>
                                    </p:anim>
                                    <p:anim calcmode="lin" valueType="num">
                                      <p:cBhvr>
                                        <p:cTn id="29" dur="500" fill="hold"/>
                                        <p:tgtEl>
                                          <p:spTgt spid="24587"/>
                                        </p:tgtEl>
                                        <p:attrNameLst>
                                          <p:attrName>ppt_h</p:attrName>
                                        </p:attrNameLst>
                                      </p:cBhvr>
                                      <p:tavLst>
                                        <p:tav tm="0">
                                          <p:val>
                                            <p:fltVal val="0"/>
                                          </p:val>
                                        </p:tav>
                                        <p:tav tm="100000">
                                          <p:val>
                                            <p:strVal val="#ppt_h"/>
                                          </p:val>
                                        </p:tav>
                                      </p:tavLst>
                                    </p:anim>
                                    <p:animEffect transition="in" filter="fade">
                                      <p:cBhvr>
                                        <p:cTn id="30" dur="500"/>
                                        <p:tgtEl>
                                          <p:spTgt spid="2458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4586"/>
                                        </p:tgtEl>
                                        <p:attrNameLst>
                                          <p:attrName>style.visibility</p:attrName>
                                        </p:attrNameLst>
                                      </p:cBhvr>
                                      <p:to>
                                        <p:strVal val="visible"/>
                                      </p:to>
                                    </p:set>
                                    <p:animEffect transition="in" filter="wipe(left)">
                                      <p:cBhvr>
                                        <p:cTn id="45" dur="5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95846" y="752247"/>
            <a:ext cx="5244306" cy="660529"/>
          </a:xfrm>
        </p:spPr>
        <p:txBody>
          <a:bodyPr/>
          <a:lstStyle/>
          <a:p>
            <a:r>
              <a:rPr lang="zh-CN" altLang="en-US" dirty="0"/>
              <a:t>求和取极限，可视为定积分：</a:t>
            </a:r>
            <a:endParaRPr lang="en-US" altLang="zh-CN" dirty="0"/>
          </a:p>
        </p:txBody>
      </p:sp>
      <p:sp>
        <p:nvSpPr>
          <p:cNvPr id="4" name="日期占位符 3"/>
          <p:cNvSpPr>
            <a:spLocks noGrp="1"/>
          </p:cNvSpPr>
          <p:nvPr>
            <p:ph type="dt" sz="quarter" idx="10"/>
          </p:nvPr>
        </p:nvSpPr>
        <p:spPr/>
        <p:txBody>
          <a:bodyPr/>
          <a:lstStyle/>
          <a:p>
            <a:pPr>
              <a:defRPr/>
            </a:pPr>
            <a:fld id="{85190413-364F-4ED9-9E45-2B9853C4F3F5}" type="datetime8">
              <a:rPr lang="zh-CN" altLang="en-US" smtClean="0"/>
              <a:pPr>
                <a:defRPr/>
              </a:pPr>
              <a:t>2018年9月10日2时58分</a:t>
            </a:fld>
            <a:endParaRPr lang="zh-CN" altLang="en-US" dirty="0"/>
          </a:p>
        </p:txBody>
      </p:sp>
      <p:sp>
        <p:nvSpPr>
          <p:cNvPr id="24580"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8C99AE3-9406-4256-A46B-E2B236ACD227}" type="slidenum">
              <a:rPr lang="zh-CN" altLang="en-US" sz="1800">
                <a:solidFill>
                  <a:srgbClr val="FFFFFF"/>
                </a:solidFill>
                <a:latin typeface="Georgia" panose="02040502050405020303" pitchFamily="18" charset="0"/>
              </a:rPr>
              <a:pPr>
                <a:spcBef>
                  <a:spcPct val="0"/>
                </a:spcBef>
                <a:buClrTx/>
                <a:buFontTx/>
                <a:buNone/>
              </a:pPr>
              <a:t>34</a:t>
            </a:fld>
            <a:endParaRPr lang="zh-CN" altLang="en-US" sz="1800">
              <a:solidFill>
                <a:srgbClr val="FFFFFF"/>
              </a:solidFill>
              <a:latin typeface="Georgia" panose="02040502050405020303" pitchFamily="18" charset="0"/>
            </a:endParaRPr>
          </a:p>
        </p:txBody>
      </p:sp>
      <p:sp>
        <p:nvSpPr>
          <p:cNvPr id="2458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4583" name="对象 7"/>
          <p:cNvGraphicFramePr>
            <a:graphicFrameLocks noChangeAspect="1"/>
          </p:cNvGraphicFramePr>
          <p:nvPr>
            <p:extLst>
              <p:ext uri="{D42A27DB-BD31-4B8C-83A1-F6EECF244321}">
                <p14:modId xmlns:p14="http://schemas.microsoft.com/office/powerpoint/2010/main" xmlns="" val="555158181"/>
              </p:ext>
            </p:extLst>
          </p:nvPr>
        </p:nvGraphicFramePr>
        <p:xfrm>
          <a:off x="1470025" y="2784475"/>
          <a:ext cx="6173788" cy="1149350"/>
        </p:xfrm>
        <a:graphic>
          <a:graphicData uri="http://schemas.openxmlformats.org/presentationml/2006/ole">
            <p:oleObj spid="_x0000_s124133" name="Equation" r:id="rId4" imgW="2184120" imgH="406080" progId="Equation.DSMT4">
              <p:embed/>
            </p:oleObj>
          </a:graphicData>
        </a:graphic>
      </p:graphicFrame>
      <p:graphicFrame>
        <p:nvGraphicFramePr>
          <p:cNvPr id="24586" name="对象 10"/>
          <p:cNvGraphicFramePr>
            <a:graphicFrameLocks noChangeAspect="1"/>
          </p:cNvGraphicFramePr>
          <p:nvPr>
            <p:extLst>
              <p:ext uri="{D42A27DB-BD31-4B8C-83A1-F6EECF244321}">
                <p14:modId xmlns:p14="http://schemas.microsoft.com/office/powerpoint/2010/main" xmlns="" val="4156355211"/>
              </p:ext>
            </p:extLst>
          </p:nvPr>
        </p:nvGraphicFramePr>
        <p:xfrm>
          <a:off x="485775" y="1325066"/>
          <a:ext cx="8478838" cy="1239838"/>
        </p:xfrm>
        <a:graphic>
          <a:graphicData uri="http://schemas.openxmlformats.org/presentationml/2006/ole">
            <p:oleObj spid="_x0000_s124134" name="Equation" r:id="rId5" imgW="3301920" imgH="482400" progId="Equation.DSMT4">
              <p:embed/>
            </p:oleObj>
          </a:graphicData>
        </a:graphic>
      </p:graphicFrame>
      <p:grpSp>
        <p:nvGrpSpPr>
          <p:cNvPr id="3" name="组合 2"/>
          <p:cNvGrpSpPr/>
          <p:nvPr/>
        </p:nvGrpSpPr>
        <p:grpSpPr>
          <a:xfrm>
            <a:off x="3220701" y="5512718"/>
            <a:ext cx="5438901" cy="550207"/>
            <a:chOff x="2541462" y="5589588"/>
            <a:chExt cx="5438901" cy="550207"/>
          </a:xfrm>
        </p:grpSpPr>
        <p:cxnSp>
          <p:nvCxnSpPr>
            <p:cNvPr id="15" name="直接连接符 14"/>
            <p:cNvCxnSpPr/>
            <p:nvPr/>
          </p:nvCxnSpPr>
          <p:spPr>
            <a:xfrm>
              <a:off x="3132138" y="5718175"/>
              <a:ext cx="4248150" cy="71438"/>
            </a:xfrm>
            <a:prstGeom prst="line">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590" name="TextBox 15"/>
            <p:cNvSpPr txBox="1">
              <a:spLocks noChangeArrowheads="1"/>
            </p:cNvSpPr>
            <p:nvPr/>
          </p:nvSpPr>
          <p:spPr bwMode="auto">
            <a:xfrm>
              <a:off x="7477125" y="5616575"/>
              <a:ext cx="50323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r>
                <a:rPr lang="zh-CN" altLang="en-US" b="1" dirty="0">
                  <a:sym typeface="Symbol" panose="05050102010706020507" pitchFamily="18" charset="2"/>
                </a:rPr>
                <a:t></a:t>
              </a:r>
              <a:endParaRPr lang="zh-CN" altLang="en-US" b="1" dirty="0"/>
            </a:p>
          </p:txBody>
        </p:sp>
        <p:sp>
          <p:nvSpPr>
            <p:cNvPr id="24591" name="TextBox 16"/>
            <p:cNvSpPr txBox="1">
              <a:spLocks noChangeArrowheads="1"/>
            </p:cNvSpPr>
            <p:nvPr/>
          </p:nvSpPr>
          <p:spPr bwMode="auto">
            <a:xfrm>
              <a:off x="2541462" y="5589588"/>
              <a:ext cx="66211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r>
                <a:rPr lang="en-US" altLang="zh-CN" b="1" dirty="0">
                  <a:sym typeface="Symbol" panose="05050102010706020507" pitchFamily="18" charset="2"/>
                </a:rPr>
                <a:t>-</a:t>
              </a:r>
              <a:r>
                <a:rPr lang="zh-CN" altLang="en-US" b="1" dirty="0">
                  <a:sym typeface="Symbol" panose="05050102010706020507" pitchFamily="18" charset="2"/>
                </a:rPr>
                <a:t></a:t>
              </a:r>
              <a:endParaRPr lang="zh-CN" altLang="en-US" b="1" dirty="0"/>
            </a:p>
          </p:txBody>
        </p:sp>
        <p:sp>
          <p:nvSpPr>
            <p:cNvPr id="18" name="双括号 17"/>
            <p:cNvSpPr/>
            <p:nvPr/>
          </p:nvSpPr>
          <p:spPr>
            <a:xfrm>
              <a:off x="4427538" y="5616575"/>
              <a:ext cx="720725" cy="246063"/>
            </a:xfrm>
            <a:prstGeom prst="bracketPair">
              <a:avLst/>
            </a:prstGeom>
            <a:ln w="50800"/>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双括号 18"/>
            <p:cNvSpPr/>
            <p:nvPr/>
          </p:nvSpPr>
          <p:spPr>
            <a:xfrm>
              <a:off x="5148263" y="5616575"/>
              <a:ext cx="719137" cy="246063"/>
            </a:xfrm>
            <a:prstGeom prst="bracketPair">
              <a:avLst/>
            </a:prstGeom>
            <a:ln w="50800"/>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0" name="双括号 19"/>
            <p:cNvSpPr/>
            <p:nvPr/>
          </p:nvSpPr>
          <p:spPr>
            <a:xfrm>
              <a:off x="3708400" y="5616575"/>
              <a:ext cx="719138" cy="246063"/>
            </a:xfrm>
            <a:prstGeom prst="bracketPair">
              <a:avLst/>
            </a:prstGeom>
            <a:ln w="50800"/>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1" name="双括号 20"/>
            <p:cNvSpPr/>
            <p:nvPr/>
          </p:nvSpPr>
          <p:spPr>
            <a:xfrm>
              <a:off x="5867400" y="5616575"/>
              <a:ext cx="720725" cy="246063"/>
            </a:xfrm>
            <a:prstGeom prst="bracketPair">
              <a:avLst/>
            </a:prstGeom>
            <a:ln w="50800"/>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24" name="直接连接符 23"/>
            <p:cNvCxnSpPr/>
            <p:nvPr/>
          </p:nvCxnSpPr>
          <p:spPr>
            <a:xfrm>
              <a:off x="6707188" y="5680075"/>
              <a:ext cx="673100" cy="0"/>
            </a:xfrm>
            <a:prstGeom prst="line">
              <a:avLst/>
            </a:prstGeom>
            <a:ln w="444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951163" y="5616575"/>
              <a:ext cx="673100" cy="0"/>
            </a:xfrm>
            <a:prstGeom prst="line">
              <a:avLst/>
            </a:prstGeom>
            <a:ln w="444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3624263" y="1307622"/>
            <a:ext cx="4497388" cy="1238116"/>
          </a:xfrm>
          <a:prstGeom prst="rect">
            <a:avLst/>
          </a:prstGeom>
          <a:solidFill>
            <a:schemeClr val="accent1">
              <a:alpha val="1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601"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0" name="内容占位符 2"/>
          <p:cNvSpPr txBox="1">
            <a:spLocks/>
          </p:cNvSpPr>
          <p:nvPr/>
        </p:nvSpPr>
        <p:spPr bwMode="auto">
          <a:xfrm>
            <a:off x="581422" y="4419670"/>
            <a:ext cx="4359546" cy="2115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b="1" kern="1200">
                <a:solidFill>
                  <a:schemeClr val="tx1"/>
                </a:solidFill>
                <a:latin typeface="Times New Roman" panose="02020603050405020304" pitchFamily="18" charset="0"/>
                <a:ea typeface="+mn-ea"/>
                <a:cs typeface="Times New Roman" panose="02020603050405020304" pitchFamily="18" charset="0"/>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b="1" kern="1200">
                <a:solidFill>
                  <a:schemeClr val="tx1"/>
                </a:solidFill>
                <a:latin typeface="Times New Roman" panose="02020603050405020304" pitchFamily="18" charset="0"/>
                <a:ea typeface="+mn-ea"/>
                <a:cs typeface="Times New Roman" panose="02020603050405020304" pitchFamily="18" charset="0"/>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b="1" kern="1200">
                <a:solidFill>
                  <a:schemeClr val="tx1"/>
                </a:solidFill>
                <a:latin typeface="Times New Roman" panose="02020603050405020304" pitchFamily="18" charset="0"/>
                <a:ea typeface="+mn-ea"/>
                <a:cs typeface="Times New Roman" panose="02020603050405020304" pitchFamily="18" charset="0"/>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b="1" kern="1200">
                <a:solidFill>
                  <a:schemeClr val="tx1"/>
                </a:solidFill>
                <a:latin typeface="Times New Roman" panose="02020603050405020304" pitchFamily="18" charset="0"/>
                <a:ea typeface="+mn-ea"/>
                <a:cs typeface="Times New Roman" panose="02020603050405020304" pitchFamily="18" charset="0"/>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b="1" kern="1200">
                <a:solidFill>
                  <a:schemeClr val="tx1"/>
                </a:solidFill>
                <a:latin typeface="Times New Roman" panose="02020603050405020304" pitchFamily="18" charset="0"/>
                <a:ea typeface="+mn-ea"/>
                <a:cs typeface="Times New Roman" panose="02020603050405020304" pitchFamily="18"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1">
              <a:lnSpc>
                <a:spcPct val="150000"/>
              </a:lnSpc>
              <a:buSzPct val="38000"/>
              <a:buFont typeface="Wingdings" panose="05000000000000000000" pitchFamily="2" charset="2"/>
              <a:buChar char="n"/>
            </a:pPr>
            <a:r>
              <a:rPr lang="zh-CN" altLang="en-US" sz="2800" dirty="0" smtClean="0"/>
              <a:t>积分变量：    </a:t>
            </a:r>
            <a:r>
              <a:rPr lang="el-GR" altLang="zh-CN" sz="2800" i="1" dirty="0" smtClean="0"/>
              <a:t>ω</a:t>
            </a:r>
            <a:r>
              <a:rPr lang="en-US" altLang="zh-CN" sz="2800" i="1" baseline="-25000" dirty="0" smtClean="0"/>
              <a:t>n</a:t>
            </a:r>
          </a:p>
          <a:p>
            <a:pPr lvl="1">
              <a:lnSpc>
                <a:spcPct val="150000"/>
              </a:lnSpc>
              <a:buSzPct val="38000"/>
              <a:buFont typeface="Wingdings" panose="05000000000000000000" pitchFamily="2" charset="2"/>
              <a:buChar char="n"/>
            </a:pPr>
            <a:r>
              <a:rPr lang="zh-CN" altLang="en-US" sz="2800" dirty="0" smtClean="0"/>
              <a:t>积分区间：</a:t>
            </a:r>
            <a:endParaRPr lang="en-US" altLang="zh-CN" sz="2800" dirty="0" smtClean="0"/>
          </a:p>
          <a:p>
            <a:pPr lvl="1">
              <a:lnSpc>
                <a:spcPct val="150000"/>
              </a:lnSpc>
              <a:buSzPct val="38000"/>
              <a:buFont typeface="Wingdings" panose="05000000000000000000" pitchFamily="2" charset="2"/>
              <a:buChar char="n"/>
            </a:pPr>
            <a:r>
              <a:rPr lang="zh-CN" altLang="en-US" sz="2800" dirty="0" smtClean="0"/>
              <a:t>被积函数</a:t>
            </a:r>
          </a:p>
        </p:txBody>
      </p:sp>
      <p:sp>
        <p:nvSpPr>
          <p:cNvPr id="27" name="椭圆 26"/>
          <p:cNvSpPr/>
          <p:nvPr/>
        </p:nvSpPr>
        <p:spPr>
          <a:xfrm>
            <a:off x="4327021" y="1380647"/>
            <a:ext cx="688417" cy="1175665"/>
          </a:xfrm>
          <a:prstGeom prst="ellipse">
            <a:avLst/>
          </a:prstGeom>
          <a:solidFill>
            <a:srgbClr val="FFFF00">
              <a:alpha val="10000"/>
            </a:srgbClr>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1" name="椭圆 30"/>
          <p:cNvSpPr/>
          <p:nvPr/>
        </p:nvSpPr>
        <p:spPr>
          <a:xfrm>
            <a:off x="6084168" y="1555020"/>
            <a:ext cx="301357" cy="464170"/>
          </a:xfrm>
          <a:prstGeom prst="ellipse">
            <a:avLst/>
          </a:prstGeom>
          <a:solidFill>
            <a:srgbClr val="00B0F0">
              <a:alpha val="10000"/>
            </a:srgbClr>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3" name="椭圆 32"/>
          <p:cNvSpPr/>
          <p:nvPr/>
        </p:nvSpPr>
        <p:spPr>
          <a:xfrm>
            <a:off x="7573487" y="1589935"/>
            <a:ext cx="298980" cy="436950"/>
          </a:xfrm>
          <a:prstGeom prst="ellipse">
            <a:avLst/>
          </a:prstGeom>
          <a:solidFill>
            <a:srgbClr val="00B0F0">
              <a:alpha val="10000"/>
            </a:srgbClr>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xmlns="" val="208508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586"/>
                                        </p:tgtEl>
                                        <p:attrNameLst>
                                          <p:attrName>style.visibility</p:attrName>
                                        </p:attrNameLst>
                                      </p:cBhvr>
                                      <p:to>
                                        <p:strVal val="visible"/>
                                      </p:to>
                                    </p:set>
                                    <p:animEffect transition="in" filter="wipe(left)">
                                      <p:cBhvr>
                                        <p:cTn id="7" dur="500"/>
                                        <p:tgtEl>
                                          <p:spTgt spid="245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78">
                                            <p:txEl>
                                              <p:pRg st="0" end="0"/>
                                            </p:txEl>
                                          </p:spTgt>
                                        </p:tgtEl>
                                        <p:attrNameLst>
                                          <p:attrName>style.visibility</p:attrName>
                                        </p:attrNameLst>
                                      </p:cBhvr>
                                      <p:to>
                                        <p:strVal val="visible"/>
                                      </p:to>
                                    </p:set>
                                    <p:animEffect transition="in" filter="wipe(left)">
                                      <p:cBhvr>
                                        <p:cTn id="12" dur="500"/>
                                        <p:tgtEl>
                                          <p:spTgt spid="245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wipe(left)">
                                      <p:cBhvr>
                                        <p:cTn id="17" dur="500"/>
                                        <p:tgtEl>
                                          <p:spTgt spid="30">
                                            <p:txEl>
                                              <p:pRg st="0" end="0"/>
                                            </p:txEl>
                                          </p:spTgt>
                                        </p:tgtEl>
                                      </p:cBhvr>
                                    </p:animEffect>
                                  </p:childTnLst>
                                </p:cTn>
                              </p:par>
                            </p:childTnLst>
                          </p:cTn>
                        </p:par>
                        <p:par>
                          <p:cTn id="18" fill="hold">
                            <p:stCondLst>
                              <p:cond delay="500"/>
                            </p:stCondLst>
                            <p:childTnLst>
                              <p:par>
                                <p:cTn id="19" presetID="21" presetClass="entr" presetSubtype="3"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heel(3)">
                                      <p:cBhvr>
                                        <p:cTn id="21" dur="2000"/>
                                        <p:tgtEl>
                                          <p:spTgt spid="31"/>
                                        </p:tgtEl>
                                      </p:cBhvr>
                                    </p:animEffect>
                                  </p:childTnLst>
                                </p:cTn>
                              </p:par>
                              <p:par>
                                <p:cTn id="22" presetID="21" presetClass="entr" presetSubtype="3"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heel(3)">
                                      <p:cBhvr>
                                        <p:cTn id="24" dur="20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0">
                                            <p:txEl>
                                              <p:pRg st="1" end="1"/>
                                            </p:txEl>
                                          </p:spTgt>
                                        </p:tgtEl>
                                        <p:attrNameLst>
                                          <p:attrName>style.visibility</p:attrName>
                                        </p:attrNameLst>
                                      </p:cBhvr>
                                      <p:to>
                                        <p:strVal val="visible"/>
                                      </p:to>
                                    </p:set>
                                    <p:animEffect transition="in" filter="wipe(left)">
                                      <p:cBhvr>
                                        <p:cTn id="29" dur="500"/>
                                        <p:tgtEl>
                                          <p:spTgt spid="30">
                                            <p:txEl>
                                              <p:pRg st="1" end="1"/>
                                            </p:txEl>
                                          </p:spTgt>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0">
                                            <p:txEl>
                                              <p:pRg st="2" end="2"/>
                                            </p:txEl>
                                          </p:spTgt>
                                        </p:tgtEl>
                                        <p:attrNameLst>
                                          <p:attrName>style.visibility</p:attrName>
                                        </p:attrNameLst>
                                      </p:cBhvr>
                                      <p:to>
                                        <p:strVal val="visible"/>
                                      </p:to>
                                    </p:set>
                                    <p:animEffect transition="in" filter="wipe(left)">
                                      <p:cBhvr>
                                        <p:cTn id="38" dur="500"/>
                                        <p:tgtEl>
                                          <p:spTgt spid="30">
                                            <p:txEl>
                                              <p:pRg st="2" end="2"/>
                                            </p:txEl>
                                          </p:spTgt>
                                        </p:tgtEl>
                                      </p:cBhvr>
                                    </p:animEffect>
                                  </p:childTnLst>
                                </p:cTn>
                              </p:par>
                            </p:childTnLst>
                          </p:cTn>
                        </p:par>
                        <p:par>
                          <p:cTn id="39" fill="hold">
                            <p:stCondLst>
                              <p:cond delay="500"/>
                            </p:stCondLst>
                            <p:childTnLst>
                              <p:par>
                                <p:cTn id="40" presetID="21" presetClass="entr" presetSubtype="4"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heel(4)">
                                      <p:cBhvr>
                                        <p:cTn id="42" dur="20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3"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heel(3)">
                                      <p:cBhvr>
                                        <p:cTn id="47" dur="20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583"/>
                                        </p:tgtEl>
                                        <p:attrNameLst>
                                          <p:attrName>style.visibility</p:attrName>
                                        </p:attrNameLst>
                                      </p:cBhvr>
                                      <p:to>
                                        <p:strVal val="visible"/>
                                      </p:to>
                                    </p:set>
                                    <p:animEffect transition="in" filter="wipe(left)">
                                      <p:cBhvr>
                                        <p:cTn id="52" dur="500"/>
                                        <p:tgtEl>
                                          <p:spTgt spid="2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457200" y="404813"/>
            <a:ext cx="8229600" cy="863600"/>
          </a:xfrm>
        </p:spPr>
        <p:txBody>
          <a:bodyPr/>
          <a:lstStyle/>
          <a:p>
            <a:r>
              <a:rPr lang="en-US" altLang="zh-CN" smtClean="0"/>
              <a:t>Fourier </a:t>
            </a:r>
            <a:r>
              <a:rPr lang="zh-CN" altLang="en-US" smtClean="0"/>
              <a:t>积分定理</a:t>
            </a:r>
          </a:p>
        </p:txBody>
      </p:sp>
      <p:sp>
        <p:nvSpPr>
          <p:cNvPr id="3" name="内容占位符 2"/>
          <p:cNvSpPr>
            <a:spLocks noGrp="1"/>
          </p:cNvSpPr>
          <p:nvPr>
            <p:ph idx="1"/>
          </p:nvPr>
        </p:nvSpPr>
        <p:spPr>
          <a:xfrm>
            <a:off x="863170" y="1291431"/>
            <a:ext cx="8065020" cy="5256212"/>
          </a:xfrm>
        </p:spPr>
        <p:txBody>
          <a:bodyPr/>
          <a:lstStyle/>
          <a:p>
            <a:pPr>
              <a:lnSpc>
                <a:spcPct val="125000"/>
              </a:lnSpc>
              <a:defRPr/>
            </a:pPr>
            <a:r>
              <a:rPr lang="zh-CN" altLang="zh-CN" dirty="0"/>
              <a:t>设</a:t>
            </a:r>
            <a:r>
              <a:rPr lang="zh-CN" altLang="zh-CN" dirty="0" smtClean="0"/>
              <a:t>函数</a:t>
            </a:r>
            <a:r>
              <a:rPr lang="en-US" altLang="zh-CN" dirty="0" smtClean="0"/>
              <a:t>  </a:t>
            </a:r>
            <a:r>
              <a:rPr lang="en-US" altLang="zh-CN" i="1" dirty="0" smtClean="0"/>
              <a:t>f</a:t>
            </a:r>
            <a:r>
              <a:rPr lang="en-US" altLang="zh-CN" dirty="0" smtClean="0"/>
              <a:t>(</a:t>
            </a:r>
            <a:r>
              <a:rPr lang="en-US" altLang="zh-CN" i="1" dirty="0" smtClean="0"/>
              <a:t>t</a:t>
            </a:r>
            <a:r>
              <a:rPr lang="en-US" altLang="zh-CN" dirty="0" smtClean="0"/>
              <a:t>) </a:t>
            </a:r>
            <a:r>
              <a:rPr lang="zh-CN" altLang="zh-CN" dirty="0" smtClean="0"/>
              <a:t>在区间</a:t>
            </a:r>
            <a:r>
              <a:rPr lang="en-US" altLang="zh-CN" dirty="0" smtClean="0"/>
              <a:t> (-</a:t>
            </a:r>
            <a:r>
              <a:rPr lang="en-US" altLang="zh-CN" dirty="0" smtClean="0">
                <a:sym typeface="Symbol"/>
              </a:rPr>
              <a:t>, </a:t>
            </a:r>
            <a:r>
              <a:rPr lang="en-US" altLang="zh-CN" dirty="0" smtClean="0"/>
              <a:t>) </a:t>
            </a:r>
            <a:r>
              <a:rPr lang="zh-CN" altLang="zh-CN" dirty="0"/>
              <a:t>内有定义且</a:t>
            </a:r>
            <a:r>
              <a:rPr lang="zh-CN" altLang="zh-CN" dirty="0" smtClean="0"/>
              <a:t>满足</a:t>
            </a:r>
            <a:r>
              <a:rPr lang="zh-CN" altLang="en-US" dirty="0" smtClean="0"/>
              <a:t>：</a:t>
            </a:r>
            <a:endParaRPr lang="en-US" altLang="zh-CN" dirty="0" smtClean="0"/>
          </a:p>
          <a:p>
            <a:pPr marL="925512" lvl="1" indent="-514350">
              <a:lnSpc>
                <a:spcPct val="125000"/>
              </a:lnSpc>
              <a:buSzPct val="100000"/>
              <a:buFont typeface="+mj-lt"/>
              <a:buAutoNum type="arabicPeriod"/>
              <a:defRPr/>
            </a:pPr>
            <a:r>
              <a:rPr lang="zh-CN" altLang="zh-CN" dirty="0" smtClean="0"/>
              <a:t>在</a:t>
            </a:r>
            <a:r>
              <a:rPr lang="zh-CN" altLang="zh-CN" dirty="0"/>
              <a:t>任意有限区间上都</a:t>
            </a:r>
            <a:r>
              <a:rPr lang="zh-CN" altLang="zh-CN" dirty="0" smtClean="0"/>
              <a:t>满足</a:t>
            </a:r>
            <a:r>
              <a:rPr lang="en-US" altLang="zh-CN" dirty="0" smtClean="0"/>
              <a:t> </a:t>
            </a:r>
            <a:r>
              <a:rPr lang="en-US" altLang="zh-CN" i="1" u="sng" dirty="0" err="1" smtClean="0">
                <a:solidFill>
                  <a:srgbClr val="FF0000"/>
                </a:solidFill>
              </a:rPr>
              <a:t>Dirichlet</a:t>
            </a:r>
            <a:r>
              <a:rPr lang="en-US" altLang="zh-CN" i="1" u="sng" dirty="0" smtClean="0">
                <a:solidFill>
                  <a:srgbClr val="FF0000"/>
                </a:solidFill>
              </a:rPr>
              <a:t> </a:t>
            </a:r>
            <a:r>
              <a:rPr lang="zh-CN" altLang="zh-CN" u="sng" dirty="0" smtClean="0">
                <a:solidFill>
                  <a:srgbClr val="FF0000"/>
                </a:solidFill>
                <a:latin typeface="华文楷体" panose="02010600040101010101" pitchFamily="2" charset="-122"/>
                <a:ea typeface="华文楷体" panose="02010600040101010101" pitchFamily="2" charset="-122"/>
              </a:rPr>
              <a:t>条件</a:t>
            </a:r>
            <a:r>
              <a:rPr lang="zh-CN" altLang="zh-CN" dirty="0" smtClean="0"/>
              <a:t>；</a:t>
            </a:r>
            <a:endParaRPr lang="en-US" altLang="zh-CN" dirty="0" smtClean="0"/>
          </a:p>
          <a:p>
            <a:pPr marL="925512" lvl="1" indent="-514350">
              <a:lnSpc>
                <a:spcPct val="125000"/>
              </a:lnSpc>
              <a:buSzPct val="100000"/>
              <a:buFont typeface="+mj-lt"/>
              <a:buAutoNum type="arabicPeriod"/>
              <a:defRPr/>
            </a:pPr>
            <a:r>
              <a:rPr lang="zh-CN" altLang="zh-CN" dirty="0" smtClean="0"/>
              <a:t>在</a:t>
            </a:r>
            <a:r>
              <a:rPr lang="zh-CN" altLang="zh-CN" dirty="0"/>
              <a:t>区间</a:t>
            </a:r>
            <a:r>
              <a:rPr lang="en-US" altLang="zh-CN" dirty="0"/>
              <a:t> </a:t>
            </a:r>
            <a:r>
              <a:rPr lang="en-US" altLang="zh-CN" dirty="0" smtClean="0"/>
              <a:t>(-</a:t>
            </a:r>
            <a:r>
              <a:rPr lang="en-US" altLang="zh-CN" dirty="0" smtClean="0">
                <a:sym typeface="Symbol"/>
              </a:rPr>
              <a:t>, </a:t>
            </a:r>
            <a:r>
              <a:rPr lang="en-US" altLang="zh-CN" dirty="0" smtClean="0"/>
              <a:t>) </a:t>
            </a:r>
            <a:r>
              <a:rPr lang="zh-CN" altLang="zh-CN" dirty="0" smtClean="0"/>
              <a:t>内</a:t>
            </a:r>
            <a:r>
              <a:rPr lang="zh-CN" altLang="zh-CN" dirty="0"/>
              <a:t>绝对可积，</a:t>
            </a:r>
            <a:r>
              <a:rPr lang="zh-CN" altLang="zh-CN" dirty="0" smtClean="0"/>
              <a:t>即</a:t>
            </a:r>
            <a:r>
              <a:rPr lang="en-US" altLang="zh-CN" dirty="0"/>
              <a:t/>
            </a:r>
            <a:br>
              <a:rPr lang="en-US" altLang="zh-CN" dirty="0"/>
            </a:br>
            <a:endParaRPr lang="en-US" altLang="zh-CN" dirty="0" smtClean="0"/>
          </a:p>
          <a:p>
            <a:pPr marL="411162" lvl="1" indent="0">
              <a:lnSpc>
                <a:spcPct val="125000"/>
              </a:lnSpc>
              <a:buFont typeface="Georgia" panose="02040502050405020303" pitchFamily="18" charset="0"/>
              <a:buNone/>
              <a:defRPr/>
            </a:pPr>
            <a:r>
              <a:rPr lang="zh-CN" altLang="en-US" dirty="0" smtClean="0"/>
              <a:t>则在连续点处：</a:t>
            </a:r>
            <a:endParaRPr lang="en-US" altLang="zh-CN" dirty="0"/>
          </a:p>
          <a:p>
            <a:pPr marL="411162" lvl="1" indent="0">
              <a:lnSpc>
                <a:spcPct val="125000"/>
              </a:lnSpc>
              <a:buFont typeface="Georgia" panose="02040502050405020303" pitchFamily="18" charset="0"/>
              <a:buNone/>
              <a:defRPr/>
            </a:pPr>
            <a:endParaRPr lang="en-US" altLang="zh-CN" dirty="0" smtClean="0"/>
          </a:p>
          <a:p>
            <a:pPr marL="411162" lvl="1" indent="0">
              <a:lnSpc>
                <a:spcPct val="125000"/>
              </a:lnSpc>
              <a:buFont typeface="Georgia" panose="02040502050405020303" pitchFamily="18" charset="0"/>
              <a:buNone/>
              <a:defRPr/>
            </a:pPr>
            <a:endParaRPr lang="en-US" altLang="zh-CN" dirty="0"/>
          </a:p>
          <a:p>
            <a:pPr marL="411162" lvl="1" indent="0">
              <a:lnSpc>
                <a:spcPct val="125000"/>
              </a:lnSpc>
              <a:buFont typeface="Georgia" panose="02040502050405020303" pitchFamily="18" charset="0"/>
              <a:buNone/>
              <a:defRPr/>
            </a:pPr>
            <a:r>
              <a:rPr lang="zh-CN" altLang="en-US" dirty="0" smtClean="0"/>
              <a:t>在不连续点处，上式左端换为：</a:t>
            </a:r>
            <a:endParaRPr lang="zh-CN" altLang="en-US" dirty="0"/>
          </a:p>
        </p:txBody>
      </p:sp>
      <p:sp>
        <p:nvSpPr>
          <p:cNvPr id="4" name="日期占位符 3"/>
          <p:cNvSpPr>
            <a:spLocks noGrp="1"/>
          </p:cNvSpPr>
          <p:nvPr>
            <p:ph type="dt" sz="quarter" idx="10"/>
          </p:nvPr>
        </p:nvSpPr>
        <p:spPr/>
        <p:txBody>
          <a:bodyPr/>
          <a:lstStyle/>
          <a:p>
            <a:pPr>
              <a:defRPr/>
            </a:pPr>
            <a:fld id="{A2D278CB-F57C-4965-B02E-29BBFD88A55B}" type="datetime8">
              <a:rPr lang="zh-CN" altLang="en-US" smtClean="0"/>
              <a:pPr>
                <a:defRPr/>
              </a:pPr>
              <a:t>2018年9月10日3时0分</a:t>
            </a:fld>
            <a:endParaRPr lang="zh-CN" altLang="en-US" dirty="0"/>
          </a:p>
        </p:txBody>
      </p:sp>
      <p:sp>
        <p:nvSpPr>
          <p:cNvPr id="2662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8C67BDB6-4DB7-4FCE-80DB-6CFEF88C79D2}" type="slidenum">
              <a:rPr lang="zh-CN" altLang="en-US" sz="1800">
                <a:solidFill>
                  <a:srgbClr val="FFFFFF"/>
                </a:solidFill>
                <a:latin typeface="Georgia" panose="02040502050405020303" pitchFamily="18" charset="0"/>
              </a:rPr>
              <a:pPr>
                <a:spcBef>
                  <a:spcPct val="0"/>
                </a:spcBef>
                <a:buClrTx/>
                <a:buFontTx/>
                <a:buNone/>
              </a:pPr>
              <a:t>35</a:t>
            </a:fld>
            <a:endParaRPr lang="zh-CN" altLang="en-US" sz="1800">
              <a:solidFill>
                <a:srgbClr val="FFFFFF"/>
              </a:solidFill>
              <a:latin typeface="Georgia" panose="02040502050405020303" pitchFamily="18" charset="0"/>
            </a:endParaRPr>
          </a:p>
        </p:txBody>
      </p:sp>
      <p:sp>
        <p:nvSpPr>
          <p:cNvPr id="2663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6631" name="对象 6"/>
          <p:cNvGraphicFramePr>
            <a:graphicFrameLocks noChangeAspect="1"/>
          </p:cNvGraphicFramePr>
          <p:nvPr>
            <p:extLst>
              <p:ext uri="{D42A27DB-BD31-4B8C-83A1-F6EECF244321}">
                <p14:modId xmlns:p14="http://schemas.microsoft.com/office/powerpoint/2010/main" xmlns="" val="2550328339"/>
              </p:ext>
            </p:extLst>
          </p:nvPr>
        </p:nvGraphicFramePr>
        <p:xfrm>
          <a:off x="3554219" y="2847235"/>
          <a:ext cx="2765868" cy="864202"/>
        </p:xfrm>
        <a:graphic>
          <a:graphicData uri="http://schemas.openxmlformats.org/presentationml/2006/ole">
            <p:oleObj spid="_x0000_s27321" name="Equation" r:id="rId4" imgW="1066680" imgH="330120" progId="Equation.DSMT4">
              <p:embed/>
            </p:oleObj>
          </a:graphicData>
        </a:graphic>
      </p:graphicFrame>
      <p:sp>
        <p:nvSpPr>
          <p:cNvPr id="266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6633" name="对象 8"/>
          <p:cNvGraphicFramePr>
            <a:graphicFrameLocks noChangeAspect="1"/>
          </p:cNvGraphicFramePr>
          <p:nvPr>
            <p:extLst>
              <p:ext uri="{D42A27DB-BD31-4B8C-83A1-F6EECF244321}">
                <p14:modId xmlns:p14="http://schemas.microsoft.com/office/powerpoint/2010/main" xmlns="" val="1762233643"/>
              </p:ext>
            </p:extLst>
          </p:nvPr>
        </p:nvGraphicFramePr>
        <p:xfrm>
          <a:off x="1534449" y="3933056"/>
          <a:ext cx="6421927" cy="1045916"/>
        </p:xfrm>
        <a:graphic>
          <a:graphicData uri="http://schemas.openxmlformats.org/presentationml/2006/ole">
            <p:oleObj spid="_x0000_s27322" name="Equation" r:id="rId5" imgW="2489040" imgH="406080" progId="Equation.DSMT4">
              <p:embed/>
            </p:oleObj>
          </a:graphicData>
        </a:graphic>
      </p:graphicFrame>
      <p:sp>
        <p:nvSpPr>
          <p:cNvPr id="2663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6635" name="对象 10"/>
          <p:cNvGraphicFramePr>
            <a:graphicFrameLocks noChangeAspect="1"/>
          </p:cNvGraphicFramePr>
          <p:nvPr>
            <p:extLst>
              <p:ext uri="{D42A27DB-BD31-4B8C-83A1-F6EECF244321}">
                <p14:modId xmlns:p14="http://schemas.microsoft.com/office/powerpoint/2010/main" xmlns="" val="3252796864"/>
              </p:ext>
            </p:extLst>
          </p:nvPr>
        </p:nvGraphicFramePr>
        <p:xfrm>
          <a:off x="2760134" y="5440476"/>
          <a:ext cx="3623731" cy="1045916"/>
        </p:xfrm>
        <a:graphic>
          <a:graphicData uri="http://schemas.openxmlformats.org/presentationml/2006/ole">
            <p:oleObj spid="_x0000_s27323" name="Equation" r:id="rId6" imgW="1396800" imgH="406080" progId="Equation.DSMT4">
              <p:embed/>
            </p:oleObj>
          </a:graphicData>
        </a:graphic>
      </p:graphicFrame>
      <p:sp>
        <p:nvSpPr>
          <p:cNvPr id="12" name="棱台 11">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a:hlinkClick r:id="rId7" action="ppaction://hlinksldjump"/>
          </p:cNvPr>
          <p:cNvSpPr/>
          <p:nvPr/>
        </p:nvSpPr>
        <p:spPr>
          <a:xfrm>
            <a:off x="5502249" y="1932330"/>
            <a:ext cx="2166095"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6633"/>
                                        </p:tgtEl>
                                        <p:attrNameLst>
                                          <p:attrName>style.visibility</p:attrName>
                                        </p:attrNameLst>
                                      </p:cBhvr>
                                      <p:to>
                                        <p:strVal val="visible"/>
                                      </p:to>
                                    </p:set>
                                    <p:anim calcmode="lin" valueType="num">
                                      <p:cBhvr>
                                        <p:cTn id="7" dur="500" fill="hold"/>
                                        <p:tgtEl>
                                          <p:spTgt spid="26633"/>
                                        </p:tgtEl>
                                        <p:attrNameLst>
                                          <p:attrName>ppt_w</p:attrName>
                                        </p:attrNameLst>
                                      </p:cBhvr>
                                      <p:tavLst>
                                        <p:tav tm="0">
                                          <p:val>
                                            <p:fltVal val="0"/>
                                          </p:val>
                                        </p:tav>
                                        <p:tav tm="100000">
                                          <p:val>
                                            <p:strVal val="#ppt_w"/>
                                          </p:val>
                                        </p:tav>
                                      </p:tavLst>
                                    </p:anim>
                                    <p:anim calcmode="lin" valueType="num">
                                      <p:cBhvr>
                                        <p:cTn id="8" dur="500" fill="hold"/>
                                        <p:tgtEl>
                                          <p:spTgt spid="26633"/>
                                        </p:tgtEl>
                                        <p:attrNameLst>
                                          <p:attrName>ppt_h</p:attrName>
                                        </p:attrNameLst>
                                      </p:cBhvr>
                                      <p:tavLst>
                                        <p:tav tm="0">
                                          <p:val>
                                            <p:fltVal val="0"/>
                                          </p:val>
                                        </p:tav>
                                        <p:tav tm="100000">
                                          <p:val>
                                            <p:strVal val="#ppt_h"/>
                                          </p:val>
                                        </p:tav>
                                      </p:tavLst>
                                    </p:anim>
                                    <p:animEffect transition="in" filter="fade">
                                      <p:cBhvr>
                                        <p:cTn id="9" dur="500"/>
                                        <p:tgtEl>
                                          <p:spTgt spid="266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26631"/>
                                        </p:tgtEl>
                                        <p:attrNameLst>
                                          <p:attrName>style.visibility</p:attrName>
                                        </p:attrNameLst>
                                      </p:cBhvr>
                                      <p:to>
                                        <p:strVal val="visible"/>
                                      </p:to>
                                    </p:set>
                                    <p:anim calcmode="lin" valueType="num">
                                      <p:cBhvr>
                                        <p:cTn id="28" dur="500" fill="hold"/>
                                        <p:tgtEl>
                                          <p:spTgt spid="26631"/>
                                        </p:tgtEl>
                                        <p:attrNameLst>
                                          <p:attrName>ppt_w</p:attrName>
                                        </p:attrNameLst>
                                      </p:cBhvr>
                                      <p:tavLst>
                                        <p:tav tm="0">
                                          <p:val>
                                            <p:fltVal val="0"/>
                                          </p:val>
                                        </p:tav>
                                        <p:tav tm="100000">
                                          <p:val>
                                            <p:strVal val="#ppt_w"/>
                                          </p:val>
                                        </p:tav>
                                      </p:tavLst>
                                    </p:anim>
                                    <p:anim calcmode="lin" valueType="num">
                                      <p:cBhvr>
                                        <p:cTn id="29" dur="500" fill="hold"/>
                                        <p:tgtEl>
                                          <p:spTgt spid="26631"/>
                                        </p:tgtEl>
                                        <p:attrNameLst>
                                          <p:attrName>ppt_h</p:attrName>
                                        </p:attrNameLst>
                                      </p:cBhvr>
                                      <p:tavLst>
                                        <p:tav tm="0">
                                          <p:val>
                                            <p:fltVal val="0"/>
                                          </p:val>
                                        </p:tav>
                                        <p:tav tm="100000">
                                          <p:val>
                                            <p:strVal val="#ppt_h"/>
                                          </p:val>
                                        </p:tav>
                                      </p:tavLst>
                                    </p:anim>
                                    <p:animEffect transition="in" filter="fade">
                                      <p:cBhvr>
                                        <p:cTn id="30" dur="500"/>
                                        <p:tgtEl>
                                          <p:spTgt spid="266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26635"/>
                                        </p:tgtEl>
                                        <p:attrNameLst>
                                          <p:attrName>style.visibility</p:attrName>
                                        </p:attrNameLst>
                                      </p:cBhvr>
                                      <p:to>
                                        <p:strVal val="visible"/>
                                      </p:to>
                                    </p:set>
                                    <p:anim calcmode="lin" valueType="num">
                                      <p:cBhvr>
                                        <p:cTn id="44" dur="500" fill="hold"/>
                                        <p:tgtEl>
                                          <p:spTgt spid="26635"/>
                                        </p:tgtEl>
                                        <p:attrNameLst>
                                          <p:attrName>ppt_w</p:attrName>
                                        </p:attrNameLst>
                                      </p:cBhvr>
                                      <p:tavLst>
                                        <p:tav tm="0">
                                          <p:val>
                                            <p:fltVal val="0"/>
                                          </p:val>
                                        </p:tav>
                                        <p:tav tm="100000">
                                          <p:val>
                                            <p:strVal val="#ppt_w"/>
                                          </p:val>
                                        </p:tav>
                                      </p:tavLst>
                                    </p:anim>
                                    <p:anim calcmode="lin" valueType="num">
                                      <p:cBhvr>
                                        <p:cTn id="45" dur="500" fill="hold"/>
                                        <p:tgtEl>
                                          <p:spTgt spid="26635"/>
                                        </p:tgtEl>
                                        <p:attrNameLst>
                                          <p:attrName>ppt_h</p:attrName>
                                        </p:attrNameLst>
                                      </p:cBhvr>
                                      <p:tavLst>
                                        <p:tav tm="0">
                                          <p:val>
                                            <p:fltVal val="0"/>
                                          </p:val>
                                        </p:tav>
                                        <p:tav tm="100000">
                                          <p:val>
                                            <p:strVal val="#ppt_h"/>
                                          </p:val>
                                        </p:tav>
                                      </p:tavLst>
                                    </p:anim>
                                    <p:animEffect transition="in" filter="fade">
                                      <p:cBhvr>
                                        <p:cTn id="46" dur="5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457200" y="404813"/>
            <a:ext cx="8229600" cy="863600"/>
          </a:xfrm>
        </p:spPr>
        <p:txBody>
          <a:bodyPr/>
          <a:lstStyle/>
          <a:p>
            <a:r>
              <a:rPr lang="zh-CN" altLang="en-US" dirty="0" smtClean="0"/>
              <a:t>第二节 </a:t>
            </a:r>
            <a:r>
              <a:rPr lang="en-US" altLang="zh-CN" dirty="0" smtClean="0"/>
              <a:t>Fourier</a:t>
            </a:r>
            <a:r>
              <a:rPr lang="zh-CN" altLang="en-US" dirty="0" smtClean="0"/>
              <a:t>变换</a:t>
            </a:r>
          </a:p>
        </p:txBody>
      </p:sp>
      <p:sp>
        <p:nvSpPr>
          <p:cNvPr id="3" name="内容占位符 2"/>
          <p:cNvSpPr>
            <a:spLocks noGrp="1"/>
          </p:cNvSpPr>
          <p:nvPr>
            <p:ph idx="1"/>
          </p:nvPr>
        </p:nvSpPr>
        <p:spPr>
          <a:xfrm>
            <a:off x="359917" y="1341438"/>
            <a:ext cx="8964611" cy="5256212"/>
          </a:xfrm>
        </p:spPr>
        <p:txBody>
          <a:bodyPr/>
          <a:lstStyle/>
          <a:p>
            <a:pPr>
              <a:defRPr/>
            </a:pPr>
            <a:r>
              <a:rPr lang="en-US" altLang="zh-CN" dirty="0" smtClean="0"/>
              <a:t>Fourier</a:t>
            </a:r>
            <a:r>
              <a:rPr lang="zh-CN" altLang="en-US" dirty="0" smtClean="0"/>
              <a:t>积分公式：</a:t>
            </a:r>
            <a:endParaRPr lang="en-US" altLang="zh-CN" dirty="0" smtClean="0"/>
          </a:p>
          <a:p>
            <a:pPr>
              <a:defRPr/>
            </a:pPr>
            <a:endParaRPr lang="en-US" altLang="zh-CN" dirty="0"/>
          </a:p>
          <a:p>
            <a:pPr>
              <a:defRPr/>
            </a:pPr>
            <a:endParaRPr lang="en-US" altLang="zh-CN" dirty="0" smtClean="0"/>
          </a:p>
          <a:p>
            <a:pPr>
              <a:defRPr/>
            </a:pPr>
            <a:r>
              <a:rPr lang="en-US" altLang="zh-CN" b="1" dirty="0" smtClean="0">
                <a:solidFill>
                  <a:srgbClr val="FF0000"/>
                </a:solidFill>
              </a:rPr>
              <a:t>Fourier </a:t>
            </a:r>
            <a:r>
              <a:rPr lang="zh-CN" altLang="zh-CN" b="1" dirty="0" smtClean="0">
                <a:solidFill>
                  <a:srgbClr val="FF0000"/>
                </a:solidFill>
                <a:latin typeface="华文楷体" panose="02010600040101010101" pitchFamily="2" charset="-122"/>
                <a:ea typeface="华文楷体" panose="02010600040101010101" pitchFamily="2" charset="-122"/>
              </a:rPr>
              <a:t>变换</a:t>
            </a:r>
            <a:r>
              <a:rPr lang="zh-CN" altLang="en-US" dirty="0" smtClean="0">
                <a:solidFill>
                  <a:srgbClr val="FF0000"/>
                </a:solidFill>
              </a:rPr>
              <a:t>：</a:t>
            </a:r>
            <a:r>
              <a:rPr lang="en-US" altLang="zh-CN" i="1" dirty="0" smtClean="0">
                <a:solidFill>
                  <a:srgbClr val="FF0000"/>
                </a:solidFill>
              </a:rPr>
              <a:t> </a:t>
            </a:r>
            <a:r>
              <a:rPr lang="en-US" altLang="zh-CN" i="1" dirty="0" smtClean="0"/>
              <a:t>f</a:t>
            </a:r>
            <a:r>
              <a:rPr lang="en-US" altLang="zh-CN" dirty="0" smtClean="0"/>
              <a:t>(</a:t>
            </a:r>
            <a:r>
              <a:rPr lang="en-US" altLang="zh-CN" i="1" dirty="0" smtClean="0"/>
              <a:t>t</a:t>
            </a:r>
            <a:r>
              <a:rPr lang="en-US" altLang="zh-CN" dirty="0" smtClean="0"/>
              <a:t>) </a:t>
            </a:r>
            <a:r>
              <a:rPr lang="zh-CN" altLang="en-US" dirty="0" smtClean="0"/>
              <a:t>满足 </a:t>
            </a:r>
            <a:r>
              <a:rPr lang="en-US" altLang="zh-CN" i="1" u="sng" dirty="0" smtClean="0">
                <a:solidFill>
                  <a:srgbClr val="FF0000"/>
                </a:solidFill>
              </a:rPr>
              <a:t>Fourier</a:t>
            </a:r>
            <a:r>
              <a:rPr lang="en-US" altLang="zh-CN" u="sng" dirty="0" smtClean="0">
                <a:solidFill>
                  <a:srgbClr val="FF0000"/>
                </a:solidFill>
              </a:rPr>
              <a:t> </a:t>
            </a:r>
            <a:r>
              <a:rPr lang="zh-CN" altLang="en-US" u="sng" dirty="0" smtClean="0">
                <a:solidFill>
                  <a:srgbClr val="FF0000"/>
                </a:solidFill>
                <a:latin typeface="华文楷体" panose="02010600040101010101" pitchFamily="2" charset="-122"/>
                <a:ea typeface="华文楷体" panose="02010600040101010101" pitchFamily="2" charset="-122"/>
              </a:rPr>
              <a:t>积分定理</a:t>
            </a:r>
            <a:r>
              <a:rPr lang="zh-CN" altLang="en-US" dirty="0" smtClean="0"/>
              <a:t>的条件</a:t>
            </a:r>
            <a:endParaRPr lang="en-US" altLang="zh-CN" dirty="0" smtClean="0"/>
          </a:p>
          <a:p>
            <a:pPr lvl="1">
              <a:defRPr/>
            </a:pPr>
            <a:endParaRPr lang="en-US" altLang="zh-CN" dirty="0"/>
          </a:p>
          <a:p>
            <a:pPr marL="411162" lvl="1" indent="0">
              <a:buFont typeface="Georgia" panose="02040502050405020303" pitchFamily="18" charset="0"/>
              <a:buNone/>
              <a:defRPr/>
            </a:pPr>
            <a:endParaRPr lang="en-US" altLang="zh-CN" dirty="0" smtClean="0"/>
          </a:p>
          <a:p>
            <a:pPr>
              <a:defRPr/>
            </a:pPr>
            <a:r>
              <a:rPr lang="en-US" altLang="zh-CN" b="1" dirty="0">
                <a:solidFill>
                  <a:srgbClr val="FF0000"/>
                </a:solidFill>
              </a:rPr>
              <a:t>Fourier </a:t>
            </a:r>
            <a:r>
              <a:rPr lang="zh-CN" altLang="zh-CN" b="1" dirty="0">
                <a:solidFill>
                  <a:srgbClr val="FF0000"/>
                </a:solidFill>
                <a:latin typeface="华文楷体" panose="02010600040101010101" pitchFamily="2" charset="-122"/>
                <a:ea typeface="华文楷体" panose="02010600040101010101" pitchFamily="2" charset="-122"/>
              </a:rPr>
              <a:t>逆变换</a:t>
            </a:r>
            <a:r>
              <a:rPr lang="zh-CN" altLang="en-US" dirty="0" smtClean="0">
                <a:solidFill>
                  <a:srgbClr val="FF0000"/>
                </a:solidFill>
              </a:rPr>
              <a:t>：</a:t>
            </a:r>
            <a:endParaRPr lang="en-US" altLang="zh-CN" dirty="0" smtClean="0">
              <a:solidFill>
                <a:srgbClr val="FF0000"/>
              </a:solidFill>
            </a:endParaRPr>
          </a:p>
          <a:p>
            <a:pPr>
              <a:defRPr/>
            </a:pPr>
            <a:endParaRPr lang="en-US" altLang="zh-CN" dirty="0" smtClean="0"/>
          </a:p>
          <a:p>
            <a:pPr>
              <a:defRPr/>
            </a:pPr>
            <a:endParaRPr lang="en-US" altLang="zh-CN" dirty="0"/>
          </a:p>
          <a:p>
            <a:pPr>
              <a:defRPr/>
            </a:pPr>
            <a:r>
              <a:rPr lang="en-US" altLang="zh-CN" i="1" dirty="0" smtClean="0"/>
              <a:t>F</a:t>
            </a:r>
            <a:r>
              <a:rPr lang="en-US" altLang="zh-CN" dirty="0" smtClean="0"/>
              <a:t>(</a:t>
            </a:r>
            <a:r>
              <a:rPr lang="el-GR" altLang="zh-CN" i="1" dirty="0" smtClean="0">
                <a:sym typeface="Symbol"/>
              </a:rPr>
              <a:t>ω</a:t>
            </a:r>
            <a:r>
              <a:rPr lang="en-US" altLang="zh-CN" dirty="0" smtClean="0"/>
              <a:t>) </a:t>
            </a:r>
            <a:r>
              <a:rPr lang="zh-CN" altLang="en-US" dirty="0" smtClean="0"/>
              <a:t>称为 </a:t>
            </a:r>
            <a:r>
              <a:rPr lang="en-US" altLang="zh-CN" i="1" dirty="0" smtClean="0"/>
              <a:t>f</a:t>
            </a:r>
            <a:r>
              <a:rPr lang="en-US" altLang="zh-CN" dirty="0" smtClean="0"/>
              <a:t>(</a:t>
            </a:r>
            <a:r>
              <a:rPr lang="en-US" altLang="zh-CN" i="1" dirty="0" smtClean="0"/>
              <a:t>t</a:t>
            </a:r>
            <a:r>
              <a:rPr lang="en-US" altLang="zh-CN" dirty="0" smtClean="0"/>
              <a:t>) </a:t>
            </a:r>
            <a:r>
              <a:rPr lang="zh-CN" altLang="en-US" dirty="0" smtClean="0"/>
              <a:t>的</a:t>
            </a:r>
            <a:r>
              <a:rPr lang="zh-CN" altLang="en-US" b="1" dirty="0">
                <a:latin typeface="华文楷体" panose="02010600040101010101" pitchFamily="2" charset="-122"/>
                <a:ea typeface="华文楷体" panose="02010600040101010101" pitchFamily="2" charset="-122"/>
              </a:rPr>
              <a:t>象函数</a:t>
            </a:r>
            <a:r>
              <a:rPr lang="zh-CN" altLang="en-US" dirty="0" smtClean="0"/>
              <a:t>，</a:t>
            </a:r>
            <a:r>
              <a:rPr lang="en-US" altLang="zh-CN" i="1" dirty="0" smtClean="0"/>
              <a:t> f</a:t>
            </a:r>
            <a:r>
              <a:rPr lang="en-US" altLang="zh-CN" dirty="0" smtClean="0"/>
              <a:t>(</a:t>
            </a:r>
            <a:r>
              <a:rPr lang="en-US" altLang="zh-CN" i="1" dirty="0" smtClean="0"/>
              <a:t>t</a:t>
            </a:r>
            <a:r>
              <a:rPr lang="en-US" altLang="zh-CN" dirty="0" smtClean="0"/>
              <a:t>) </a:t>
            </a:r>
            <a:r>
              <a:rPr lang="zh-CN" altLang="en-US" dirty="0" smtClean="0"/>
              <a:t>称为 </a:t>
            </a:r>
            <a:r>
              <a:rPr lang="en-US" altLang="zh-CN" i="1" dirty="0" smtClean="0"/>
              <a:t>F</a:t>
            </a:r>
            <a:r>
              <a:rPr lang="en-US" altLang="zh-CN" dirty="0" smtClean="0"/>
              <a:t>(</a:t>
            </a:r>
            <a:r>
              <a:rPr lang="el-GR" altLang="zh-CN" i="1" dirty="0">
                <a:sym typeface="Symbol"/>
              </a:rPr>
              <a:t>ω</a:t>
            </a:r>
            <a:r>
              <a:rPr lang="en-US" altLang="zh-CN" dirty="0" smtClean="0"/>
              <a:t>) </a:t>
            </a:r>
            <a:r>
              <a:rPr lang="zh-CN" altLang="en-US" dirty="0" smtClean="0"/>
              <a:t>的</a:t>
            </a:r>
            <a:r>
              <a:rPr lang="zh-CN" altLang="en-US" b="1" dirty="0">
                <a:latin typeface="华文楷体" panose="02010600040101010101" pitchFamily="2" charset="-122"/>
                <a:ea typeface="华文楷体" panose="02010600040101010101" pitchFamily="2" charset="-122"/>
              </a:rPr>
              <a:t>原象</a:t>
            </a:r>
            <a:r>
              <a:rPr lang="zh-CN" altLang="en-US" b="1" dirty="0" smtClean="0">
                <a:latin typeface="华文楷体" panose="02010600040101010101" pitchFamily="2" charset="-122"/>
                <a:ea typeface="华文楷体" panose="02010600040101010101" pitchFamily="2" charset="-122"/>
              </a:rPr>
              <a:t>函数。</a:t>
            </a:r>
            <a:endParaRPr lang="zh-CN" altLang="en-US" dirty="0"/>
          </a:p>
        </p:txBody>
      </p:sp>
      <p:sp>
        <p:nvSpPr>
          <p:cNvPr id="4" name="日期占位符 3"/>
          <p:cNvSpPr>
            <a:spLocks noGrp="1"/>
          </p:cNvSpPr>
          <p:nvPr>
            <p:ph type="dt" sz="quarter" idx="10"/>
          </p:nvPr>
        </p:nvSpPr>
        <p:spPr/>
        <p:txBody>
          <a:bodyPr/>
          <a:lstStyle/>
          <a:p>
            <a:pPr>
              <a:defRPr/>
            </a:pPr>
            <a:fld id="{C9E96FEC-EA70-43AB-9F11-D1D4351B6646}" type="datetime8">
              <a:rPr lang="zh-CN" altLang="en-US" smtClean="0"/>
              <a:pPr>
                <a:defRPr/>
              </a:pPr>
              <a:t>2018年9月10日3时3分</a:t>
            </a:fld>
            <a:endParaRPr lang="zh-CN" altLang="en-US" dirty="0"/>
          </a:p>
        </p:txBody>
      </p:sp>
      <p:sp>
        <p:nvSpPr>
          <p:cNvPr id="2867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74CCB37-E465-4BC8-923C-FC90D102E83A}" type="slidenum">
              <a:rPr lang="zh-CN" altLang="en-US" sz="1800">
                <a:solidFill>
                  <a:srgbClr val="FFFFFF"/>
                </a:solidFill>
                <a:latin typeface="Georgia" panose="02040502050405020303" pitchFamily="18" charset="0"/>
              </a:rPr>
              <a:pPr>
                <a:spcBef>
                  <a:spcPct val="0"/>
                </a:spcBef>
                <a:buClrTx/>
                <a:buFontTx/>
                <a:buNone/>
              </a:pPr>
              <a:t>36</a:t>
            </a:fld>
            <a:endParaRPr lang="zh-CN" altLang="en-US" sz="1800">
              <a:solidFill>
                <a:srgbClr val="FFFFFF"/>
              </a:solidFill>
              <a:latin typeface="Georgia" panose="02040502050405020303" pitchFamily="18" charset="0"/>
            </a:endParaRPr>
          </a:p>
        </p:txBody>
      </p:sp>
      <p:graphicFrame>
        <p:nvGraphicFramePr>
          <p:cNvPr id="28678" name="对象 5"/>
          <p:cNvGraphicFramePr>
            <a:graphicFrameLocks noChangeAspect="1"/>
          </p:cNvGraphicFramePr>
          <p:nvPr>
            <p:extLst>
              <p:ext uri="{D42A27DB-BD31-4B8C-83A1-F6EECF244321}">
                <p14:modId xmlns:p14="http://schemas.microsoft.com/office/powerpoint/2010/main" xmlns="" val="3515214650"/>
              </p:ext>
            </p:extLst>
          </p:nvPr>
        </p:nvGraphicFramePr>
        <p:xfrm>
          <a:off x="541100" y="1869281"/>
          <a:ext cx="4824888" cy="785813"/>
        </p:xfrm>
        <a:graphic>
          <a:graphicData uri="http://schemas.openxmlformats.org/presentationml/2006/ole">
            <p:oleObj spid="_x0000_s29587" name="Equation" r:id="rId4" imgW="2489040" imgH="406080" progId="Equation.DSMT4">
              <p:embed/>
            </p:oleObj>
          </a:graphicData>
        </a:graphic>
      </p:graphicFrame>
      <p:sp>
        <p:nvSpPr>
          <p:cNvPr id="7" name="矩形 6"/>
          <p:cNvSpPr/>
          <p:nvPr/>
        </p:nvSpPr>
        <p:spPr>
          <a:xfrm>
            <a:off x="2195736" y="1916817"/>
            <a:ext cx="2232248" cy="738277"/>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线形标注 2(带边框和强调线) 7"/>
          <p:cNvSpPr/>
          <p:nvPr/>
        </p:nvSpPr>
        <p:spPr>
          <a:xfrm>
            <a:off x="5508104" y="888064"/>
            <a:ext cx="1872853" cy="801072"/>
          </a:xfrm>
          <a:prstGeom prst="accentBorderCallout2">
            <a:avLst>
              <a:gd name="adj1" fmla="val 18750"/>
              <a:gd name="adj2" fmla="val -8333"/>
              <a:gd name="adj3" fmla="val 18750"/>
              <a:gd name="adj4" fmla="val -16667"/>
              <a:gd name="adj5" fmla="val 127845"/>
              <a:gd name="adj6" fmla="val -82572"/>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这是一个</a:t>
            </a:r>
            <a:r>
              <a:rPr lang="zh-CN" altLang="en-US" sz="2400" b="1" dirty="0" smtClean="0">
                <a:solidFill>
                  <a:schemeClr val="tx1"/>
                </a:solidFill>
              </a:rPr>
              <a:t>关于</a:t>
            </a:r>
            <a:r>
              <a:rPr lang="el-GR" altLang="zh-CN" sz="2400" b="1" dirty="0" smtClean="0">
                <a:solidFill>
                  <a:schemeClr val="tx1"/>
                </a:solidFill>
                <a:latin typeface="Times New Roman" panose="02020603050405020304" pitchFamily="18" charset="0"/>
                <a:cs typeface="Times New Roman" panose="02020603050405020304" pitchFamily="18" charset="0"/>
              </a:rPr>
              <a:t>ω</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sym typeface="Symbol"/>
              </a:rPr>
              <a:t>的</a:t>
            </a:r>
            <a:r>
              <a:rPr lang="zh-CN" altLang="en-US" sz="2400" b="1" dirty="0">
                <a:solidFill>
                  <a:schemeClr val="tx1"/>
                </a:solidFill>
                <a:sym typeface="Symbol"/>
              </a:rPr>
              <a:t>函数</a:t>
            </a:r>
            <a:endParaRPr lang="zh-CN" altLang="en-US" sz="2400" b="1" dirty="0">
              <a:solidFill>
                <a:schemeClr val="tx1"/>
              </a:solidFill>
            </a:endParaRPr>
          </a:p>
        </p:txBody>
      </p:sp>
      <p:sp>
        <p:nvSpPr>
          <p:cNvPr id="2868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8682" name="对象 9"/>
          <p:cNvGraphicFramePr>
            <a:graphicFrameLocks noChangeAspect="1"/>
          </p:cNvGraphicFramePr>
          <p:nvPr>
            <p:extLst>
              <p:ext uri="{D42A27DB-BD31-4B8C-83A1-F6EECF244321}">
                <p14:modId xmlns:p14="http://schemas.microsoft.com/office/powerpoint/2010/main" xmlns="" val="1159935705"/>
              </p:ext>
            </p:extLst>
          </p:nvPr>
        </p:nvGraphicFramePr>
        <p:xfrm>
          <a:off x="1895861" y="3340714"/>
          <a:ext cx="5567656" cy="864202"/>
        </p:xfrm>
        <a:graphic>
          <a:graphicData uri="http://schemas.openxmlformats.org/presentationml/2006/ole">
            <p:oleObj spid="_x0000_s29588" name="Equation" r:id="rId5" imgW="2145960" imgH="330120" progId="Equation.DSMT4">
              <p:embed/>
            </p:oleObj>
          </a:graphicData>
        </a:graphic>
      </p:graphicFrame>
      <p:sp>
        <p:nvSpPr>
          <p:cNvPr id="2868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8684" name="对象 11"/>
          <p:cNvGraphicFramePr>
            <a:graphicFrameLocks noChangeAspect="1"/>
          </p:cNvGraphicFramePr>
          <p:nvPr>
            <p:extLst>
              <p:ext uri="{D42A27DB-BD31-4B8C-83A1-F6EECF244321}">
                <p14:modId xmlns:p14="http://schemas.microsoft.com/office/powerpoint/2010/main" xmlns="" val="3034001156"/>
              </p:ext>
            </p:extLst>
          </p:nvPr>
        </p:nvGraphicFramePr>
        <p:xfrm>
          <a:off x="1260987" y="4454904"/>
          <a:ext cx="6622025" cy="1045916"/>
        </p:xfrm>
        <a:graphic>
          <a:graphicData uri="http://schemas.openxmlformats.org/presentationml/2006/ole">
            <p:oleObj spid="_x0000_s29589" name="Equation" r:id="rId6" imgW="2552400" imgH="406080" progId="Equation.DSMT4">
              <p:embed/>
            </p:oleObj>
          </a:graphicData>
        </a:graphic>
      </p:graphicFrame>
      <p:sp>
        <p:nvSpPr>
          <p:cNvPr id="2868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8686" name="对象 13"/>
          <p:cNvGraphicFramePr>
            <a:graphicFrameLocks noChangeAspect="1"/>
          </p:cNvGraphicFramePr>
          <p:nvPr>
            <p:extLst>
              <p:ext uri="{D42A27DB-BD31-4B8C-83A1-F6EECF244321}">
                <p14:modId xmlns:p14="http://schemas.microsoft.com/office/powerpoint/2010/main" xmlns="" val="2720691413"/>
              </p:ext>
            </p:extLst>
          </p:nvPr>
        </p:nvGraphicFramePr>
        <p:xfrm>
          <a:off x="5508104" y="2017712"/>
          <a:ext cx="3505200" cy="488950"/>
        </p:xfrm>
        <a:graphic>
          <a:graphicData uri="http://schemas.openxmlformats.org/presentationml/2006/ole">
            <p:oleObj spid="_x0000_s29590" name="Equation" r:id="rId7" imgW="1638000" imgH="228600" progId="Equation.DSMT4">
              <p:embed/>
            </p:oleObj>
          </a:graphicData>
        </a:graphic>
      </p:graphicFrame>
      <p:sp>
        <p:nvSpPr>
          <p:cNvPr id="2" name="矩形 1">
            <a:hlinkClick r:id="rId8" action="ppaction://hlinksldjump"/>
          </p:cNvPr>
          <p:cNvSpPr/>
          <p:nvPr/>
        </p:nvSpPr>
        <p:spPr>
          <a:xfrm>
            <a:off x="4427984" y="2780928"/>
            <a:ext cx="28083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棱台 1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678"/>
                                        </p:tgtEl>
                                        <p:attrNameLst>
                                          <p:attrName>style.visibility</p:attrName>
                                        </p:attrNameLst>
                                      </p:cBhvr>
                                      <p:to>
                                        <p:strVal val="visible"/>
                                      </p:to>
                                    </p:set>
                                    <p:anim calcmode="lin" valueType="num">
                                      <p:cBhvr>
                                        <p:cTn id="11" dur="500" fill="hold"/>
                                        <p:tgtEl>
                                          <p:spTgt spid="28678"/>
                                        </p:tgtEl>
                                        <p:attrNameLst>
                                          <p:attrName>ppt_w</p:attrName>
                                        </p:attrNameLst>
                                      </p:cBhvr>
                                      <p:tavLst>
                                        <p:tav tm="0">
                                          <p:val>
                                            <p:fltVal val="0"/>
                                          </p:val>
                                        </p:tav>
                                        <p:tav tm="100000">
                                          <p:val>
                                            <p:strVal val="#ppt_w"/>
                                          </p:val>
                                        </p:tav>
                                      </p:tavLst>
                                    </p:anim>
                                    <p:anim calcmode="lin" valueType="num">
                                      <p:cBhvr>
                                        <p:cTn id="12" dur="500" fill="hold"/>
                                        <p:tgtEl>
                                          <p:spTgt spid="28678"/>
                                        </p:tgtEl>
                                        <p:attrNameLst>
                                          <p:attrName>ppt_h</p:attrName>
                                        </p:attrNameLst>
                                      </p:cBhvr>
                                      <p:tavLst>
                                        <p:tav tm="0">
                                          <p:val>
                                            <p:fltVal val="0"/>
                                          </p:val>
                                        </p:tav>
                                        <p:tav tm="100000">
                                          <p:val>
                                            <p:strVal val="#ppt_h"/>
                                          </p:val>
                                        </p:tav>
                                      </p:tavLst>
                                    </p:anim>
                                    <p:animEffect transition="in" filter="fade">
                                      <p:cBhvr>
                                        <p:cTn id="13" dur="500"/>
                                        <p:tgtEl>
                                          <p:spTgt spid="2867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8)">
                                      <p:cBhvr>
                                        <p:cTn id="18" dur="1000"/>
                                        <p:tgtEl>
                                          <p:spTgt spid="7"/>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28682"/>
                                        </p:tgtEl>
                                        <p:attrNameLst>
                                          <p:attrName>style.visibility</p:attrName>
                                        </p:attrNameLst>
                                      </p:cBhvr>
                                      <p:to>
                                        <p:strVal val="visible"/>
                                      </p:to>
                                    </p:set>
                                    <p:anim calcmode="lin" valueType="num">
                                      <p:cBhvr>
                                        <p:cTn id="31" dur="500" fill="hold"/>
                                        <p:tgtEl>
                                          <p:spTgt spid="28682"/>
                                        </p:tgtEl>
                                        <p:attrNameLst>
                                          <p:attrName>ppt_w</p:attrName>
                                        </p:attrNameLst>
                                      </p:cBhvr>
                                      <p:tavLst>
                                        <p:tav tm="0">
                                          <p:val>
                                            <p:fltVal val="0"/>
                                          </p:val>
                                        </p:tav>
                                        <p:tav tm="100000">
                                          <p:val>
                                            <p:strVal val="#ppt_w"/>
                                          </p:val>
                                        </p:tav>
                                      </p:tavLst>
                                    </p:anim>
                                    <p:anim calcmode="lin" valueType="num">
                                      <p:cBhvr>
                                        <p:cTn id="32" dur="500" fill="hold"/>
                                        <p:tgtEl>
                                          <p:spTgt spid="28682"/>
                                        </p:tgtEl>
                                        <p:attrNameLst>
                                          <p:attrName>ppt_h</p:attrName>
                                        </p:attrNameLst>
                                      </p:cBhvr>
                                      <p:tavLst>
                                        <p:tav tm="0">
                                          <p:val>
                                            <p:fltVal val="0"/>
                                          </p:val>
                                        </p:tav>
                                        <p:tav tm="100000">
                                          <p:val>
                                            <p:strVal val="#ppt_h"/>
                                          </p:val>
                                        </p:tav>
                                      </p:tavLst>
                                    </p:anim>
                                    <p:animEffect transition="in" filter="fade">
                                      <p:cBhvr>
                                        <p:cTn id="33" dur="500"/>
                                        <p:tgtEl>
                                          <p:spTgt spid="2868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28684"/>
                                        </p:tgtEl>
                                        <p:attrNameLst>
                                          <p:attrName>style.visibility</p:attrName>
                                        </p:attrNameLst>
                                      </p:cBhvr>
                                      <p:to>
                                        <p:strVal val="visible"/>
                                      </p:to>
                                    </p:set>
                                    <p:anim calcmode="lin" valueType="num">
                                      <p:cBhvr>
                                        <p:cTn id="42" dur="500" fill="hold"/>
                                        <p:tgtEl>
                                          <p:spTgt spid="28684"/>
                                        </p:tgtEl>
                                        <p:attrNameLst>
                                          <p:attrName>ppt_w</p:attrName>
                                        </p:attrNameLst>
                                      </p:cBhvr>
                                      <p:tavLst>
                                        <p:tav tm="0">
                                          <p:val>
                                            <p:fltVal val="0"/>
                                          </p:val>
                                        </p:tav>
                                        <p:tav tm="100000">
                                          <p:val>
                                            <p:strVal val="#ppt_w"/>
                                          </p:val>
                                        </p:tav>
                                      </p:tavLst>
                                    </p:anim>
                                    <p:anim calcmode="lin" valueType="num">
                                      <p:cBhvr>
                                        <p:cTn id="43" dur="500" fill="hold"/>
                                        <p:tgtEl>
                                          <p:spTgt spid="28684"/>
                                        </p:tgtEl>
                                        <p:attrNameLst>
                                          <p:attrName>ppt_h</p:attrName>
                                        </p:attrNameLst>
                                      </p:cBhvr>
                                      <p:tavLst>
                                        <p:tav tm="0">
                                          <p:val>
                                            <p:fltVal val="0"/>
                                          </p:val>
                                        </p:tav>
                                        <p:tav tm="100000">
                                          <p:val>
                                            <p:strVal val="#ppt_h"/>
                                          </p:val>
                                        </p:tav>
                                      </p:tavLst>
                                    </p:anim>
                                    <p:animEffect transition="in" filter="fade">
                                      <p:cBhvr>
                                        <p:cTn id="44" dur="500"/>
                                        <p:tgtEl>
                                          <p:spTgt spid="2868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8686"/>
                                        </p:tgtEl>
                                        <p:attrNameLst>
                                          <p:attrName>style.visibility</p:attrName>
                                        </p:attrNameLst>
                                      </p:cBhvr>
                                      <p:to>
                                        <p:strVal val="visible"/>
                                      </p:to>
                                    </p:set>
                                    <p:animEffect transition="in" filter="wipe(left)">
                                      <p:cBhvr>
                                        <p:cTn id="49" dur="500"/>
                                        <p:tgtEl>
                                          <p:spTgt spid="2868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457200" y="332656"/>
            <a:ext cx="8229600" cy="863600"/>
          </a:xfrm>
        </p:spPr>
        <p:txBody>
          <a:bodyPr/>
          <a:lstStyle/>
          <a:p>
            <a:r>
              <a:rPr lang="zh-CN" altLang="en-US" dirty="0" smtClean="0"/>
              <a:t>三角形式的积分公式</a:t>
            </a:r>
          </a:p>
        </p:txBody>
      </p:sp>
      <p:sp>
        <p:nvSpPr>
          <p:cNvPr id="30723" name="内容占位符 2"/>
          <p:cNvSpPr>
            <a:spLocks noGrp="1"/>
          </p:cNvSpPr>
          <p:nvPr>
            <p:ph idx="1"/>
          </p:nvPr>
        </p:nvSpPr>
        <p:spPr>
          <a:xfrm>
            <a:off x="627110" y="1258531"/>
            <a:ext cx="7942263" cy="5256212"/>
          </a:xfrm>
        </p:spPr>
        <p:txBody>
          <a:bodyPr/>
          <a:lstStyle/>
          <a:p>
            <a:r>
              <a:rPr lang="zh-CN" altLang="zh-CN" dirty="0" smtClean="0"/>
              <a:t>利用</a:t>
            </a:r>
            <a:r>
              <a:rPr lang="en-US" altLang="zh-CN" dirty="0" smtClean="0"/>
              <a:t> Euler </a:t>
            </a:r>
            <a:r>
              <a:rPr lang="zh-CN" altLang="zh-CN" dirty="0" smtClean="0"/>
              <a:t>公式和函数的奇偶性可以得到</a:t>
            </a:r>
            <a:r>
              <a:rPr lang="en-US" altLang="zh-CN" dirty="0" smtClean="0"/>
              <a:t> Fourier </a:t>
            </a:r>
            <a:r>
              <a:rPr lang="zh-CN" altLang="zh-CN" dirty="0" smtClean="0"/>
              <a:t>积分的一些等价形式</a:t>
            </a:r>
            <a:r>
              <a:rPr lang="zh-CN" altLang="en-US" dirty="0" smtClean="0"/>
              <a:t>。</a:t>
            </a:r>
          </a:p>
        </p:txBody>
      </p:sp>
      <p:sp>
        <p:nvSpPr>
          <p:cNvPr id="4" name="日期占位符 3"/>
          <p:cNvSpPr>
            <a:spLocks noGrp="1"/>
          </p:cNvSpPr>
          <p:nvPr>
            <p:ph type="dt" sz="quarter" idx="10"/>
          </p:nvPr>
        </p:nvSpPr>
        <p:spPr/>
        <p:txBody>
          <a:bodyPr/>
          <a:lstStyle/>
          <a:p>
            <a:pPr>
              <a:defRPr/>
            </a:pPr>
            <a:fld id="{B276D0F5-F431-41B0-B94A-0AC38BB37C5D}" type="datetime8">
              <a:rPr lang="zh-CN" altLang="en-US" smtClean="0"/>
              <a:pPr>
                <a:defRPr/>
              </a:pPr>
              <a:t>2018年9月10日3时7分</a:t>
            </a:fld>
            <a:endParaRPr lang="zh-CN" altLang="en-US" dirty="0"/>
          </a:p>
        </p:txBody>
      </p:sp>
      <p:sp>
        <p:nvSpPr>
          <p:cNvPr id="30725"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3DD9017-6278-484B-89C6-DBEF380BCEBE}" type="slidenum">
              <a:rPr lang="zh-CN" altLang="en-US" sz="1800">
                <a:solidFill>
                  <a:srgbClr val="FFFFFF"/>
                </a:solidFill>
                <a:latin typeface="Georgia" panose="02040502050405020303" pitchFamily="18" charset="0"/>
              </a:rPr>
              <a:pPr>
                <a:spcBef>
                  <a:spcPct val="0"/>
                </a:spcBef>
                <a:buClrTx/>
                <a:buFontTx/>
                <a:buNone/>
              </a:pPr>
              <a:t>37</a:t>
            </a:fld>
            <a:endParaRPr lang="zh-CN" altLang="en-US" sz="1800">
              <a:solidFill>
                <a:srgbClr val="FFFFFF"/>
              </a:solidFill>
              <a:latin typeface="Georgia" panose="02040502050405020303" pitchFamily="18" charset="0"/>
            </a:endParaRPr>
          </a:p>
        </p:txBody>
      </p:sp>
      <p:sp>
        <p:nvSpPr>
          <p:cNvPr id="3072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0727" name="对象 6"/>
          <p:cNvGraphicFramePr>
            <a:graphicFrameLocks noChangeAspect="1"/>
          </p:cNvGraphicFramePr>
          <p:nvPr>
            <p:extLst>
              <p:ext uri="{D42A27DB-BD31-4B8C-83A1-F6EECF244321}">
                <p14:modId xmlns:p14="http://schemas.microsoft.com/office/powerpoint/2010/main" xmlns="" val="152069024"/>
              </p:ext>
            </p:extLst>
          </p:nvPr>
        </p:nvGraphicFramePr>
        <p:xfrm>
          <a:off x="856537" y="2205238"/>
          <a:ext cx="5869810" cy="959286"/>
        </p:xfrm>
        <a:graphic>
          <a:graphicData uri="http://schemas.openxmlformats.org/presentationml/2006/ole">
            <p:oleObj spid="_x0000_s182278" name="Equation" r:id="rId4" imgW="2489040" imgH="406080" progId="Equation.DSMT4">
              <p:embed/>
            </p:oleObj>
          </a:graphicData>
        </a:graphic>
      </p:graphicFrame>
      <p:graphicFrame>
        <p:nvGraphicFramePr>
          <p:cNvPr id="30729" name="对象 8"/>
          <p:cNvGraphicFramePr>
            <a:graphicFrameLocks noChangeAspect="1"/>
          </p:cNvGraphicFramePr>
          <p:nvPr>
            <p:extLst>
              <p:ext uri="{D42A27DB-BD31-4B8C-83A1-F6EECF244321}">
                <p14:modId xmlns:p14="http://schemas.microsoft.com/office/powerpoint/2010/main" xmlns="" val="2170774755"/>
              </p:ext>
            </p:extLst>
          </p:nvPr>
        </p:nvGraphicFramePr>
        <p:xfrm>
          <a:off x="428180" y="3277002"/>
          <a:ext cx="8521002" cy="872078"/>
        </p:xfrm>
        <a:graphic>
          <a:graphicData uri="http://schemas.openxmlformats.org/presentationml/2006/ole">
            <p:oleObj spid="_x0000_s182279" name="Equation" r:id="rId5" imgW="3974760" imgH="406080" progId="Equation.DSMT4">
              <p:embed/>
            </p:oleObj>
          </a:graphicData>
        </a:graphic>
      </p:graphicFrame>
      <p:graphicFrame>
        <p:nvGraphicFramePr>
          <p:cNvPr id="30730" name="对象 9"/>
          <p:cNvGraphicFramePr>
            <a:graphicFrameLocks noChangeAspect="1"/>
          </p:cNvGraphicFramePr>
          <p:nvPr>
            <p:extLst>
              <p:ext uri="{D42A27DB-BD31-4B8C-83A1-F6EECF244321}">
                <p14:modId xmlns:p14="http://schemas.microsoft.com/office/powerpoint/2010/main" xmlns="" val="286850896"/>
              </p:ext>
            </p:extLst>
          </p:nvPr>
        </p:nvGraphicFramePr>
        <p:xfrm>
          <a:off x="1081088" y="4149725"/>
          <a:ext cx="7667625" cy="960438"/>
        </p:xfrm>
        <a:graphic>
          <a:graphicData uri="http://schemas.openxmlformats.org/presentationml/2006/ole">
            <p:oleObj spid="_x0000_s182280" name="Equation" r:id="rId6" imgW="3251160" imgH="406080" progId="Equation.DSMT4">
              <p:embed/>
            </p:oleObj>
          </a:graphicData>
        </a:graphic>
      </p:graphicFrame>
      <p:graphicFrame>
        <p:nvGraphicFramePr>
          <p:cNvPr id="30731" name="对象 10"/>
          <p:cNvGraphicFramePr>
            <a:graphicFrameLocks noChangeAspect="1"/>
          </p:cNvGraphicFramePr>
          <p:nvPr>
            <p:extLst>
              <p:ext uri="{D42A27DB-BD31-4B8C-83A1-F6EECF244321}">
                <p14:modId xmlns:p14="http://schemas.microsoft.com/office/powerpoint/2010/main" xmlns="" val="3656656657"/>
              </p:ext>
            </p:extLst>
          </p:nvPr>
        </p:nvGraphicFramePr>
        <p:xfrm>
          <a:off x="1081088" y="5245270"/>
          <a:ext cx="4885169" cy="961398"/>
        </p:xfrm>
        <a:graphic>
          <a:graphicData uri="http://schemas.openxmlformats.org/presentationml/2006/ole">
            <p:oleObj spid="_x0000_s182281" name="Equation" r:id="rId7" imgW="2070000" imgH="406080" progId="Equation.DSMT4">
              <p:embed/>
            </p:oleObj>
          </a:graphicData>
        </a:graphic>
      </p:graphicFrame>
      <p:sp>
        <p:nvSpPr>
          <p:cNvPr id="12" name="矩形 11"/>
          <p:cNvSpPr/>
          <p:nvPr/>
        </p:nvSpPr>
        <p:spPr>
          <a:xfrm>
            <a:off x="3035299" y="3555231"/>
            <a:ext cx="871537" cy="37782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6210299" y="3593547"/>
            <a:ext cx="884236" cy="33950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椭圆 13"/>
          <p:cNvSpPr/>
          <p:nvPr/>
        </p:nvSpPr>
        <p:spPr>
          <a:xfrm>
            <a:off x="4340415" y="3435802"/>
            <a:ext cx="886200" cy="569262"/>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7425186" y="3422118"/>
            <a:ext cx="872519" cy="582946"/>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0736" name="组合 29"/>
          <p:cNvGrpSpPr>
            <a:grpSpLocks/>
          </p:cNvGrpSpPr>
          <p:nvPr/>
        </p:nvGrpSpPr>
        <p:grpSpPr bwMode="auto">
          <a:xfrm>
            <a:off x="3468877" y="2115025"/>
            <a:ext cx="4071402" cy="1478521"/>
            <a:chOff x="2664906" y="2256087"/>
            <a:chExt cx="4070940" cy="1479358"/>
          </a:xfrm>
        </p:grpSpPr>
        <p:cxnSp>
          <p:nvCxnSpPr>
            <p:cNvPr id="17" name="直接连接符 16"/>
            <p:cNvCxnSpPr>
              <a:endCxn id="20" idx="2"/>
            </p:cNvCxnSpPr>
            <p:nvPr/>
          </p:nvCxnSpPr>
          <p:spPr>
            <a:xfrm flipV="1">
              <a:off x="2664906" y="2718013"/>
              <a:ext cx="3513791" cy="959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3" idx="0"/>
              <a:endCxn id="20" idx="2"/>
            </p:cNvCxnSpPr>
            <p:nvPr/>
          </p:nvCxnSpPr>
          <p:spPr>
            <a:xfrm flipV="1">
              <a:off x="5848085" y="2718013"/>
              <a:ext cx="330612" cy="10174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21547" y="2256087"/>
              <a:ext cx="1114299" cy="461926"/>
            </a:xfrm>
            <a:prstGeom prst="rect">
              <a:avLst/>
            </a:prstGeom>
            <a:noFill/>
            <a:ln w="41275">
              <a:solidFill>
                <a:schemeClr val="accent1">
                  <a:shade val="50000"/>
                </a:schemeClr>
              </a:solidFill>
            </a:ln>
          </p:spPr>
          <p:txBody>
            <a:bodyPr>
              <a:spAutoFit/>
            </a:bodyPr>
            <a:lstStyle/>
            <a:p>
              <a:pPr algn="ctr" eaLnBrk="1" hangingPunct="1">
                <a:defRPr/>
              </a:pPr>
              <a:r>
                <a:rPr lang="zh-CN" altLang="en-US" sz="2400" b="1" dirty="0"/>
                <a:t>偶函数</a:t>
              </a:r>
            </a:p>
          </p:txBody>
        </p:sp>
      </p:grpSp>
      <p:grpSp>
        <p:nvGrpSpPr>
          <p:cNvPr id="30737" name="组合 30"/>
          <p:cNvGrpSpPr>
            <a:grpSpLocks/>
          </p:cNvGrpSpPr>
          <p:nvPr/>
        </p:nvGrpSpPr>
        <p:grpSpPr bwMode="auto">
          <a:xfrm>
            <a:off x="4783515" y="2115025"/>
            <a:ext cx="4156491" cy="1320777"/>
            <a:chOff x="4783083" y="1890483"/>
            <a:chExt cx="4157351" cy="1321315"/>
          </a:xfrm>
        </p:grpSpPr>
        <p:cxnSp>
          <p:nvCxnSpPr>
            <p:cNvPr id="24" name="直接连接符 23"/>
            <p:cNvCxnSpPr>
              <a:stCxn id="14" idx="0"/>
              <a:endCxn id="26" idx="2"/>
            </p:cNvCxnSpPr>
            <p:nvPr/>
          </p:nvCxnSpPr>
          <p:spPr>
            <a:xfrm flipV="1">
              <a:off x="4783083" y="2352336"/>
              <a:ext cx="3600024" cy="85946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825779" y="1890483"/>
              <a:ext cx="1114655" cy="461853"/>
            </a:xfrm>
            <a:prstGeom prst="rect">
              <a:avLst/>
            </a:prstGeom>
            <a:noFill/>
            <a:ln w="38100">
              <a:solidFill>
                <a:schemeClr val="accent1">
                  <a:shade val="50000"/>
                </a:schemeClr>
              </a:solidFill>
            </a:ln>
          </p:spPr>
          <p:txBody>
            <a:bodyPr>
              <a:spAutoFit/>
            </a:bodyPr>
            <a:lstStyle/>
            <a:p>
              <a:pPr algn="ctr" eaLnBrk="1" hangingPunct="1">
                <a:defRPr/>
              </a:pPr>
              <a:r>
                <a:rPr lang="zh-CN" altLang="en-US" sz="2400" b="1" dirty="0"/>
                <a:t>奇函数</a:t>
              </a:r>
            </a:p>
          </p:txBody>
        </p:sp>
        <p:cxnSp>
          <p:nvCxnSpPr>
            <p:cNvPr id="29" name="直接连接符 28"/>
            <p:cNvCxnSpPr>
              <a:stCxn id="15" idx="0"/>
              <a:endCxn id="26" idx="2"/>
            </p:cNvCxnSpPr>
            <p:nvPr/>
          </p:nvCxnSpPr>
          <p:spPr>
            <a:xfrm flipV="1">
              <a:off x="7861651" y="2352336"/>
              <a:ext cx="521456" cy="84577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27"/>
                                        </p:tgtEl>
                                        <p:attrNameLst>
                                          <p:attrName>style.visibility</p:attrName>
                                        </p:attrNameLst>
                                      </p:cBhvr>
                                      <p:to>
                                        <p:strVal val="visible"/>
                                      </p:to>
                                    </p:set>
                                    <p:animEffect transition="in" filter="fade">
                                      <p:cBhvr>
                                        <p:cTn id="7" dur="500"/>
                                        <p:tgtEl>
                                          <p:spTgt spid="307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wipe(left)">
                                      <p:cBhvr>
                                        <p:cTn id="12" dur="500"/>
                                        <p:tgtEl>
                                          <p:spTgt spid="30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729"/>
                                        </p:tgtEl>
                                        <p:attrNameLst>
                                          <p:attrName>style.visibility</p:attrName>
                                        </p:attrNameLst>
                                      </p:cBhvr>
                                      <p:to>
                                        <p:strVal val="visible"/>
                                      </p:to>
                                    </p:set>
                                    <p:animEffect transition="in" filter="wipe(left)">
                                      <p:cBhvr>
                                        <p:cTn id="17" dur="500"/>
                                        <p:tgtEl>
                                          <p:spTgt spid="307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736"/>
                                        </p:tgtEl>
                                        <p:attrNameLst>
                                          <p:attrName>style.visibility</p:attrName>
                                        </p:attrNameLst>
                                      </p:cBhvr>
                                      <p:to>
                                        <p:strVal val="visible"/>
                                      </p:to>
                                    </p:set>
                                    <p:animEffect transition="in" filter="wipe(down)">
                                      <p:cBhvr>
                                        <p:cTn id="30" dur="500"/>
                                        <p:tgtEl>
                                          <p:spTgt spid="307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30737"/>
                                        </p:tgtEl>
                                        <p:attrNameLst>
                                          <p:attrName>style.visibility</p:attrName>
                                        </p:attrNameLst>
                                      </p:cBhvr>
                                      <p:to>
                                        <p:strVal val="visible"/>
                                      </p:to>
                                    </p:set>
                                    <p:animEffect transition="in" filter="wipe(down)">
                                      <p:cBhvr>
                                        <p:cTn id="42" dur="500"/>
                                        <p:tgtEl>
                                          <p:spTgt spid="307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730"/>
                                        </p:tgtEl>
                                        <p:attrNameLst>
                                          <p:attrName>style.visibility</p:attrName>
                                        </p:attrNameLst>
                                      </p:cBhvr>
                                      <p:to>
                                        <p:strVal val="visible"/>
                                      </p:to>
                                    </p:set>
                                    <p:animEffect transition="in" filter="wipe(left)">
                                      <p:cBhvr>
                                        <p:cTn id="47" dur="500"/>
                                        <p:tgtEl>
                                          <p:spTgt spid="307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731"/>
                                        </p:tgtEl>
                                        <p:attrNameLst>
                                          <p:attrName>style.visibility</p:attrName>
                                        </p:attrNameLst>
                                      </p:cBhvr>
                                      <p:to>
                                        <p:strVal val="visible"/>
                                      </p:to>
                                    </p:set>
                                    <p:animEffect transition="in" filter="wipe(left)">
                                      <p:cBhvr>
                                        <p:cTn id="52"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867569" y="548680"/>
            <a:ext cx="7119937" cy="5904631"/>
          </a:xfrm>
        </p:spPr>
        <p:txBody>
          <a:bodyPr/>
          <a:lstStyle/>
          <a:p>
            <a:pPr>
              <a:lnSpc>
                <a:spcPct val="125000"/>
              </a:lnSpc>
            </a:pPr>
            <a:r>
              <a:rPr lang="zh-CN" altLang="en-US" dirty="0" smtClean="0"/>
              <a:t>若 </a:t>
            </a:r>
            <a:r>
              <a:rPr lang="en-US" altLang="zh-CN" i="1" dirty="0" smtClean="0"/>
              <a:t>f</a:t>
            </a:r>
            <a:r>
              <a:rPr lang="en-US" altLang="zh-CN" dirty="0" smtClean="0"/>
              <a:t>(</a:t>
            </a:r>
            <a:r>
              <a:rPr lang="en-US" altLang="zh-CN" i="1" dirty="0" smtClean="0"/>
              <a:t>t</a:t>
            </a:r>
            <a:r>
              <a:rPr lang="en-US" altLang="zh-CN" dirty="0" smtClean="0"/>
              <a:t>) </a:t>
            </a:r>
            <a:r>
              <a:rPr lang="zh-CN" altLang="en-US" dirty="0" smtClean="0"/>
              <a:t>为偶函数：</a:t>
            </a:r>
            <a:endParaRPr lang="en-US" altLang="zh-CN" dirty="0" smtClean="0"/>
          </a:p>
          <a:p>
            <a:pPr>
              <a:lnSpc>
                <a:spcPct val="125000"/>
              </a:lnSpc>
            </a:pPr>
            <a:endParaRPr lang="en-US" altLang="zh-CN" dirty="0" smtClean="0"/>
          </a:p>
          <a:p>
            <a:pPr>
              <a:lnSpc>
                <a:spcPct val="125000"/>
              </a:lnSpc>
            </a:pPr>
            <a:endParaRPr lang="en-US" altLang="zh-CN" dirty="0" smtClean="0"/>
          </a:p>
          <a:p>
            <a:pPr>
              <a:lnSpc>
                <a:spcPct val="125000"/>
              </a:lnSpc>
            </a:pPr>
            <a:endParaRPr lang="en-US" altLang="zh-CN" dirty="0" smtClean="0"/>
          </a:p>
          <a:p>
            <a:pPr>
              <a:lnSpc>
                <a:spcPct val="125000"/>
              </a:lnSpc>
            </a:pPr>
            <a:endParaRPr lang="en-US" altLang="zh-CN" dirty="0" smtClean="0"/>
          </a:p>
          <a:p>
            <a:pPr>
              <a:lnSpc>
                <a:spcPct val="125000"/>
              </a:lnSpc>
            </a:pPr>
            <a:endParaRPr lang="en-US" altLang="zh-CN" dirty="0" smtClean="0"/>
          </a:p>
          <a:p>
            <a:pPr lvl="1">
              <a:lnSpc>
                <a:spcPct val="150000"/>
              </a:lnSpc>
            </a:pPr>
            <a:r>
              <a:rPr lang="en-US" altLang="zh-CN" b="1" dirty="0" smtClean="0">
                <a:solidFill>
                  <a:srgbClr val="FF0000"/>
                </a:solidFill>
              </a:rPr>
              <a:t>Fourier </a:t>
            </a:r>
            <a:r>
              <a:rPr lang="zh-CN" altLang="zh-CN" b="1" dirty="0" smtClean="0">
                <a:solidFill>
                  <a:srgbClr val="FF0000"/>
                </a:solidFill>
                <a:latin typeface="华文楷体" panose="02010600040101010101" pitchFamily="2" charset="-122"/>
                <a:ea typeface="华文楷体" panose="02010600040101010101" pitchFamily="2" charset="-122"/>
              </a:rPr>
              <a:t>余弦变换</a:t>
            </a:r>
            <a:r>
              <a:rPr lang="zh-CN" altLang="en-US" dirty="0" smtClean="0">
                <a:solidFill>
                  <a:srgbClr val="FF0000"/>
                </a:solidFill>
              </a:rPr>
              <a:t>：</a:t>
            </a:r>
            <a:endParaRPr lang="en-US" altLang="zh-CN" b="1" dirty="0">
              <a:solidFill>
                <a:srgbClr val="FF0000"/>
              </a:solidFill>
            </a:endParaRPr>
          </a:p>
          <a:p>
            <a:pPr lvl="1">
              <a:lnSpc>
                <a:spcPct val="125000"/>
              </a:lnSpc>
            </a:pPr>
            <a:endParaRPr lang="en-US" altLang="zh-CN" dirty="0" smtClean="0"/>
          </a:p>
          <a:p>
            <a:pPr lvl="1">
              <a:lnSpc>
                <a:spcPct val="125000"/>
              </a:lnSpc>
            </a:pPr>
            <a:r>
              <a:rPr lang="en-US" altLang="zh-CN" b="1" dirty="0" smtClean="0">
                <a:solidFill>
                  <a:srgbClr val="FF0000"/>
                </a:solidFill>
              </a:rPr>
              <a:t>Fourier </a:t>
            </a:r>
            <a:r>
              <a:rPr lang="zh-CN" altLang="zh-CN" b="1" dirty="0" smtClean="0">
                <a:solidFill>
                  <a:srgbClr val="FF0000"/>
                </a:solidFill>
                <a:latin typeface="华文楷体" panose="02010600040101010101" pitchFamily="2" charset="-122"/>
                <a:ea typeface="华文楷体" panose="02010600040101010101" pitchFamily="2" charset="-122"/>
              </a:rPr>
              <a:t>余弦逆变换</a:t>
            </a:r>
            <a:endParaRPr lang="zh-CN" altLang="en-US" dirty="0" smtClean="0">
              <a:solidFill>
                <a:srgbClr val="FF0000"/>
              </a:solidFill>
            </a:endParaRPr>
          </a:p>
        </p:txBody>
      </p:sp>
      <p:sp>
        <p:nvSpPr>
          <p:cNvPr id="4" name="日期占位符 3"/>
          <p:cNvSpPr>
            <a:spLocks noGrp="1"/>
          </p:cNvSpPr>
          <p:nvPr>
            <p:ph type="dt" sz="quarter" idx="10"/>
          </p:nvPr>
        </p:nvSpPr>
        <p:spPr/>
        <p:txBody>
          <a:bodyPr/>
          <a:lstStyle/>
          <a:p>
            <a:pPr>
              <a:defRPr/>
            </a:pPr>
            <a:fld id="{49BF2B18-2B00-44FA-ABEF-0D325FE3515A}" type="datetime8">
              <a:rPr lang="zh-CN" altLang="en-US" smtClean="0"/>
              <a:pPr>
                <a:defRPr/>
              </a:pPr>
              <a:t>2018年9月10日1时32分</a:t>
            </a:fld>
            <a:endParaRPr lang="zh-CN" altLang="en-US" dirty="0"/>
          </a:p>
        </p:txBody>
      </p:sp>
      <p:sp>
        <p:nvSpPr>
          <p:cNvPr id="32772"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12D2298E-E1A0-4A9F-8029-507B99CB969A}" type="slidenum">
              <a:rPr lang="zh-CN" altLang="en-US" sz="1800">
                <a:solidFill>
                  <a:srgbClr val="FFFFFF"/>
                </a:solidFill>
                <a:latin typeface="Georgia" panose="02040502050405020303" pitchFamily="18" charset="0"/>
              </a:rPr>
              <a:pPr>
                <a:spcBef>
                  <a:spcPct val="0"/>
                </a:spcBef>
                <a:buClrTx/>
                <a:buFontTx/>
                <a:buNone/>
              </a:pPr>
              <a:t>38</a:t>
            </a:fld>
            <a:endParaRPr lang="zh-CN" altLang="en-US" sz="1800">
              <a:solidFill>
                <a:srgbClr val="FFFFFF"/>
              </a:solidFill>
              <a:latin typeface="Georgia" panose="02040502050405020303" pitchFamily="18" charset="0"/>
            </a:endParaRPr>
          </a:p>
        </p:txBody>
      </p:sp>
      <p:graphicFrame>
        <p:nvGraphicFramePr>
          <p:cNvPr id="32773" name="对象 5"/>
          <p:cNvGraphicFramePr>
            <a:graphicFrameLocks noChangeAspect="1"/>
          </p:cNvGraphicFramePr>
          <p:nvPr>
            <p:extLst>
              <p:ext uri="{D42A27DB-BD31-4B8C-83A1-F6EECF244321}">
                <p14:modId xmlns:p14="http://schemas.microsoft.com/office/powerpoint/2010/main" xmlns="" val="1237272964"/>
              </p:ext>
            </p:extLst>
          </p:nvPr>
        </p:nvGraphicFramePr>
        <p:xfrm>
          <a:off x="495752" y="1127552"/>
          <a:ext cx="8415928" cy="959286"/>
        </p:xfrm>
        <a:graphic>
          <a:graphicData uri="http://schemas.openxmlformats.org/presentationml/2006/ole">
            <p:oleObj spid="_x0000_s157034" name="Equation" r:id="rId4" imgW="3568680" imgH="406080" progId="Equation.DSMT4">
              <p:embed/>
            </p:oleObj>
          </a:graphicData>
        </a:graphic>
      </p:graphicFrame>
      <p:sp>
        <p:nvSpPr>
          <p:cNvPr id="7" name="矩形 6"/>
          <p:cNvSpPr/>
          <p:nvPr/>
        </p:nvSpPr>
        <p:spPr>
          <a:xfrm>
            <a:off x="3698081" y="1456814"/>
            <a:ext cx="945927" cy="45625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椭圆 7"/>
          <p:cNvSpPr/>
          <p:nvPr/>
        </p:nvSpPr>
        <p:spPr>
          <a:xfrm>
            <a:off x="5788342" y="1380182"/>
            <a:ext cx="1140556" cy="492766"/>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2" name="组合 1"/>
          <p:cNvGrpSpPr/>
          <p:nvPr/>
        </p:nvGrpSpPr>
        <p:grpSpPr>
          <a:xfrm>
            <a:off x="4171045" y="620688"/>
            <a:ext cx="1193043" cy="836126"/>
            <a:chOff x="3701220" y="692150"/>
            <a:chExt cx="1193043" cy="836126"/>
          </a:xfrm>
        </p:grpSpPr>
        <p:sp>
          <p:nvSpPr>
            <p:cNvPr id="9" name="TextBox 8"/>
            <p:cNvSpPr txBox="1"/>
            <p:nvPr/>
          </p:nvSpPr>
          <p:spPr>
            <a:xfrm>
              <a:off x="3779838" y="692150"/>
              <a:ext cx="1114425" cy="461665"/>
            </a:xfrm>
            <a:prstGeom prst="rect">
              <a:avLst/>
            </a:prstGeom>
            <a:noFill/>
            <a:ln w="38100">
              <a:solidFill>
                <a:schemeClr val="accent1">
                  <a:shade val="50000"/>
                </a:schemeClr>
              </a:solidFill>
            </a:ln>
          </p:spPr>
          <p:txBody>
            <a:bodyPr>
              <a:spAutoFit/>
            </a:bodyPr>
            <a:lstStyle/>
            <a:p>
              <a:pPr algn="ctr" eaLnBrk="1" hangingPunct="1">
                <a:defRPr/>
              </a:pPr>
              <a:r>
                <a:rPr lang="zh-CN" altLang="en-US" sz="2400" b="1" dirty="0"/>
                <a:t>偶函数</a:t>
              </a:r>
              <a:endParaRPr lang="zh-CN" altLang="en-US" sz="2000" b="1" dirty="0"/>
            </a:p>
          </p:txBody>
        </p:sp>
        <p:cxnSp>
          <p:nvCxnSpPr>
            <p:cNvPr id="12" name="直接连接符 11"/>
            <p:cNvCxnSpPr>
              <a:stCxn id="7" idx="0"/>
            </p:cNvCxnSpPr>
            <p:nvPr/>
          </p:nvCxnSpPr>
          <p:spPr>
            <a:xfrm flipV="1">
              <a:off x="3701220" y="1185688"/>
              <a:ext cx="750129" cy="342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691410" y="692150"/>
            <a:ext cx="1112838" cy="760196"/>
            <a:chOff x="5330825" y="692150"/>
            <a:chExt cx="1112838" cy="760196"/>
          </a:xfrm>
        </p:grpSpPr>
        <p:sp>
          <p:nvSpPr>
            <p:cNvPr id="10" name="TextBox 9"/>
            <p:cNvSpPr txBox="1"/>
            <p:nvPr/>
          </p:nvSpPr>
          <p:spPr>
            <a:xfrm>
              <a:off x="5330825" y="692150"/>
              <a:ext cx="1112838" cy="461665"/>
            </a:xfrm>
            <a:prstGeom prst="rect">
              <a:avLst/>
            </a:prstGeom>
            <a:noFill/>
            <a:ln w="38100">
              <a:solidFill>
                <a:schemeClr val="accent1">
                  <a:shade val="50000"/>
                </a:schemeClr>
              </a:solidFill>
            </a:ln>
          </p:spPr>
          <p:txBody>
            <a:bodyPr>
              <a:spAutoFit/>
            </a:bodyPr>
            <a:lstStyle/>
            <a:p>
              <a:pPr algn="ctr" eaLnBrk="1" hangingPunct="1">
                <a:defRPr/>
              </a:pPr>
              <a:r>
                <a:rPr lang="zh-CN" altLang="en-US" sz="2400" b="1" dirty="0"/>
                <a:t>奇函数</a:t>
              </a:r>
            </a:p>
          </p:txBody>
        </p:sp>
        <p:cxnSp>
          <p:nvCxnSpPr>
            <p:cNvPr id="14" name="直接连接符 13"/>
            <p:cNvCxnSpPr>
              <a:stCxn id="8" idx="7"/>
              <a:endCxn id="10" idx="2"/>
            </p:cNvCxnSpPr>
            <p:nvPr/>
          </p:nvCxnSpPr>
          <p:spPr>
            <a:xfrm flipH="1" flipV="1">
              <a:off x="5887244" y="1153815"/>
              <a:ext cx="514038" cy="298531"/>
            </a:xfrm>
            <a:prstGeom prst="line">
              <a:avLst/>
            </a:prstGeom>
            <a:ln w="38100"/>
          </p:spPr>
          <p:style>
            <a:lnRef idx="1">
              <a:schemeClr val="accent1"/>
            </a:lnRef>
            <a:fillRef idx="0">
              <a:schemeClr val="accent1"/>
            </a:fillRef>
            <a:effectRef idx="0">
              <a:schemeClr val="accent1"/>
            </a:effectRef>
            <a:fontRef idx="minor">
              <a:schemeClr val="tx1"/>
            </a:fontRef>
          </p:style>
        </p:cxnSp>
      </p:grpSp>
      <p:graphicFrame>
        <p:nvGraphicFramePr>
          <p:cNvPr id="32780" name="对象 14"/>
          <p:cNvGraphicFramePr>
            <a:graphicFrameLocks noChangeAspect="1"/>
          </p:cNvGraphicFramePr>
          <p:nvPr>
            <p:extLst>
              <p:ext uri="{D42A27DB-BD31-4B8C-83A1-F6EECF244321}">
                <p14:modId xmlns:p14="http://schemas.microsoft.com/office/powerpoint/2010/main" xmlns="" val="308650795"/>
              </p:ext>
            </p:extLst>
          </p:nvPr>
        </p:nvGraphicFramePr>
        <p:xfrm>
          <a:off x="1249563" y="2110611"/>
          <a:ext cx="5060546" cy="959286"/>
        </p:xfrm>
        <a:graphic>
          <a:graphicData uri="http://schemas.openxmlformats.org/presentationml/2006/ole">
            <p:oleObj spid="_x0000_s157035" name="Equation" r:id="rId5" imgW="2145960" imgH="406080" progId="Equation.DSMT4">
              <p:embed/>
            </p:oleObj>
          </a:graphicData>
        </a:graphic>
      </p:graphicFrame>
      <p:graphicFrame>
        <p:nvGraphicFramePr>
          <p:cNvPr id="32781" name="对象 15"/>
          <p:cNvGraphicFramePr>
            <a:graphicFrameLocks noChangeAspect="1"/>
          </p:cNvGraphicFramePr>
          <p:nvPr>
            <p:extLst>
              <p:ext uri="{D42A27DB-BD31-4B8C-83A1-F6EECF244321}">
                <p14:modId xmlns:p14="http://schemas.microsoft.com/office/powerpoint/2010/main" xmlns="" val="1032235875"/>
              </p:ext>
            </p:extLst>
          </p:nvPr>
        </p:nvGraphicFramePr>
        <p:xfrm>
          <a:off x="1581150" y="5581650"/>
          <a:ext cx="6353175" cy="958850"/>
        </p:xfrm>
        <a:graphic>
          <a:graphicData uri="http://schemas.openxmlformats.org/presentationml/2006/ole">
            <p:oleObj spid="_x0000_s157036" name="Equation" r:id="rId6" imgW="2692080" imgH="406080" progId="Equation.DSMT4">
              <p:embed/>
            </p:oleObj>
          </a:graphicData>
        </a:graphic>
      </p:graphicFrame>
      <p:graphicFrame>
        <p:nvGraphicFramePr>
          <p:cNvPr id="32782" name="对象 17"/>
          <p:cNvGraphicFramePr>
            <a:graphicFrameLocks noChangeAspect="1"/>
          </p:cNvGraphicFramePr>
          <p:nvPr>
            <p:extLst>
              <p:ext uri="{D42A27DB-BD31-4B8C-83A1-F6EECF244321}">
                <p14:modId xmlns:p14="http://schemas.microsoft.com/office/powerpoint/2010/main" xmlns="" val="1866371163"/>
              </p:ext>
            </p:extLst>
          </p:nvPr>
        </p:nvGraphicFramePr>
        <p:xfrm>
          <a:off x="1249563" y="3206203"/>
          <a:ext cx="5571882" cy="959286"/>
        </p:xfrm>
        <a:graphic>
          <a:graphicData uri="http://schemas.openxmlformats.org/presentationml/2006/ole">
            <p:oleObj spid="_x0000_s157037" name="Equation" r:id="rId7" imgW="2361960" imgH="406080" progId="Equation.DSMT4">
              <p:embed/>
            </p:oleObj>
          </a:graphicData>
        </a:graphic>
      </p:graphicFrame>
      <p:sp>
        <p:nvSpPr>
          <p:cNvPr id="21" name="矩形 20"/>
          <p:cNvSpPr/>
          <p:nvPr/>
        </p:nvSpPr>
        <p:spPr>
          <a:xfrm>
            <a:off x="2335534" y="3279688"/>
            <a:ext cx="3028553" cy="88580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2" name="线形标注 2(带边框和强调线) 21"/>
          <p:cNvSpPr/>
          <p:nvPr/>
        </p:nvSpPr>
        <p:spPr>
          <a:xfrm>
            <a:off x="6804248" y="2278007"/>
            <a:ext cx="2036763" cy="864369"/>
          </a:xfrm>
          <a:prstGeom prst="accentBorderCallout2">
            <a:avLst>
              <a:gd name="adj1" fmla="val 18750"/>
              <a:gd name="adj2" fmla="val -8333"/>
              <a:gd name="adj3" fmla="val 48363"/>
              <a:gd name="adj4" fmla="val -48021"/>
              <a:gd name="adj5" fmla="val 117408"/>
              <a:gd name="adj6" fmla="val -120713"/>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这是一个关于 </a:t>
            </a:r>
            <a:r>
              <a:rPr lang="el-GR" altLang="zh-CN" sz="2400" b="1" i="1" dirty="0" smtClean="0">
                <a:solidFill>
                  <a:schemeClr val="tx1"/>
                </a:solidFill>
                <a:latin typeface="Times New Roman" panose="02020603050405020304" pitchFamily="18" charset="0"/>
                <a:cs typeface="Times New Roman" panose="02020603050405020304" pitchFamily="18" charset="0"/>
                <a:sym typeface="Symbol"/>
              </a:rPr>
              <a:t>ω</a:t>
            </a:r>
            <a:r>
              <a:rPr lang="en-US" altLang="zh-CN" sz="2400" b="1" i="1" dirty="0" smtClean="0">
                <a:solidFill>
                  <a:schemeClr val="tx1"/>
                </a:solidFill>
                <a:latin typeface="Times New Roman" panose="02020603050405020304" pitchFamily="18" charset="0"/>
                <a:cs typeface="Times New Roman" panose="02020603050405020304" pitchFamily="18" charset="0"/>
                <a:sym typeface="Symbol"/>
              </a:rPr>
              <a:t> </a:t>
            </a:r>
            <a:r>
              <a:rPr lang="zh-CN" altLang="en-US" sz="2400" b="1" i="1" dirty="0" smtClean="0">
                <a:solidFill>
                  <a:schemeClr val="tx1"/>
                </a:solidFill>
                <a:sym typeface="Symbol"/>
              </a:rPr>
              <a:t> </a:t>
            </a:r>
            <a:r>
              <a:rPr lang="zh-CN" altLang="en-US" sz="2400" b="1" dirty="0">
                <a:solidFill>
                  <a:schemeClr val="tx1"/>
                </a:solidFill>
                <a:sym typeface="Symbol"/>
              </a:rPr>
              <a:t>的函数</a:t>
            </a:r>
            <a:endParaRPr lang="zh-CN" altLang="en-US" sz="2400" b="1" dirty="0">
              <a:solidFill>
                <a:schemeClr val="tx1"/>
              </a:solidFill>
            </a:endParaRPr>
          </a:p>
        </p:txBody>
      </p:sp>
      <p:graphicFrame>
        <p:nvGraphicFramePr>
          <p:cNvPr id="32785" name="对象 22"/>
          <p:cNvGraphicFramePr>
            <a:graphicFrameLocks noChangeAspect="1"/>
          </p:cNvGraphicFramePr>
          <p:nvPr>
            <p:extLst>
              <p:ext uri="{D42A27DB-BD31-4B8C-83A1-F6EECF244321}">
                <p14:modId xmlns:p14="http://schemas.microsoft.com/office/powerpoint/2010/main" xmlns="" val="2357175426"/>
              </p:ext>
            </p:extLst>
          </p:nvPr>
        </p:nvGraphicFramePr>
        <p:xfrm>
          <a:off x="1655763" y="4491038"/>
          <a:ext cx="5545137" cy="779462"/>
        </p:xfrm>
        <a:graphic>
          <a:graphicData uri="http://schemas.openxmlformats.org/presentationml/2006/ole">
            <p:oleObj spid="_x0000_s157038" name="Equation" r:id="rId8" imgW="2349360" imgH="33012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fade">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0">
                                            <p:txEl>
                                              <p:pRg st="0" end="0"/>
                                            </p:txEl>
                                          </p:spTgt>
                                        </p:tgtEl>
                                        <p:attrNameLst>
                                          <p:attrName>style.visibility</p:attrName>
                                        </p:attrNameLst>
                                      </p:cBhvr>
                                      <p:to>
                                        <p:strVal val="visible"/>
                                      </p:to>
                                    </p:set>
                                    <p:animEffect transition="in" filter="wipe(left)">
                                      <p:cBhvr>
                                        <p:cTn id="12" dur="500"/>
                                        <p:tgtEl>
                                          <p:spTgt spid="327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780"/>
                                        </p:tgtEl>
                                        <p:attrNameLst>
                                          <p:attrName>style.visibility</p:attrName>
                                        </p:attrNameLst>
                                      </p:cBhvr>
                                      <p:to>
                                        <p:strVal val="visible"/>
                                      </p:to>
                                    </p:set>
                                    <p:animEffect transition="in" filter="wipe(left)">
                                      <p:cBhvr>
                                        <p:cTn id="35" dur="500"/>
                                        <p:tgtEl>
                                          <p:spTgt spid="3278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2782"/>
                                        </p:tgtEl>
                                        <p:attrNameLst>
                                          <p:attrName>style.visibility</p:attrName>
                                        </p:attrNameLst>
                                      </p:cBhvr>
                                      <p:to>
                                        <p:strVal val="visible"/>
                                      </p:to>
                                    </p:set>
                                    <p:animEffect transition="in" filter="wipe(left)">
                                      <p:cBhvr>
                                        <p:cTn id="40" dur="500"/>
                                        <p:tgtEl>
                                          <p:spTgt spid="3278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2770">
                                            <p:txEl>
                                              <p:pRg st="6" end="6"/>
                                            </p:txEl>
                                          </p:spTgt>
                                        </p:tgtEl>
                                        <p:attrNameLst>
                                          <p:attrName>style.visibility</p:attrName>
                                        </p:attrNameLst>
                                      </p:cBhvr>
                                      <p:to>
                                        <p:strVal val="visible"/>
                                      </p:to>
                                    </p:set>
                                    <p:animEffect transition="in" filter="wipe(left)">
                                      <p:cBhvr>
                                        <p:cTn id="54" dur="500"/>
                                        <p:tgtEl>
                                          <p:spTgt spid="32770">
                                            <p:txEl>
                                              <p:pRg st="6" end="6"/>
                                            </p:txEl>
                                          </p:spTgt>
                                        </p:tgtEl>
                                      </p:cBhvr>
                                    </p:animEffect>
                                  </p:childTnLst>
                                </p:cTn>
                              </p:par>
                            </p:childTnLst>
                          </p:cTn>
                        </p:par>
                        <p:par>
                          <p:cTn id="55" fill="hold">
                            <p:stCondLst>
                              <p:cond delay="500"/>
                            </p:stCondLst>
                            <p:childTnLst>
                              <p:par>
                                <p:cTn id="56" presetID="53" presetClass="entr" presetSubtype="16" fill="hold" nodeType="afterEffect">
                                  <p:stCondLst>
                                    <p:cond delay="0"/>
                                  </p:stCondLst>
                                  <p:childTnLst>
                                    <p:set>
                                      <p:cBhvr>
                                        <p:cTn id="57" dur="1" fill="hold">
                                          <p:stCondLst>
                                            <p:cond delay="0"/>
                                          </p:stCondLst>
                                        </p:cTn>
                                        <p:tgtEl>
                                          <p:spTgt spid="32785"/>
                                        </p:tgtEl>
                                        <p:attrNameLst>
                                          <p:attrName>style.visibility</p:attrName>
                                        </p:attrNameLst>
                                      </p:cBhvr>
                                      <p:to>
                                        <p:strVal val="visible"/>
                                      </p:to>
                                    </p:set>
                                    <p:anim calcmode="lin" valueType="num">
                                      <p:cBhvr>
                                        <p:cTn id="58" dur="500" fill="hold"/>
                                        <p:tgtEl>
                                          <p:spTgt spid="32785"/>
                                        </p:tgtEl>
                                        <p:attrNameLst>
                                          <p:attrName>ppt_w</p:attrName>
                                        </p:attrNameLst>
                                      </p:cBhvr>
                                      <p:tavLst>
                                        <p:tav tm="0">
                                          <p:val>
                                            <p:fltVal val="0"/>
                                          </p:val>
                                        </p:tav>
                                        <p:tav tm="100000">
                                          <p:val>
                                            <p:strVal val="#ppt_w"/>
                                          </p:val>
                                        </p:tav>
                                      </p:tavLst>
                                    </p:anim>
                                    <p:anim calcmode="lin" valueType="num">
                                      <p:cBhvr>
                                        <p:cTn id="59" dur="500" fill="hold"/>
                                        <p:tgtEl>
                                          <p:spTgt spid="32785"/>
                                        </p:tgtEl>
                                        <p:attrNameLst>
                                          <p:attrName>ppt_h</p:attrName>
                                        </p:attrNameLst>
                                      </p:cBhvr>
                                      <p:tavLst>
                                        <p:tav tm="0">
                                          <p:val>
                                            <p:fltVal val="0"/>
                                          </p:val>
                                        </p:tav>
                                        <p:tav tm="100000">
                                          <p:val>
                                            <p:strVal val="#ppt_h"/>
                                          </p:val>
                                        </p:tav>
                                      </p:tavLst>
                                    </p:anim>
                                    <p:animEffect transition="in" filter="fade">
                                      <p:cBhvr>
                                        <p:cTn id="60" dur="500"/>
                                        <p:tgtEl>
                                          <p:spTgt spid="3278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2770">
                                            <p:txEl>
                                              <p:pRg st="8" end="8"/>
                                            </p:txEl>
                                          </p:spTgt>
                                        </p:tgtEl>
                                        <p:attrNameLst>
                                          <p:attrName>style.visibility</p:attrName>
                                        </p:attrNameLst>
                                      </p:cBhvr>
                                      <p:to>
                                        <p:strVal val="visible"/>
                                      </p:to>
                                    </p:set>
                                    <p:animEffect transition="in" filter="wipe(left)">
                                      <p:cBhvr>
                                        <p:cTn id="65" dur="500"/>
                                        <p:tgtEl>
                                          <p:spTgt spid="32770">
                                            <p:txEl>
                                              <p:pRg st="8" end="8"/>
                                            </p:txEl>
                                          </p:spTgt>
                                        </p:tgtEl>
                                      </p:cBhvr>
                                    </p:animEffect>
                                  </p:childTnLst>
                                </p:cTn>
                              </p:par>
                            </p:childTnLst>
                          </p:cTn>
                        </p:par>
                        <p:par>
                          <p:cTn id="66" fill="hold">
                            <p:stCondLst>
                              <p:cond delay="500"/>
                            </p:stCondLst>
                            <p:childTnLst>
                              <p:par>
                                <p:cTn id="67" presetID="53" presetClass="entr" presetSubtype="16" fill="hold" nodeType="afterEffect">
                                  <p:stCondLst>
                                    <p:cond delay="0"/>
                                  </p:stCondLst>
                                  <p:childTnLst>
                                    <p:set>
                                      <p:cBhvr>
                                        <p:cTn id="68" dur="1" fill="hold">
                                          <p:stCondLst>
                                            <p:cond delay="0"/>
                                          </p:stCondLst>
                                        </p:cTn>
                                        <p:tgtEl>
                                          <p:spTgt spid="32781"/>
                                        </p:tgtEl>
                                        <p:attrNameLst>
                                          <p:attrName>style.visibility</p:attrName>
                                        </p:attrNameLst>
                                      </p:cBhvr>
                                      <p:to>
                                        <p:strVal val="visible"/>
                                      </p:to>
                                    </p:set>
                                    <p:anim calcmode="lin" valueType="num">
                                      <p:cBhvr>
                                        <p:cTn id="69" dur="500" fill="hold"/>
                                        <p:tgtEl>
                                          <p:spTgt spid="32781"/>
                                        </p:tgtEl>
                                        <p:attrNameLst>
                                          <p:attrName>ppt_w</p:attrName>
                                        </p:attrNameLst>
                                      </p:cBhvr>
                                      <p:tavLst>
                                        <p:tav tm="0">
                                          <p:val>
                                            <p:fltVal val="0"/>
                                          </p:val>
                                        </p:tav>
                                        <p:tav tm="100000">
                                          <p:val>
                                            <p:strVal val="#ppt_w"/>
                                          </p:val>
                                        </p:tav>
                                      </p:tavLst>
                                    </p:anim>
                                    <p:anim calcmode="lin" valueType="num">
                                      <p:cBhvr>
                                        <p:cTn id="70" dur="500" fill="hold"/>
                                        <p:tgtEl>
                                          <p:spTgt spid="32781"/>
                                        </p:tgtEl>
                                        <p:attrNameLst>
                                          <p:attrName>ppt_h</p:attrName>
                                        </p:attrNameLst>
                                      </p:cBhvr>
                                      <p:tavLst>
                                        <p:tav tm="0">
                                          <p:val>
                                            <p:fltVal val="0"/>
                                          </p:val>
                                        </p:tav>
                                        <p:tav tm="100000">
                                          <p:val>
                                            <p:strVal val="#ppt_h"/>
                                          </p:val>
                                        </p:tav>
                                      </p:tavLst>
                                    </p:anim>
                                    <p:animEffect transition="in" filter="fade">
                                      <p:cBhvr>
                                        <p:cTn id="71" dur="500"/>
                                        <p:tgtEl>
                                          <p:spTgt spid="32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1"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179388" y="620713"/>
            <a:ext cx="8785225" cy="5976937"/>
          </a:xfrm>
        </p:spPr>
        <p:txBody>
          <a:bodyPr/>
          <a:lstStyle/>
          <a:p>
            <a:pPr>
              <a:lnSpc>
                <a:spcPct val="150000"/>
              </a:lnSpc>
            </a:pPr>
            <a:r>
              <a:rPr lang="zh-CN" altLang="en-US" dirty="0" smtClean="0"/>
              <a:t>若 </a:t>
            </a:r>
            <a:r>
              <a:rPr lang="en-US" altLang="zh-CN" i="1" dirty="0" smtClean="0"/>
              <a:t>f</a:t>
            </a:r>
            <a:r>
              <a:rPr lang="en-US" altLang="zh-CN" dirty="0" smtClean="0"/>
              <a:t>(</a:t>
            </a:r>
            <a:r>
              <a:rPr lang="en-US" altLang="zh-CN" i="1" dirty="0" smtClean="0"/>
              <a:t>x</a:t>
            </a:r>
            <a:r>
              <a:rPr lang="en-US" altLang="zh-CN" dirty="0" smtClean="0"/>
              <a:t>) </a:t>
            </a:r>
            <a:r>
              <a:rPr lang="zh-CN" altLang="en-US" dirty="0" smtClean="0"/>
              <a:t>为奇函数：</a:t>
            </a:r>
            <a:endParaRPr lang="en-US" altLang="zh-CN" dirty="0" smtClean="0"/>
          </a:p>
          <a:p>
            <a:pPr lvl="1">
              <a:lnSpc>
                <a:spcPct val="150000"/>
              </a:lnSpc>
            </a:pPr>
            <a:r>
              <a:rPr lang="en-US" altLang="zh-CN" sz="2800" b="1" dirty="0" smtClean="0">
                <a:solidFill>
                  <a:srgbClr val="FF0000"/>
                </a:solidFill>
              </a:rPr>
              <a:t>Fourier </a:t>
            </a:r>
            <a:r>
              <a:rPr lang="zh-CN" altLang="en-US" sz="2800" b="1" dirty="0" smtClean="0">
                <a:solidFill>
                  <a:srgbClr val="FF0000"/>
                </a:solidFill>
                <a:latin typeface="华文楷体" panose="02010600040101010101" pitchFamily="2" charset="-122"/>
                <a:ea typeface="华文楷体" panose="02010600040101010101" pitchFamily="2" charset="-122"/>
              </a:rPr>
              <a:t>正</a:t>
            </a:r>
            <a:r>
              <a:rPr lang="zh-CN" altLang="zh-CN" sz="2800" b="1" dirty="0" smtClean="0">
                <a:solidFill>
                  <a:srgbClr val="FF0000"/>
                </a:solidFill>
                <a:latin typeface="华文楷体" panose="02010600040101010101" pitchFamily="2" charset="-122"/>
                <a:ea typeface="华文楷体" panose="02010600040101010101" pitchFamily="2" charset="-122"/>
              </a:rPr>
              <a:t>弦变换</a:t>
            </a:r>
            <a:r>
              <a:rPr lang="zh-CN" altLang="en-US" sz="2800" dirty="0" smtClean="0">
                <a:solidFill>
                  <a:srgbClr val="FF0000"/>
                </a:solidFill>
              </a:rPr>
              <a:t>：</a:t>
            </a:r>
            <a:endParaRPr lang="en-US" altLang="zh-CN" sz="2800" dirty="0" smtClean="0">
              <a:solidFill>
                <a:srgbClr val="FF0000"/>
              </a:solidFill>
            </a:endParaRPr>
          </a:p>
          <a:p>
            <a:pPr lvl="1">
              <a:lnSpc>
                <a:spcPct val="150000"/>
              </a:lnSpc>
            </a:pPr>
            <a:endParaRPr lang="en-US" altLang="zh-CN" b="1" dirty="0"/>
          </a:p>
          <a:p>
            <a:pPr lvl="1">
              <a:lnSpc>
                <a:spcPct val="150000"/>
              </a:lnSpc>
            </a:pPr>
            <a:endParaRPr lang="en-US" altLang="zh-CN" dirty="0" smtClean="0"/>
          </a:p>
          <a:p>
            <a:pPr lvl="1">
              <a:lnSpc>
                <a:spcPct val="150000"/>
              </a:lnSpc>
            </a:pPr>
            <a:r>
              <a:rPr lang="en-US" altLang="zh-CN" sz="2800" b="1" dirty="0" smtClean="0">
                <a:solidFill>
                  <a:srgbClr val="FF0000"/>
                </a:solidFill>
              </a:rPr>
              <a:t>Fourier </a:t>
            </a:r>
            <a:r>
              <a:rPr lang="zh-CN" altLang="en-US" sz="2800" b="1" dirty="0" smtClean="0">
                <a:solidFill>
                  <a:srgbClr val="FF0000"/>
                </a:solidFill>
                <a:latin typeface="华文楷体" panose="02010600040101010101" pitchFamily="2" charset="-122"/>
                <a:ea typeface="华文楷体" panose="02010600040101010101" pitchFamily="2" charset="-122"/>
              </a:rPr>
              <a:t>正弦</a:t>
            </a:r>
            <a:r>
              <a:rPr lang="zh-CN" altLang="zh-CN" sz="2800" b="1" dirty="0" smtClean="0">
                <a:solidFill>
                  <a:srgbClr val="FF0000"/>
                </a:solidFill>
                <a:latin typeface="华文楷体" panose="02010600040101010101" pitchFamily="2" charset="-122"/>
                <a:ea typeface="华文楷体" panose="02010600040101010101" pitchFamily="2" charset="-122"/>
              </a:rPr>
              <a:t>逆变换</a:t>
            </a:r>
            <a:endParaRPr lang="zh-CN" altLang="en-US" sz="2800" b="1" dirty="0" smtClean="0">
              <a:solidFill>
                <a:srgbClr val="FF0000"/>
              </a:solidFill>
              <a:latin typeface="华文楷体" panose="02010600040101010101" pitchFamily="2" charset="-122"/>
              <a:ea typeface="华文楷体" panose="02010600040101010101" pitchFamily="2" charset="-122"/>
            </a:endParaRPr>
          </a:p>
          <a:p>
            <a:endParaRPr lang="zh-CN" altLang="en-US" dirty="0" smtClean="0"/>
          </a:p>
        </p:txBody>
      </p:sp>
      <p:sp>
        <p:nvSpPr>
          <p:cNvPr id="4" name="日期占位符 3"/>
          <p:cNvSpPr>
            <a:spLocks noGrp="1"/>
          </p:cNvSpPr>
          <p:nvPr>
            <p:ph type="dt" sz="quarter" idx="10"/>
          </p:nvPr>
        </p:nvSpPr>
        <p:spPr/>
        <p:txBody>
          <a:bodyPr/>
          <a:lstStyle/>
          <a:p>
            <a:pPr>
              <a:defRPr/>
            </a:pPr>
            <a:fld id="{49BF2B18-2B00-44FA-ABEF-0D325FE3515A}" type="datetime8">
              <a:rPr lang="zh-CN" altLang="en-US" smtClean="0"/>
              <a:pPr>
                <a:defRPr/>
              </a:pPr>
              <a:t>2018年9月10日1时32分</a:t>
            </a:fld>
            <a:endParaRPr lang="zh-CN" altLang="en-US" dirty="0"/>
          </a:p>
        </p:txBody>
      </p:sp>
      <p:sp>
        <p:nvSpPr>
          <p:cNvPr id="32772"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12D2298E-E1A0-4A9F-8029-507B99CB969A}" type="slidenum">
              <a:rPr lang="zh-CN" altLang="en-US" sz="1800">
                <a:solidFill>
                  <a:srgbClr val="FFFFFF"/>
                </a:solidFill>
                <a:latin typeface="Georgia" panose="02040502050405020303" pitchFamily="18" charset="0"/>
              </a:rPr>
              <a:pPr>
                <a:spcBef>
                  <a:spcPct val="0"/>
                </a:spcBef>
                <a:buClrTx/>
                <a:buFontTx/>
                <a:buNone/>
              </a:pPr>
              <a:t>39</a:t>
            </a:fld>
            <a:endParaRPr lang="zh-CN" altLang="en-US" sz="1800">
              <a:solidFill>
                <a:srgbClr val="FFFFFF"/>
              </a:solidFill>
              <a:latin typeface="Georgia" panose="02040502050405020303" pitchFamily="18" charset="0"/>
            </a:endParaRPr>
          </a:p>
        </p:txBody>
      </p:sp>
      <p:graphicFrame>
        <p:nvGraphicFramePr>
          <p:cNvPr id="32786" name="对象 23"/>
          <p:cNvGraphicFramePr>
            <a:graphicFrameLocks noChangeAspect="1"/>
          </p:cNvGraphicFramePr>
          <p:nvPr>
            <p:extLst>
              <p:ext uri="{D42A27DB-BD31-4B8C-83A1-F6EECF244321}">
                <p14:modId xmlns:p14="http://schemas.microsoft.com/office/powerpoint/2010/main" xmlns="" val="3506045998"/>
              </p:ext>
            </p:extLst>
          </p:nvPr>
        </p:nvGraphicFramePr>
        <p:xfrm>
          <a:off x="1101725" y="2197100"/>
          <a:ext cx="6675438" cy="944563"/>
        </p:xfrm>
        <a:graphic>
          <a:graphicData uri="http://schemas.openxmlformats.org/presentationml/2006/ole">
            <p:oleObj spid="_x0000_s126168" name="Equation" r:id="rId4" imgW="2336760" imgH="330120" progId="Equation.DSMT4">
              <p:embed/>
            </p:oleObj>
          </a:graphicData>
        </a:graphic>
      </p:graphicFrame>
      <p:graphicFrame>
        <p:nvGraphicFramePr>
          <p:cNvPr id="32787" name="对象 24"/>
          <p:cNvGraphicFramePr>
            <a:graphicFrameLocks noChangeAspect="1"/>
          </p:cNvGraphicFramePr>
          <p:nvPr>
            <p:extLst>
              <p:ext uri="{D42A27DB-BD31-4B8C-83A1-F6EECF244321}">
                <p14:modId xmlns:p14="http://schemas.microsoft.com/office/powerpoint/2010/main" xmlns="" val="4055931403"/>
              </p:ext>
            </p:extLst>
          </p:nvPr>
        </p:nvGraphicFramePr>
        <p:xfrm>
          <a:off x="1047750" y="4178300"/>
          <a:ext cx="7615238" cy="1162050"/>
        </p:xfrm>
        <a:graphic>
          <a:graphicData uri="http://schemas.openxmlformats.org/presentationml/2006/ole">
            <p:oleObj spid="_x0000_s126169" name="Equation" r:id="rId5" imgW="2666880" imgH="406080" progId="Equation.DSMT4">
              <p:embed/>
            </p:oleObj>
          </a:graphicData>
        </a:graphic>
      </p:graphicFrame>
    </p:spTree>
    <p:extLst>
      <p:ext uri="{BB962C8B-B14F-4D97-AF65-F5344CB8AC3E}">
        <p14:creationId xmlns:p14="http://schemas.microsoft.com/office/powerpoint/2010/main" xmlns="" val="185665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animEffect transition="in" filter="fade">
                                      <p:cBhvr>
                                        <p:cTn id="7" dur="500"/>
                                        <p:tgtEl>
                                          <p:spTgt spid="327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0">
                                            <p:txEl>
                                              <p:pRg st="1" end="1"/>
                                            </p:txEl>
                                          </p:spTgt>
                                        </p:tgtEl>
                                        <p:attrNameLst>
                                          <p:attrName>style.visibility</p:attrName>
                                        </p:attrNameLst>
                                      </p:cBhvr>
                                      <p:to>
                                        <p:strVal val="visible"/>
                                      </p:to>
                                    </p:set>
                                    <p:animEffect transition="in" filter="wipe(left)">
                                      <p:cBhvr>
                                        <p:cTn id="12" dur="500"/>
                                        <p:tgtEl>
                                          <p:spTgt spid="32770">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786"/>
                                        </p:tgtEl>
                                        <p:attrNameLst>
                                          <p:attrName>style.visibility</p:attrName>
                                        </p:attrNameLst>
                                      </p:cBhvr>
                                      <p:to>
                                        <p:strVal val="visible"/>
                                      </p:to>
                                    </p:set>
                                    <p:anim calcmode="lin" valueType="num">
                                      <p:cBhvr>
                                        <p:cTn id="16" dur="500" fill="hold"/>
                                        <p:tgtEl>
                                          <p:spTgt spid="32786"/>
                                        </p:tgtEl>
                                        <p:attrNameLst>
                                          <p:attrName>ppt_w</p:attrName>
                                        </p:attrNameLst>
                                      </p:cBhvr>
                                      <p:tavLst>
                                        <p:tav tm="0">
                                          <p:val>
                                            <p:fltVal val="0"/>
                                          </p:val>
                                        </p:tav>
                                        <p:tav tm="100000">
                                          <p:val>
                                            <p:strVal val="#ppt_w"/>
                                          </p:val>
                                        </p:tav>
                                      </p:tavLst>
                                    </p:anim>
                                    <p:anim calcmode="lin" valueType="num">
                                      <p:cBhvr>
                                        <p:cTn id="17" dur="500" fill="hold"/>
                                        <p:tgtEl>
                                          <p:spTgt spid="32786"/>
                                        </p:tgtEl>
                                        <p:attrNameLst>
                                          <p:attrName>ppt_h</p:attrName>
                                        </p:attrNameLst>
                                      </p:cBhvr>
                                      <p:tavLst>
                                        <p:tav tm="0">
                                          <p:val>
                                            <p:fltVal val="0"/>
                                          </p:val>
                                        </p:tav>
                                        <p:tav tm="100000">
                                          <p:val>
                                            <p:strVal val="#ppt_h"/>
                                          </p:val>
                                        </p:tav>
                                      </p:tavLst>
                                    </p:anim>
                                    <p:animEffect transition="in" filter="fade">
                                      <p:cBhvr>
                                        <p:cTn id="18" dur="500"/>
                                        <p:tgtEl>
                                          <p:spTgt spid="3278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2770">
                                            <p:txEl>
                                              <p:pRg st="4" end="4"/>
                                            </p:txEl>
                                          </p:spTgt>
                                        </p:tgtEl>
                                        <p:attrNameLst>
                                          <p:attrName>style.visibility</p:attrName>
                                        </p:attrNameLst>
                                      </p:cBhvr>
                                      <p:to>
                                        <p:strVal val="visible"/>
                                      </p:to>
                                    </p:set>
                                    <p:animEffect transition="in" filter="wipe(left)">
                                      <p:cBhvr>
                                        <p:cTn id="23" dur="500"/>
                                        <p:tgtEl>
                                          <p:spTgt spid="32770">
                                            <p:txEl>
                                              <p:pRg st="4" end="4"/>
                                            </p:txEl>
                                          </p:spTgt>
                                        </p:tgtEl>
                                      </p:cBhvr>
                                    </p:animEffect>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32787"/>
                                        </p:tgtEl>
                                        <p:attrNameLst>
                                          <p:attrName>style.visibility</p:attrName>
                                        </p:attrNameLst>
                                      </p:cBhvr>
                                      <p:to>
                                        <p:strVal val="visible"/>
                                      </p:to>
                                    </p:set>
                                    <p:anim calcmode="lin" valueType="num">
                                      <p:cBhvr>
                                        <p:cTn id="27" dur="500" fill="hold"/>
                                        <p:tgtEl>
                                          <p:spTgt spid="32787"/>
                                        </p:tgtEl>
                                        <p:attrNameLst>
                                          <p:attrName>ppt_w</p:attrName>
                                        </p:attrNameLst>
                                      </p:cBhvr>
                                      <p:tavLst>
                                        <p:tav tm="0">
                                          <p:val>
                                            <p:fltVal val="0"/>
                                          </p:val>
                                        </p:tav>
                                        <p:tav tm="100000">
                                          <p:val>
                                            <p:strVal val="#ppt_w"/>
                                          </p:val>
                                        </p:tav>
                                      </p:tavLst>
                                    </p:anim>
                                    <p:anim calcmode="lin" valueType="num">
                                      <p:cBhvr>
                                        <p:cTn id="28" dur="500" fill="hold"/>
                                        <p:tgtEl>
                                          <p:spTgt spid="32787"/>
                                        </p:tgtEl>
                                        <p:attrNameLst>
                                          <p:attrName>ppt_h</p:attrName>
                                        </p:attrNameLst>
                                      </p:cBhvr>
                                      <p:tavLst>
                                        <p:tav tm="0">
                                          <p:val>
                                            <p:fltVal val="0"/>
                                          </p:val>
                                        </p:tav>
                                        <p:tav tm="100000">
                                          <p:val>
                                            <p:strVal val="#ppt_h"/>
                                          </p:val>
                                        </p:tav>
                                      </p:tavLst>
                                    </p:anim>
                                    <p:animEffect transition="in" filter="fade">
                                      <p:cBhvr>
                                        <p:cTn id="29" dur="500"/>
                                        <p:tgtEl>
                                          <p:spTgt spid="32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529208" y="404813"/>
            <a:ext cx="8363272" cy="863600"/>
          </a:xfrm>
        </p:spPr>
        <p:txBody>
          <a:bodyPr/>
          <a:lstStyle/>
          <a:p>
            <a:r>
              <a:rPr lang="zh-CN" altLang="en-US" dirty="0" smtClean="0"/>
              <a:t>第一节 </a:t>
            </a:r>
            <a:r>
              <a:rPr lang="en-US" altLang="zh-CN" dirty="0" smtClean="0"/>
              <a:t>Fourier </a:t>
            </a:r>
            <a:r>
              <a:rPr lang="zh-CN" altLang="en-US" dirty="0" smtClean="0"/>
              <a:t>级数与 </a:t>
            </a:r>
            <a:r>
              <a:rPr lang="en-US" altLang="zh-CN" dirty="0" smtClean="0"/>
              <a:t>Fourier </a:t>
            </a:r>
            <a:r>
              <a:rPr lang="zh-CN" altLang="en-US" dirty="0" smtClean="0"/>
              <a:t>积分</a:t>
            </a:r>
          </a:p>
        </p:txBody>
      </p:sp>
      <mc:AlternateContent xmlns:mc="http://schemas.openxmlformats.org/markup-compatibility/2006">
        <mc:Choice xmlns:a14="http://schemas.microsoft.com/office/drawing/2010/main" xmlns="" Requires="a14">
          <p:sp>
            <p:nvSpPr>
              <p:cNvPr id="12291" name="内容占位符 2"/>
              <p:cNvSpPr>
                <a:spLocks noGrp="1"/>
              </p:cNvSpPr>
              <p:nvPr>
                <p:ph idx="1"/>
              </p:nvPr>
            </p:nvSpPr>
            <p:spPr>
              <a:xfrm>
                <a:off x="553851" y="1341438"/>
                <a:ext cx="6682445" cy="5256212"/>
              </a:xfrm>
            </p:spPr>
            <p:txBody>
              <a:bodyPr/>
              <a:lstStyle/>
              <a:p>
                <a:pPr>
                  <a:lnSpc>
                    <a:spcPct val="150000"/>
                  </a:lnSpc>
                </a:pPr>
                <a:r>
                  <a:rPr lang="zh-CN" altLang="en-US" dirty="0" smtClean="0"/>
                  <a:t>简单振动：</a:t>
                </a:r>
                <a:endParaRPr lang="en-US" altLang="zh-CN" dirty="0" smtClean="0"/>
              </a:p>
              <a:p>
                <a:pPr lvl="1">
                  <a:lnSpc>
                    <a:spcPct val="150000"/>
                  </a:lnSpc>
                </a:pPr>
                <a:r>
                  <a:rPr lang="zh-CN" altLang="zh-CN" dirty="0"/>
                  <a:t>质点在单位圆周上做匀速圆周运动</a:t>
                </a:r>
                <a:r>
                  <a:rPr lang="zh-CN" altLang="zh-CN" dirty="0" smtClean="0"/>
                  <a:t>；</a:t>
                </a:r>
                <a:endParaRPr lang="en-US" altLang="zh-CN" dirty="0" smtClean="0"/>
              </a:p>
              <a:p>
                <a:pPr lvl="1">
                  <a:lnSpc>
                    <a:spcPct val="150000"/>
                  </a:lnSpc>
                </a:pPr>
                <a:r>
                  <a:rPr lang="zh-CN" altLang="zh-CN" dirty="0"/>
                  <a:t>单位圆的方程：</a:t>
                </a:r>
                <a14:m>
                  <m:oMath xmlns:m="http://schemas.openxmlformats.org/officeDocument/2006/math">
                    <m:sSup>
                      <m:sSupPr>
                        <m:ctrlPr>
                          <a:rPr lang="zh-CN" altLang="zh-CN" i="1">
                            <a:latin typeface="Cambria Math"/>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𝒚</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𝟏</m:t>
                    </m:r>
                  </m:oMath>
                </a14:m>
                <a:r>
                  <a:rPr lang="zh-CN" altLang="zh-CN" dirty="0" smtClean="0"/>
                  <a:t>；</a:t>
                </a:r>
                <a:endParaRPr lang="en-US" altLang="zh-CN" dirty="0" smtClean="0"/>
              </a:p>
              <a:p>
                <a:pPr lvl="1">
                  <a:lnSpc>
                    <a:spcPct val="150000"/>
                  </a:lnSpc>
                </a:pPr>
                <a:r>
                  <a:rPr lang="zh-CN" altLang="zh-CN" dirty="0" smtClean="0"/>
                  <a:t>角速度</a:t>
                </a:r>
                <a:r>
                  <a:rPr lang="zh-CN" altLang="zh-CN" dirty="0"/>
                  <a:t>为</a:t>
                </a:r>
                <a:r>
                  <a:rPr lang="en-US" altLang="zh-CN" dirty="0"/>
                  <a:t/>
                </a:r>
                <a14:m>
                  <m:oMath xmlns:m="http://schemas.openxmlformats.org/officeDocument/2006/math">
                    <m:r>
                      <a:rPr lang="en-US" altLang="zh-CN" b="1" i="1">
                        <a:latin typeface="Cambria Math" panose="02040503050406030204" pitchFamily="18" charset="0"/>
                      </a:rPr>
                      <m:t>𝝎</m:t>
                    </m:r>
                  </m:oMath>
                </a14:m>
                <a:r>
                  <a:rPr lang="zh-CN" altLang="zh-CN" dirty="0"/>
                  <a:t>；</a:t>
                </a:r>
              </a:p>
              <a:p>
                <a:pPr lvl="1">
                  <a:lnSpc>
                    <a:spcPct val="150000"/>
                  </a:lnSpc>
                </a:pPr>
                <a:r>
                  <a:rPr lang="zh-CN" altLang="en-US" dirty="0" smtClean="0"/>
                  <a:t>观</a:t>
                </a:r>
                <a:r>
                  <a:rPr lang="zh-CN" altLang="zh-CN" dirty="0" smtClean="0"/>
                  <a:t>察</a:t>
                </a:r>
                <a:r>
                  <a:rPr lang="zh-CN" altLang="zh-CN" dirty="0"/>
                  <a:t>其纵坐标</a:t>
                </a:r>
                <a:r>
                  <a:rPr lang="en-US" altLang="zh-CN" dirty="0" smtClean="0"/>
                  <a:t/>
                </a:r>
                <a14:m>
                  <m:oMath xmlns:m="http://schemas.openxmlformats.org/officeDocument/2006/math">
                    <m:r>
                      <a:rPr lang="en-US" altLang="zh-CN" b="1" i="1">
                        <a:latin typeface="Cambria Math" panose="02040503050406030204" pitchFamily="18" charset="0"/>
                      </a:rPr>
                      <m:t>𝒚</m:t>
                    </m:r>
                  </m:oMath>
                </a14:m>
                <a:r>
                  <a:rPr lang="en-US" altLang="zh-CN" dirty="0" smtClean="0"/>
                  <a:t/>
                </a:r>
                <a:r>
                  <a:rPr lang="zh-CN" altLang="zh-CN" dirty="0"/>
                  <a:t>的变化规律；</a:t>
                </a:r>
                <a:endParaRPr lang="en-US" altLang="zh-CN" dirty="0" smtClean="0"/>
              </a:p>
              <a:p>
                <a:pPr lvl="1">
                  <a:lnSpc>
                    <a:spcPct val="150000"/>
                  </a:lnSpc>
                </a:pP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smtClean="0">
                        <a:latin typeface="Cambria Math" panose="02040503050406030204" pitchFamily="18" charset="0"/>
                      </a:rPr>
                      <m:t> </m:t>
                    </m:r>
                  </m:oMath>
                </a14:m>
                <a:r>
                  <a:rPr lang="zh-CN" altLang="zh-CN" dirty="0"/>
                  <a:t>时质点位置的幅角为</a:t>
                </a:r>
                <a:r>
                  <a:rPr lang="en-US" altLang="zh-CN" dirty="0" smtClean="0"/>
                  <a:t/>
                </a:r>
                <a14:m>
                  <m:oMath xmlns:m="http://schemas.openxmlformats.org/officeDocument/2006/math">
                    <m:r>
                      <a:rPr lang="en-US" altLang="zh-CN" b="1" i="1">
                        <a:latin typeface="Cambria Math" panose="02040503050406030204" pitchFamily="18" charset="0"/>
                      </a:rPr>
                      <m:t>𝜶</m:t>
                    </m:r>
                  </m:oMath>
                </a14:m>
                <a:r>
                  <a:rPr lang="zh-CN" altLang="zh-CN" dirty="0"/>
                  <a:t>，</a:t>
                </a:r>
              </a:p>
              <a:p>
                <a:pPr>
                  <a:lnSpc>
                    <a:spcPct val="150000"/>
                  </a:lnSpc>
                </a:pPr>
                <a14:m>
                  <m:oMath xmlns:m="http://schemas.openxmlformats.org/officeDocument/2006/math">
                    <m:r>
                      <a:rPr lang="en-US" altLang="zh-CN" b="1" i="1">
                        <a:latin typeface="Cambria Math" panose="02040503050406030204" pitchFamily="18" charset="0"/>
                      </a:rPr>
                      <m:t>𝒕</m:t>
                    </m:r>
                  </m:oMath>
                </a14:m>
                <a:r>
                  <a:rPr lang="en-US" altLang="zh-CN" dirty="0" smtClean="0"/>
                  <a:t/>
                </a:r>
                <a:r>
                  <a:rPr lang="zh-CN" altLang="zh-CN" dirty="0"/>
                  <a:t>时刻的纵坐标为</a:t>
                </a:r>
                <a:r>
                  <a:rPr lang="en-US" altLang="zh-CN" dirty="0" smtClean="0"/>
                  <a:t/>
                </a:r>
                <a14:m>
                  <m:oMath xmlns:m="http://schemas.openxmlformats.org/officeDocument/2006/math">
                    <m:r>
                      <a:rPr lang="en-US" altLang="zh-CN" b="1" i="1" smtClean="0">
                        <a:solidFill>
                          <a:schemeClr val="tx1"/>
                        </a:solidFill>
                        <a:latin typeface="Cambria Math" panose="02040503050406030204" pitchFamily="18" charset="0"/>
                      </a:rPr>
                      <m:t>𝒚</m:t>
                    </m:r>
                    <m:r>
                      <a:rPr lang="en-US" altLang="zh-CN" b="1" i="1" smtClean="0">
                        <a:solidFill>
                          <a:schemeClr val="tx1"/>
                        </a:solidFill>
                        <a:latin typeface="Cambria Math" panose="02040503050406030204" pitchFamily="18" charset="0"/>
                      </a:rPr>
                      <m:t>=</m:t>
                    </m:r>
                    <m:func>
                      <m:funcPr>
                        <m:ctrlPr>
                          <a:rPr lang="zh-CN" altLang="zh-CN" i="1">
                            <a:solidFill>
                              <a:schemeClr val="tx1"/>
                            </a:solidFill>
                            <a:latin typeface="Cambria Math"/>
                          </a:rPr>
                        </m:ctrlPr>
                      </m:funcPr>
                      <m:fName>
                        <m:r>
                          <a:rPr lang="en-US" altLang="zh-CN" b="1" i="1">
                            <a:solidFill>
                              <a:schemeClr val="tx1"/>
                            </a:solidFill>
                            <a:latin typeface="Cambria Math" panose="02040503050406030204" pitchFamily="18" charset="0"/>
                          </a:rPr>
                          <m:t>𝐬𝐢𝐧</m:t>
                        </m:r>
                      </m:fName>
                      <m:e>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𝝎</m:t>
                        </m:r>
                        <m:r>
                          <a:rPr lang="en-US" altLang="zh-CN" b="1" i="1">
                            <a:solidFill>
                              <a:schemeClr val="tx1"/>
                            </a:solidFill>
                            <a:latin typeface="Cambria Math" panose="02040503050406030204" pitchFamily="18" charset="0"/>
                          </a:rPr>
                          <m:t>𝒕</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𝜶</m:t>
                        </m:r>
                        <m:r>
                          <a:rPr lang="en-US" altLang="zh-CN" b="1" i="1">
                            <a:solidFill>
                              <a:schemeClr val="tx1"/>
                            </a:solidFill>
                            <a:latin typeface="Cambria Math" panose="02040503050406030204" pitchFamily="18" charset="0"/>
                          </a:rPr>
                          <m:t>)</m:t>
                        </m:r>
                      </m:e>
                    </m:func>
                  </m:oMath>
                </a14:m>
                <a:endParaRPr lang="en-US" altLang="zh-CN" dirty="0" smtClean="0"/>
              </a:p>
            </p:txBody>
          </p:sp>
        </mc:Choice>
        <mc:Fallback>
          <p:sp>
            <p:nvSpPr>
              <p:cNvPr id="12291" name="内容占位符 2"/>
              <p:cNvSpPr>
                <a:spLocks noGrp="1" noRot="1" noChangeAspect="1" noMove="1" noResize="1" noEditPoints="1" noAdjustHandles="1" noChangeArrowheads="1" noChangeShapeType="1" noTextEdit="1"/>
              </p:cNvSpPr>
              <p:nvPr>
                <p:ph idx="1"/>
              </p:nvPr>
            </p:nvSpPr>
            <p:spPr>
              <a:xfrm>
                <a:off x="553851" y="1341438"/>
                <a:ext cx="6682445" cy="5256212"/>
              </a:xfrm>
              <a:blipFill>
                <a:blip r:embed="rId3" cstate="print"/>
                <a:stretch>
                  <a:fillRect l="-91"/>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D4000AEB-ADFD-47DD-BDD6-C5CE47699814}" type="datetime8">
              <a:rPr lang="zh-CN" altLang="en-US" smtClean="0"/>
              <a:pPr>
                <a:defRPr/>
              </a:pPr>
              <a:t>2018年9月10日1时50分</a:t>
            </a:fld>
            <a:endParaRPr lang="zh-CN" altLang="en-US" dirty="0"/>
          </a:p>
        </p:txBody>
      </p:sp>
      <p:sp>
        <p:nvSpPr>
          <p:cNvPr id="1229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04EEADFA-209E-47FC-AD58-CABAA7CAB250}" type="slidenum">
              <a:rPr lang="zh-CN" altLang="en-US" sz="1800">
                <a:solidFill>
                  <a:srgbClr val="FFFFFF"/>
                </a:solidFill>
                <a:latin typeface="Georgia" panose="02040502050405020303" pitchFamily="18" charset="0"/>
              </a:rPr>
              <a:pPr>
                <a:spcBef>
                  <a:spcPct val="0"/>
                </a:spcBef>
                <a:buClrTx/>
                <a:buFontTx/>
                <a:buNone/>
              </a:pPr>
              <a:t>4</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9" name="文本框 54"/>
          <p:cNvSpPr txBox="1"/>
          <p:nvPr/>
        </p:nvSpPr>
        <p:spPr>
          <a:xfrm>
            <a:off x="8001137" y="2174033"/>
            <a:ext cx="611348"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v</a:t>
            </a:r>
            <a:endParaRPr lang="zh-CN" sz="2000" b="1" kern="100" dirty="0">
              <a:effectLst/>
              <a:ea typeface="宋体" panose="02010600030101010101" pitchFamily="2" charset="-122"/>
              <a:cs typeface="Times New Roman" panose="02020603050405020304" pitchFamily="18" charset="0"/>
            </a:endParaRPr>
          </a:p>
        </p:txBody>
      </p:sp>
      <p:sp>
        <p:nvSpPr>
          <p:cNvPr id="30" name="文本框 52"/>
          <p:cNvSpPr txBox="1"/>
          <p:nvPr/>
        </p:nvSpPr>
        <p:spPr>
          <a:xfrm>
            <a:off x="7432356" y="3368810"/>
            <a:ext cx="482067" cy="50769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θ</a:t>
            </a:r>
            <a:endParaRPr lang="zh-CN" sz="2000" b="1" kern="100" dirty="0">
              <a:effectLst/>
              <a:ea typeface="宋体" panose="02010600030101010101" pitchFamily="2" charset="-122"/>
              <a:cs typeface="Times New Roman" panose="02020603050405020304" pitchFamily="18" charset="0"/>
            </a:endParaRPr>
          </a:p>
        </p:txBody>
      </p:sp>
      <p:sp>
        <p:nvSpPr>
          <p:cNvPr id="31" name="文本框 51"/>
          <p:cNvSpPr txBox="1"/>
          <p:nvPr/>
        </p:nvSpPr>
        <p:spPr>
          <a:xfrm>
            <a:off x="7810976" y="3605656"/>
            <a:ext cx="611348"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i="1" kern="100" dirty="0">
                <a:effectLst/>
                <a:latin typeface="Times New Roman" panose="02020603050405020304" pitchFamily="18" charset="0"/>
                <a:ea typeface="宋体" panose="02010600030101010101" pitchFamily="2" charset="-122"/>
                <a:cs typeface="Times New Roman" panose="02020603050405020304" pitchFamily="18" charset="0"/>
              </a:rPr>
              <a:t>α</a:t>
            </a:r>
            <a:endParaRPr lang="zh-CN" sz="2000" kern="100" dirty="0">
              <a:effectLst/>
              <a:ea typeface="宋体" panose="02010600030101010101" pitchFamily="2" charset="-122"/>
              <a:cs typeface="Times New Roman" panose="02020603050405020304" pitchFamily="18" charset="0"/>
            </a:endParaRPr>
          </a:p>
        </p:txBody>
      </p:sp>
      <p:grpSp>
        <p:nvGrpSpPr>
          <p:cNvPr id="5" name="组合 4"/>
          <p:cNvGrpSpPr/>
          <p:nvPr/>
        </p:nvGrpSpPr>
        <p:grpSpPr>
          <a:xfrm>
            <a:off x="5682175" y="2166286"/>
            <a:ext cx="3282313" cy="3468656"/>
            <a:chOff x="5508104" y="2166286"/>
            <a:chExt cx="3282313" cy="3468656"/>
          </a:xfrm>
        </p:grpSpPr>
        <p:sp>
          <p:nvSpPr>
            <p:cNvPr id="27" name="文本框 48"/>
            <p:cNvSpPr txBox="1"/>
            <p:nvPr/>
          </p:nvSpPr>
          <p:spPr>
            <a:xfrm>
              <a:off x="6585023" y="2166286"/>
              <a:ext cx="611348"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050" b="1" kern="100" dirty="0">
                <a:effectLst/>
                <a:ea typeface="宋体" panose="02010600030101010101" pitchFamily="2" charset="-122"/>
                <a:cs typeface="Times New Roman" panose="02020603050405020304" pitchFamily="18" charset="0"/>
              </a:endParaRPr>
            </a:p>
          </p:txBody>
        </p:sp>
        <p:sp>
          <p:nvSpPr>
            <p:cNvPr id="28" name="文本框 47"/>
            <p:cNvSpPr txBox="1"/>
            <p:nvPr/>
          </p:nvSpPr>
          <p:spPr>
            <a:xfrm>
              <a:off x="8395852" y="4139622"/>
              <a:ext cx="394565" cy="46431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sz="2000" b="1" kern="100" dirty="0">
                <a:effectLst/>
                <a:ea typeface="宋体" panose="02010600030101010101" pitchFamily="2" charset="-122"/>
                <a:cs typeface="Times New Roman" panose="02020603050405020304" pitchFamily="18" charset="0"/>
              </a:endParaRPr>
            </a:p>
          </p:txBody>
        </p:sp>
        <p:cxnSp>
          <p:nvCxnSpPr>
            <p:cNvPr id="32" name="直接箭头连接符 31"/>
            <p:cNvCxnSpPr/>
            <p:nvPr/>
          </p:nvCxnSpPr>
          <p:spPr>
            <a:xfrm>
              <a:off x="5508104" y="4093191"/>
              <a:ext cx="3229471" cy="30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6964214" y="2265146"/>
              <a:ext cx="46431" cy="3369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椭圆 33"/>
          <p:cNvSpPr/>
          <p:nvPr/>
        </p:nvSpPr>
        <p:spPr>
          <a:xfrm>
            <a:off x="5838197" y="2785366"/>
            <a:ext cx="2646591" cy="2615636"/>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35" name="直接连接符 34"/>
          <p:cNvCxnSpPr/>
          <p:nvPr/>
        </p:nvCxnSpPr>
        <p:spPr>
          <a:xfrm flipV="1">
            <a:off x="7184716" y="2924666"/>
            <a:ext cx="557178" cy="11685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7192456" y="3435412"/>
            <a:ext cx="1114354" cy="6577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7819279" y="2359751"/>
            <a:ext cx="503008" cy="109113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184716" y="3450889"/>
            <a:ext cx="110786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184716" y="2940143"/>
            <a:ext cx="542950" cy="773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文本框 52"/>
          <p:cNvSpPr txBox="1"/>
          <p:nvPr/>
        </p:nvSpPr>
        <p:spPr>
          <a:xfrm>
            <a:off x="6006319" y="4279314"/>
            <a:ext cx="1287166" cy="46392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dirty="0">
                <a:effectLst/>
                <a:latin typeface="Times New Roman" panose="02020603050405020304" pitchFamily="18" charset="0"/>
                <a:ea typeface="宋体" panose="02010600030101010101" pitchFamily="2" charset="-122"/>
                <a:cs typeface="宋体" panose="02010600030101010101" pitchFamily="2" charset="-122"/>
              </a:rPr>
              <a:t>θ = </a:t>
            </a:r>
            <a:r>
              <a:rPr lang="en-US" sz="2800" b="1" i="1" dirty="0" err="1">
                <a:effectLst/>
                <a:latin typeface="Times New Roman" panose="02020603050405020304" pitchFamily="18" charset="0"/>
                <a:ea typeface="宋体" panose="02010600030101010101" pitchFamily="2" charset="-122"/>
                <a:cs typeface="宋体" panose="02010600030101010101" pitchFamily="2" charset="-122"/>
              </a:rPr>
              <a:t>ωt</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 name="弧形 1"/>
          <p:cNvSpPr/>
          <p:nvPr/>
        </p:nvSpPr>
        <p:spPr>
          <a:xfrm rot="5844183">
            <a:off x="7198911" y="4404849"/>
            <a:ext cx="1168715" cy="1199369"/>
          </a:xfrm>
          <a:prstGeom prst="arc">
            <a:avLst/>
          </a:prstGeom>
          <a:ln w="44450">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52"/>
          <p:cNvSpPr txBox="1"/>
          <p:nvPr/>
        </p:nvSpPr>
        <p:spPr>
          <a:xfrm>
            <a:off x="8073449" y="5424223"/>
            <a:ext cx="746413" cy="46392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b="1" i="1" dirty="0" smtClean="0">
                <a:effectLst/>
                <a:latin typeface="Times New Roman" panose="02020603050405020304" pitchFamily="18" charset="0"/>
                <a:ea typeface="宋体" panose="02010600030101010101" pitchFamily="2" charset="-122"/>
                <a:cs typeface="宋体" panose="02010600030101010101" pitchFamily="2" charset="-122"/>
              </a:rPr>
              <a:t>ω</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6" name="椭圆 25"/>
          <p:cNvSpPr/>
          <p:nvPr/>
        </p:nvSpPr>
        <p:spPr>
          <a:xfrm>
            <a:off x="8218347" y="3367402"/>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592917" y="2822738"/>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55006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2000"/>
                                        <p:tgtEl>
                                          <p:spTgt spid="5"/>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291">
                                            <p:txEl>
                                              <p:pRg st="1" end="1"/>
                                            </p:txEl>
                                          </p:spTgt>
                                        </p:tgtEl>
                                        <p:attrNameLst>
                                          <p:attrName>style.visibility</p:attrName>
                                        </p:attrNameLst>
                                      </p:cBhvr>
                                      <p:to>
                                        <p:strVal val="visible"/>
                                      </p:to>
                                    </p:set>
                                    <p:animEffect transition="in" filter="wipe(left)">
                                      <p:cBhvr>
                                        <p:cTn id="21" dur="500"/>
                                        <p:tgtEl>
                                          <p:spTgt spid="12291">
                                            <p:txEl>
                                              <p:pRg st="1" end="1"/>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291">
                                            <p:txEl>
                                              <p:pRg st="2" end="2"/>
                                            </p:txEl>
                                          </p:spTgt>
                                        </p:tgtEl>
                                        <p:attrNameLst>
                                          <p:attrName>style.visibility</p:attrName>
                                        </p:attrNameLst>
                                      </p:cBhvr>
                                      <p:to>
                                        <p:strVal val="visible"/>
                                      </p:to>
                                    </p:set>
                                    <p:animEffect transition="in" filter="wipe(left)">
                                      <p:cBhvr>
                                        <p:cTn id="30" dur="500"/>
                                        <p:tgtEl>
                                          <p:spTgt spid="1229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291">
                                            <p:txEl>
                                              <p:pRg st="3" end="3"/>
                                            </p:txEl>
                                          </p:spTgt>
                                        </p:tgtEl>
                                        <p:attrNameLst>
                                          <p:attrName>style.visibility</p:attrName>
                                        </p:attrNameLst>
                                      </p:cBhvr>
                                      <p:to>
                                        <p:strVal val="visible"/>
                                      </p:to>
                                    </p:set>
                                    <p:animEffect transition="in" filter="wipe(left)">
                                      <p:cBhvr>
                                        <p:cTn id="35" dur="500"/>
                                        <p:tgtEl>
                                          <p:spTgt spid="12291">
                                            <p:txEl>
                                              <p:pRg st="3" end="3"/>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91">
                                            <p:txEl>
                                              <p:pRg st="4" end="4"/>
                                            </p:txEl>
                                          </p:spTgt>
                                        </p:tgtEl>
                                        <p:attrNameLst>
                                          <p:attrName>style.visibility</p:attrName>
                                        </p:attrNameLst>
                                      </p:cBhvr>
                                      <p:to>
                                        <p:strVal val="visible"/>
                                      </p:to>
                                    </p:set>
                                    <p:animEffect transition="in" filter="wipe(left)">
                                      <p:cBhvr>
                                        <p:cTn id="47" dur="500"/>
                                        <p:tgtEl>
                                          <p:spTgt spid="12291">
                                            <p:txEl>
                                              <p:pRg st="4" end="4"/>
                                            </p:txEl>
                                          </p:spTgt>
                                        </p:tgtEl>
                                      </p:cBhvr>
                                    </p:animEffect>
                                  </p:childTnLst>
                                </p:cTn>
                              </p:par>
                              <p:par>
                                <p:cTn id="48" presetID="22" presetClass="entr" presetSubtype="2"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right)">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291">
                                            <p:txEl>
                                              <p:pRg st="5" end="5"/>
                                            </p:txEl>
                                          </p:spTgt>
                                        </p:tgtEl>
                                        <p:attrNameLst>
                                          <p:attrName>style.visibility</p:attrName>
                                        </p:attrNameLst>
                                      </p:cBhvr>
                                      <p:to>
                                        <p:strVal val="visible"/>
                                      </p:to>
                                    </p:set>
                                    <p:animEffect transition="in" filter="wipe(left)">
                                      <p:cBhvr>
                                        <p:cTn id="55" dur="500"/>
                                        <p:tgtEl>
                                          <p:spTgt spid="12291">
                                            <p:txEl>
                                              <p:pRg st="5" end="5"/>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500"/>
                                        <p:tgtEl>
                                          <p:spTgt spid="3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down)">
                                      <p:cBhvr>
                                        <p:cTn id="67" dur="500"/>
                                        <p:tgtEl>
                                          <p:spTgt spid="37"/>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2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p:cTn id="90" dur="500" fill="hold"/>
                                        <p:tgtEl>
                                          <p:spTgt spid="40"/>
                                        </p:tgtEl>
                                        <p:attrNameLst>
                                          <p:attrName>ppt_w</p:attrName>
                                        </p:attrNameLst>
                                      </p:cBhvr>
                                      <p:tavLst>
                                        <p:tav tm="0">
                                          <p:val>
                                            <p:fltVal val="0"/>
                                          </p:val>
                                        </p:tav>
                                        <p:tav tm="100000">
                                          <p:val>
                                            <p:strVal val="#ppt_w"/>
                                          </p:val>
                                        </p:tav>
                                      </p:tavLst>
                                    </p:anim>
                                    <p:anim calcmode="lin" valueType="num">
                                      <p:cBhvr>
                                        <p:cTn id="91" dur="500" fill="hold"/>
                                        <p:tgtEl>
                                          <p:spTgt spid="40"/>
                                        </p:tgtEl>
                                        <p:attrNameLst>
                                          <p:attrName>ppt_h</p:attrName>
                                        </p:attrNameLst>
                                      </p:cBhvr>
                                      <p:tavLst>
                                        <p:tav tm="0">
                                          <p:val>
                                            <p:fltVal val="0"/>
                                          </p:val>
                                        </p:tav>
                                        <p:tav tm="100000">
                                          <p:val>
                                            <p:strVal val="#ppt_h"/>
                                          </p:val>
                                        </p:tav>
                                      </p:tavLst>
                                    </p:anim>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right)">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2291">
                                            <p:txEl>
                                              <p:pRg st="6" end="6"/>
                                            </p:txEl>
                                          </p:spTgt>
                                        </p:tgtEl>
                                        <p:attrNameLst>
                                          <p:attrName>style.visibility</p:attrName>
                                        </p:attrNameLst>
                                      </p:cBhvr>
                                      <p:to>
                                        <p:strVal val="visible"/>
                                      </p:to>
                                    </p:set>
                                    <p:animEffect transition="in" filter="wipe(left)">
                                      <p:cBhvr>
                                        <p:cTn id="102"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P spid="29" grpId="0" animBg="1"/>
      <p:bldP spid="30" grpId="0" animBg="1"/>
      <p:bldP spid="31" grpId="0" animBg="1"/>
      <p:bldP spid="34" grpId="0" animBg="1"/>
      <p:bldP spid="40" grpId="0"/>
      <p:bldP spid="2" grpId="0" animBg="1"/>
      <p:bldP spid="23" grpId="0"/>
      <p:bldP spid="26"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64096"/>
          </a:xfrm>
        </p:spPr>
        <p:txBody>
          <a:bodyPr/>
          <a:lstStyle/>
          <a:p>
            <a:r>
              <a:rPr lang="zh-CN" altLang="en-US" dirty="0" smtClean="0"/>
              <a:t>计算</a:t>
            </a:r>
            <a:r>
              <a:rPr lang="zh-CN" altLang="en-US" u="sng" dirty="0" smtClean="0">
                <a:solidFill>
                  <a:srgbClr val="FF0000"/>
                </a:solidFill>
              </a:rPr>
              <a:t>广义积分</a:t>
            </a:r>
            <a:endParaRPr lang="zh-CN" altLang="en-US" u="sng" dirty="0">
              <a:solidFill>
                <a:srgbClr val="FF0000"/>
              </a:solidFill>
            </a:endParaRP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57200" y="1052736"/>
                <a:ext cx="8280920" cy="5256584"/>
              </a:xfrm>
            </p:spPr>
            <p:txBody>
              <a:bodyPr/>
              <a:lstStyle/>
              <a:p>
                <a:pPr>
                  <a:lnSpc>
                    <a:spcPct val="114000"/>
                  </a:lnSpc>
                </a:pPr>
                <a:r>
                  <a:rPr lang="zh-CN" altLang="zh-CN" dirty="0" smtClean="0"/>
                  <a:t>求函数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a:latin typeface="Cambria Math" panose="02040503050406030204" pitchFamily="18" charset="0"/>
                      </a:rPr>
                      <m:t>=</m:t>
                    </m:r>
                    <m:d>
                      <m:dPr>
                        <m:begChr m:val="{"/>
                        <m:endChr m:val=""/>
                        <m:ctrlPr>
                          <a:rPr lang="zh-CN" altLang="zh-CN" i="1">
                            <a:latin typeface="Cambria Math"/>
                          </a:rPr>
                        </m:ctrlPr>
                      </m:dPr>
                      <m:e>
                        <m:eqArr>
                          <m:eqArrPr>
                            <m:ctrlPr>
                              <a:rPr lang="zh-CN" altLang="zh-CN" i="1">
                                <a:latin typeface="Cambria Math"/>
                              </a:rPr>
                            </m:ctrlPr>
                          </m:eqArrPr>
                          <m:e>
                            <m:r>
                              <a:rPr lang="en-US" altLang="zh-CN" b="1" i="1">
                                <a:latin typeface="Cambria Math" panose="02040503050406030204" pitchFamily="18" charset="0"/>
                              </a:rPr>
                              <m:t>𝟏</m:t>
                            </m:r>
                            <m:r>
                              <a:rPr lang="en-US" altLang="zh-CN" b="1" i="1">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𝟏</m:t>
                            </m:r>
                          </m:e>
                          <m:e>
                            <m:r>
                              <a:rPr lang="en-US" altLang="zh-CN" b="1" i="1">
                                <a:latin typeface="Cambria Math" panose="02040503050406030204" pitchFamily="18" charset="0"/>
                              </a:rPr>
                              <m:t>𝟎</m:t>
                            </m:r>
                            <m:r>
                              <a:rPr lang="en-US" altLang="zh-CN" b="1" i="1">
                                <a:latin typeface="Cambria Math" panose="02040503050406030204" pitchFamily="18" charset="0"/>
                              </a:rPr>
                              <m:t>,       </m:t>
                            </m:r>
                            <m:r>
                              <a:rPr lang="zh-CN" altLang="zh-CN" b="1">
                                <a:latin typeface="Cambria Math" panose="02040503050406030204" pitchFamily="18" charset="0"/>
                              </a:rPr>
                              <m:t>其它</m:t>
                            </m:r>
                          </m:e>
                        </m:eqArr>
                      </m:e>
                    </m:d>
                  </m:oMath>
                </a14:m>
                <a:r>
                  <a:rPr lang="en-US" altLang="zh-CN" dirty="0"/>
                  <a:t/>
                </a:r>
                <a:r>
                  <a:rPr lang="zh-CN" altLang="en-US" dirty="0" smtClean="0"/>
                  <a:t>的 </a:t>
                </a:r>
                <a:r>
                  <a:rPr lang="en-US" altLang="zh-CN" dirty="0" smtClean="0"/>
                  <a:t>Fourier </a:t>
                </a:r>
                <a:r>
                  <a:rPr lang="zh-CN" altLang="en-US" dirty="0" smtClean="0"/>
                  <a:t>变换，</a:t>
                </a:r>
                <a:r>
                  <a:rPr lang="en-US" altLang="zh-CN" dirty="0" smtClean="0"/>
                  <a:t/>
                </a:r>
                <a:br>
                  <a:rPr lang="en-US" altLang="zh-CN" dirty="0" smtClean="0"/>
                </a:br>
                <a:r>
                  <a:rPr lang="zh-CN" altLang="en-US" dirty="0" smtClean="0"/>
                  <a:t>并计算广义积分 </a:t>
                </a:r>
                <a14:m>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𝒙</m:t>
                                </m:r>
                              </m:e>
                            </m:func>
                          </m:num>
                          <m:den>
                            <m:r>
                              <a:rPr lang="en-US" altLang="zh-CN" b="1" i="1">
                                <a:latin typeface="Cambria Math" panose="02040503050406030204" pitchFamily="18" charset="0"/>
                              </a:rPr>
                              <m:t>𝒙</m:t>
                            </m:r>
                          </m:den>
                        </m:f>
                        <m:r>
                          <a:rPr lang="en-US" altLang="zh-CN" b="1" i="1">
                            <a:latin typeface="Cambria Math" panose="02040503050406030204" pitchFamily="18" charset="0"/>
                          </a:rPr>
                          <m:t>𝐝</m:t>
                        </m:r>
                        <m:r>
                          <a:rPr lang="en-US" altLang="zh-CN" b="1" i="1">
                            <a:latin typeface="Cambria Math" panose="02040503050406030204" pitchFamily="18" charset="0"/>
                          </a:rPr>
                          <m:t>𝒙</m:t>
                        </m:r>
                      </m:e>
                    </m:nary>
                  </m:oMath>
                </a14:m>
                <a:r>
                  <a:rPr lang="zh-CN" altLang="zh-CN" dirty="0" smtClean="0"/>
                  <a:t>。</a:t>
                </a:r>
                <a:endParaRPr lang="en-US" altLang="zh-CN" dirty="0" smtClean="0"/>
              </a:p>
              <a:p>
                <a:pPr>
                  <a:lnSpc>
                    <a:spcPct val="114000"/>
                  </a:lnSpc>
                </a:pPr>
                <a:r>
                  <a:rPr lang="zh-CN" altLang="en-US" dirty="0" smtClean="0"/>
                  <a:t>解：首先计算 </a:t>
                </a:r>
                <a:r>
                  <a:rPr lang="en-US" altLang="zh-CN" dirty="0" smtClean="0"/>
                  <a:t>Fourier </a:t>
                </a:r>
                <a:r>
                  <a:rPr lang="zh-CN" altLang="en-US" dirty="0" smtClean="0"/>
                  <a:t>变换</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𝑭</m:t>
                      </m:r>
                      <m:d>
                        <m:dPr>
                          <m:ctrlPr>
                            <a:rPr lang="zh-CN" altLang="zh-CN" i="1">
                              <a:latin typeface="Cambria Math"/>
                            </a:rPr>
                          </m:ctrlPr>
                        </m:dPr>
                        <m:e>
                          <m:r>
                            <a:rPr lang="en-US" altLang="zh-CN" b="1" i="1" smtClean="0">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𝟏</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Sup>
                        <m:sSubSupPr>
                          <m:ctrlPr>
                            <a:rPr lang="zh-CN" altLang="zh-CN" i="1">
                              <a:latin typeface="Cambria Math"/>
                            </a:rPr>
                          </m:ctrlPr>
                        </m:sSubSupPr>
                        <m:e>
                          <m:d>
                            <m:dPr>
                              <m:begChr m:val=""/>
                              <m:endChr m:val="|"/>
                              <m:ctrlPr>
                                <a:rPr lang="zh-CN" altLang="zh-CN" i="1">
                                  <a:latin typeface="Cambria Math"/>
                                </a:rPr>
                              </m:ctrlPr>
                            </m:dPr>
                            <m:e>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𝒋</m:t>
                                  </m:r>
                                  <m:r>
                                    <a:rPr lang="en-US" altLang="zh-CN" b="1" i="1">
                                      <a:latin typeface="Cambria Math" panose="02040503050406030204" pitchFamily="18" charset="0"/>
                                    </a:rPr>
                                    <m:t>𝝎</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𝒕</m:t>
                                  </m:r>
                                </m:sup>
                              </m:sSup>
                            </m:e>
                          </m:d>
                        </m:e>
                        <m:sub>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𝟏</m:t>
                          </m:r>
                        </m:sup>
                      </m:sSubSup>
                      <m:r>
                        <a:rPr lang="en-US" altLang="zh-CN" b="1" i="1" smtClean="0">
                          <a:latin typeface="Cambria Math" panose="02040503050406030204" pitchFamily="18" charset="0"/>
                        </a:rPr>
                        <m:t>=</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𝒋</m:t>
                          </m:r>
                          <m:r>
                            <a:rPr lang="en-US" altLang="zh-CN" b="1" i="1">
                              <a:latin typeface="Cambria Math" panose="02040503050406030204" pitchFamily="18" charset="0"/>
                            </a:rPr>
                            <m:t>𝝎</m:t>
                          </m:r>
                        </m:den>
                      </m:f>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𝒋</m:t>
                              </m:r>
                              <m:r>
                                <a:rPr lang="en-US" altLang="zh-CN" b="1" i="1">
                                  <a:latin typeface="Cambria Math" panose="02040503050406030204" pitchFamily="18" charset="0"/>
                                </a:rPr>
                                <m:t>𝝎</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𝒋</m:t>
                              </m:r>
                              <m:r>
                                <a:rPr lang="en-US" altLang="zh-CN" b="1" i="1">
                                  <a:latin typeface="Cambria Math" panose="02040503050406030204" pitchFamily="18" charset="0"/>
                                </a:rPr>
                                <m:t>𝝎</m:t>
                              </m:r>
                            </m:sup>
                          </m:sSup>
                        </m:e>
                      </m:d>
                      <m:r>
                        <a:rPr lang="en-US" altLang="zh-CN" b="1" i="1">
                          <a:latin typeface="Cambria Math" panose="02040503050406030204" pitchFamily="18" charset="0"/>
                        </a:rPr>
                        <m:t>=</m:t>
                      </m:r>
                      <m:f>
                        <m:fPr>
                          <m:ctrlPr>
                            <a:rPr lang="en-US" altLang="zh-CN" i="1" smtClean="0">
                              <a:latin typeface="Cambria Math"/>
                            </a:rPr>
                          </m:ctrlPr>
                        </m:fPr>
                        <m:num>
                          <m:r>
                            <a:rPr lang="en-US" altLang="zh-CN" b="1" i="1" smtClean="0">
                              <a:latin typeface="Cambria Math" panose="02040503050406030204" pitchFamily="18" charset="0"/>
                            </a:rPr>
                            <m:t>𝟐</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e>
                          </m:func>
                        </m:num>
                        <m:den>
                          <m:r>
                            <a:rPr lang="en-US" altLang="zh-CN" b="1" i="1">
                              <a:latin typeface="Cambria Math" panose="02040503050406030204" pitchFamily="18" charset="0"/>
                            </a:rPr>
                            <m:t>𝝎</m:t>
                          </m:r>
                        </m:den>
                      </m:f>
                    </m:oMath>
                  </m:oMathPara>
                </a14:m>
                <a:endParaRPr lang="zh-CN" altLang="zh-CN" dirty="0"/>
              </a:p>
              <a:p>
                <a:pPr>
                  <a:lnSpc>
                    <a:spcPct val="114000"/>
                  </a:lnSpc>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052736"/>
                <a:ext cx="8280920" cy="5256584"/>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40</a:t>
            </a:fld>
            <a:endParaRPr lang="zh-CN" altLang="en-US"/>
          </a:p>
        </p:txBody>
      </p:sp>
      <p:sp>
        <p:nvSpPr>
          <p:cNvPr id="6" name="矩形 5">
            <a:hlinkClick r:id="rId3" action="ppaction://hlinksldjump"/>
          </p:cNvPr>
          <p:cNvSpPr/>
          <p:nvPr/>
        </p:nvSpPr>
        <p:spPr>
          <a:xfrm>
            <a:off x="1547664" y="476672"/>
            <a:ext cx="2088232"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36096" y="3501008"/>
            <a:ext cx="216024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55576" y="4653136"/>
            <a:ext cx="2592288"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50704" y="4509120"/>
            <a:ext cx="3209528"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11652" y="4545124"/>
            <a:ext cx="1769368"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52691" y="2903412"/>
            <a:ext cx="2166620" cy="979170"/>
          </a:xfrm>
          <a:prstGeom prst="rect">
            <a:avLst/>
          </a:prstGeom>
        </p:spPr>
      </p:sp>
      <p:grpSp>
        <p:nvGrpSpPr>
          <p:cNvPr id="28" name="组合 27"/>
          <p:cNvGrpSpPr/>
          <p:nvPr/>
        </p:nvGrpSpPr>
        <p:grpSpPr>
          <a:xfrm>
            <a:off x="5644331" y="1937693"/>
            <a:ext cx="3042469" cy="1419299"/>
            <a:chOff x="5400401" y="2017485"/>
            <a:chExt cx="2836689" cy="1059259"/>
          </a:xfrm>
        </p:grpSpPr>
        <p:sp>
          <p:nvSpPr>
            <p:cNvPr id="13" name="文本框 41"/>
            <p:cNvSpPr txBox="1"/>
            <p:nvPr/>
          </p:nvSpPr>
          <p:spPr>
            <a:xfrm>
              <a:off x="7331430" y="2483853"/>
              <a:ext cx="376179" cy="39907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400" b="1" dirty="0">
                  <a:effectLst/>
                  <a:latin typeface="宋体" panose="02010600030101010101" pitchFamily="2" charset="-122"/>
                  <a:ea typeface="宋体" panose="02010600030101010101" pitchFamily="2" charset="-122"/>
                  <a:cs typeface="Times New Roman" panose="02020603050405020304" pitchFamily="18" charset="0"/>
                </a:rPr>
                <a:t>1</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文本框 41"/>
            <p:cNvSpPr txBox="1"/>
            <p:nvPr/>
          </p:nvSpPr>
          <p:spPr>
            <a:xfrm>
              <a:off x="6372200" y="2017485"/>
              <a:ext cx="356385" cy="44312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400" b="1" kern="100" dirty="0">
                  <a:effectLst/>
                  <a:latin typeface="Times New Roman" panose="02020603050405020304" pitchFamily="18" charset="0"/>
                  <a:ea typeface="宋体" panose="02010600030101010101" pitchFamily="2" charset="-122"/>
                  <a:cs typeface="宋体" panose="02010600030101010101" pitchFamily="2" charset="-122"/>
                </a:rPr>
                <a:t>1</a:t>
              </a:r>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5" name="直接箭头连接符 14"/>
            <p:cNvCxnSpPr/>
            <p:nvPr/>
          </p:nvCxnSpPr>
          <p:spPr>
            <a:xfrm>
              <a:off x="5400401" y="2941153"/>
              <a:ext cx="2836689" cy="1776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6728585" y="2132856"/>
              <a:ext cx="26428" cy="94388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315211" y="2953682"/>
              <a:ext cx="432966" cy="5231"/>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871875" y="2934063"/>
              <a:ext cx="312262" cy="7116"/>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189458" y="2460613"/>
              <a:ext cx="1115338" cy="550901"/>
              <a:chOff x="2013793" y="691820"/>
              <a:chExt cx="1115338" cy="550901"/>
            </a:xfrm>
          </p:grpSpPr>
          <p:cxnSp>
            <p:nvCxnSpPr>
              <p:cNvPr id="26" name="直接连接符 25"/>
              <p:cNvCxnSpPr/>
              <p:nvPr/>
            </p:nvCxnSpPr>
            <p:spPr>
              <a:xfrm>
                <a:off x="2013793" y="691820"/>
                <a:ext cx="5285" cy="5349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124051" y="708071"/>
                <a:ext cx="5080" cy="5346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142181" y="2367813"/>
              <a:ext cx="1215892" cy="126861"/>
              <a:chOff x="1950367" y="210415"/>
              <a:chExt cx="1215892" cy="126861"/>
            </a:xfrm>
          </p:grpSpPr>
          <p:cxnSp>
            <p:nvCxnSpPr>
              <p:cNvPr id="23" name="直接连接符 22"/>
              <p:cNvCxnSpPr/>
              <p:nvPr/>
            </p:nvCxnSpPr>
            <p:spPr>
              <a:xfrm>
                <a:off x="2008508" y="273843"/>
                <a:ext cx="1131108" cy="52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950367" y="210415"/>
                <a:ext cx="116282" cy="1215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椭圆 24"/>
              <p:cNvSpPr/>
              <p:nvPr/>
            </p:nvSpPr>
            <p:spPr>
              <a:xfrm>
                <a:off x="3050054" y="215991"/>
                <a:ext cx="116205" cy="1212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1" name="椭圆 20"/>
            <p:cNvSpPr/>
            <p:nvPr/>
          </p:nvSpPr>
          <p:spPr>
            <a:xfrm>
              <a:off x="6142181" y="2869429"/>
              <a:ext cx="116205" cy="12128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椭圆 21"/>
            <p:cNvSpPr/>
            <p:nvPr/>
          </p:nvSpPr>
          <p:spPr>
            <a:xfrm>
              <a:off x="7257312" y="2895857"/>
              <a:ext cx="116205" cy="12128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9" name="棱台 28">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08649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8" fill="hold" grpId="0" nodeType="clickEffect">
                                  <p:stCondLst>
                                    <p:cond delay="0"/>
                                  </p:stCondLst>
                                  <p:childTnLst>
                                    <p:animEffect transition="out" filter="wipe(left)">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0" nodeType="clickEffect">
                                  <p:stCondLst>
                                    <p:cond delay="0"/>
                                  </p:stCondLst>
                                  <p:childTnLst>
                                    <p:animEffect transition="out" filter="wipe(left)">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764704"/>
                <a:ext cx="8212754" cy="5256584"/>
              </a:xfrm>
            </p:spPr>
            <p:txBody>
              <a:bodyPr/>
              <a:lstStyle/>
              <a:p>
                <a:pPr>
                  <a:lnSpc>
                    <a:spcPct val="114000"/>
                  </a:lnSpc>
                </a:pPr>
                <a:r>
                  <a:rPr lang="zh-CN" altLang="en-US" dirty="0" smtClean="0"/>
                  <a:t>其次计算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zh-CN" altLang="en-US" dirty="0" smtClean="0"/>
                  <a:t> 的 </a:t>
                </a:r>
                <a:r>
                  <a:rPr lang="en-US" altLang="zh-CN" dirty="0" smtClean="0"/>
                  <a:t>Fourier </a:t>
                </a:r>
                <a:r>
                  <a:rPr lang="zh-CN" altLang="en-US" dirty="0" smtClean="0"/>
                  <a:t>逆变换</a:t>
                </a:r>
                <a:endParaRPr lang="en-US" altLang="zh-CN" dirty="0" smtClean="0"/>
              </a:p>
              <a:p>
                <a:pPr marL="109537" indent="0">
                  <a:lnSpc>
                    <a:spcPct val="150000"/>
                  </a:lnSpc>
                  <a:buNone/>
                </a:pPr>
                <a14:m>
                  <m:oMathPara xmlns:m="http://schemas.openxmlformats.org/officeDocument/2006/math">
                    <m:oMathParaPr>
                      <m:jc m:val="centerGroup"/>
                    </m:oMathParaPr>
                    <m:oMath xmlns:m="http://schemas.openxmlformats.org/officeDocument/2006/math">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en-US" altLang="zh-CN" i="1">
                                  <a:latin typeface="Cambria Math"/>
                                </a:rPr>
                              </m:ctrlPr>
                            </m:fPr>
                            <m:num>
                              <m:r>
                                <a:rPr lang="en-US" altLang="zh-CN" b="1" i="1">
                                  <a:latin typeface="Cambria Math" panose="02040503050406030204" pitchFamily="18" charset="0"/>
                                </a:rPr>
                                <m:t>𝟐</m:t>
                              </m:r>
                              <m:func>
                                <m:funcPr>
                                  <m:ctrlPr>
                                    <a:rPr lang="zh-CN" altLang="zh-CN" i="1">
                                      <a:latin typeface="Cambria Math"/>
                                    </a:rPr>
                                  </m:ctrlPr>
                                </m:funcPr>
                                <m:fName>
                                  <m:r>
                                    <a:rPr lang="en-US" altLang="zh-CN" b="1" i="0">
                                      <a:latin typeface="Cambria Math" panose="02040503050406030204" pitchFamily="18" charset="0"/>
                                    </a:rPr>
                                    <m:t>𝐬𝐢𝐧</m:t>
                                  </m:r>
                                </m:fName>
                                <m:e>
                                  <m:r>
                                    <a:rPr lang="en-US" altLang="zh-CN" b="1" i="1">
                                      <a:latin typeface="Cambria Math" panose="02040503050406030204" pitchFamily="18" charset="0"/>
                                    </a:rPr>
                                    <m:t>𝝎</m:t>
                                  </m:r>
                                </m:e>
                              </m:func>
                            </m:num>
                            <m:den>
                              <m:r>
                                <a:rPr lang="en-US" altLang="zh-CN" b="1" i="1">
                                  <a:latin typeface="Cambria Math" panose="02040503050406030204" pitchFamily="18" charset="0"/>
                                </a:rPr>
                                <m:t>𝝎</m:t>
                              </m:r>
                            </m:den>
                          </m:f>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𝒋</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e>
                              </m:func>
                            </m:num>
                            <m:den>
                              <m:r>
                                <a:rPr lang="en-US" altLang="zh-CN" b="1" i="1">
                                  <a:latin typeface="Cambria Math" panose="02040503050406030204" pitchFamily="18" charset="0"/>
                                </a:rPr>
                                <m:t>𝝎</m:t>
                              </m:r>
                            </m:den>
                          </m:f>
                          <m:r>
                            <a:rPr lang="en-US" altLang="zh-CN" b="1" i="1">
                              <a:latin typeface="Cambria Math" panose="02040503050406030204" pitchFamily="18" charset="0"/>
                            </a:rPr>
                            <m:t>⋅</m:t>
                          </m:r>
                          <m:d>
                            <m:dPr>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m:t>
                              </m:r>
                              <m:r>
                                <a:rPr lang="en-US" altLang="zh-CN" b="1" i="1">
                                  <a:latin typeface="Cambria Math" panose="02040503050406030204" pitchFamily="18" charset="0"/>
                                </a:rPr>
                                <m:t>𝒋</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e>
                          </m:d>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num>
                            <m:den>
                              <m:r>
                                <a:rPr lang="en-US" altLang="zh-CN" b="1" i="1">
                                  <a:latin typeface="Cambria Math" panose="02040503050406030204" pitchFamily="18" charset="0"/>
                                </a:rPr>
                                <m:t>𝝎</m:t>
                              </m:r>
                            </m:den>
                          </m:f>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764704"/>
                <a:ext cx="8212754" cy="5256584"/>
              </a:xfrm>
              <a:blipFill>
                <a:blip r:embed="rId2" cstate="print"/>
                <a:stretch>
                  <a:fillRect l="-74" t="-115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41</a:t>
            </a:fld>
            <a:endParaRPr lang="zh-CN" altLang="en-US"/>
          </a:p>
        </p:txBody>
      </p:sp>
      <p:sp>
        <p:nvSpPr>
          <p:cNvPr id="6" name="圆角矩形 5"/>
          <p:cNvSpPr/>
          <p:nvPr/>
        </p:nvSpPr>
        <p:spPr>
          <a:xfrm>
            <a:off x="2915816" y="2996952"/>
            <a:ext cx="936104" cy="936104"/>
          </a:xfrm>
          <a:prstGeom prst="roundRect">
            <a:avLst/>
          </a:prstGeom>
          <a:solidFill>
            <a:schemeClr val="accent1">
              <a:alpha val="9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77876" y="3284984"/>
            <a:ext cx="1114203" cy="432048"/>
          </a:xfrm>
          <a:prstGeom prst="roundRect">
            <a:avLst/>
          </a:prstGeom>
          <a:solidFill>
            <a:schemeClr val="accent1">
              <a:alpha val="9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68144" y="3212976"/>
            <a:ext cx="1080120" cy="576064"/>
          </a:xfrm>
          <a:prstGeom prst="ellipse">
            <a:avLst/>
          </a:prstGeom>
          <a:solidFill>
            <a:srgbClr val="FFFF00">
              <a:alpha val="9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830268" y="2327887"/>
            <a:ext cx="2952328" cy="1202195"/>
            <a:chOff x="1830268" y="2327887"/>
            <a:chExt cx="2952328" cy="1202195"/>
          </a:xfrm>
        </p:grpSpPr>
        <p:cxnSp>
          <p:nvCxnSpPr>
            <p:cNvPr id="10" name="直接箭头连接符 9"/>
            <p:cNvCxnSpPr/>
            <p:nvPr/>
          </p:nvCxnSpPr>
          <p:spPr>
            <a:xfrm flipH="1" flipV="1">
              <a:off x="1830268" y="2327887"/>
              <a:ext cx="1067546" cy="12021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2123728" y="2346067"/>
              <a:ext cx="2658868" cy="9207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827584" y="1822847"/>
            <a:ext cx="1296144" cy="523220"/>
          </a:xfrm>
          <a:prstGeom prst="rect">
            <a:avLst/>
          </a:prstGeom>
          <a:noFill/>
          <a:ln w="38100">
            <a:solidFill>
              <a:schemeClr val="accent1"/>
            </a:solidFill>
          </a:ln>
        </p:spPr>
        <p:txBody>
          <a:bodyPr wrap="square" rtlCol="0">
            <a:spAutoFit/>
          </a:bodyPr>
          <a:lstStyle/>
          <a:p>
            <a:r>
              <a:rPr lang="zh-CN" altLang="en-US" sz="2800" b="1" dirty="0"/>
              <a:t>偶函数</a:t>
            </a:r>
          </a:p>
        </p:txBody>
      </p:sp>
      <p:cxnSp>
        <p:nvCxnSpPr>
          <p:cNvPr id="18" name="直接箭头连接符 17"/>
          <p:cNvCxnSpPr/>
          <p:nvPr/>
        </p:nvCxnSpPr>
        <p:spPr>
          <a:xfrm flipV="1">
            <a:off x="6405490" y="2327887"/>
            <a:ext cx="614782" cy="8669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20272" y="1804667"/>
            <a:ext cx="1296144" cy="523220"/>
          </a:xfrm>
          <a:prstGeom prst="rect">
            <a:avLst/>
          </a:prstGeom>
          <a:noFill/>
          <a:ln w="38100">
            <a:solidFill>
              <a:schemeClr val="accent1"/>
            </a:solidFill>
          </a:ln>
        </p:spPr>
        <p:txBody>
          <a:bodyPr wrap="square" rtlCol="0">
            <a:spAutoFit/>
          </a:bodyPr>
          <a:lstStyle/>
          <a:p>
            <a:r>
              <a:rPr lang="zh-CN" altLang="en-US" sz="2800" b="1" dirty="0" smtClean="0"/>
              <a:t>奇函数</a:t>
            </a:r>
            <a:endParaRPr lang="zh-CN" altLang="en-US" sz="2800" b="1" dirty="0"/>
          </a:p>
        </p:txBody>
      </p:sp>
    </p:spTree>
    <p:extLst>
      <p:ext uri="{BB962C8B-B14F-4D97-AF65-F5344CB8AC3E}">
        <p14:creationId xmlns:p14="http://schemas.microsoft.com/office/powerpoint/2010/main" xmlns="" val="2820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3"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3)">
                                      <p:cBhvr>
                                        <p:cTn id="22" dur="1000"/>
                                        <p:tgtEl>
                                          <p:spTgt spid="6"/>
                                        </p:tgtEl>
                                      </p:cBhvr>
                                    </p:animEffect>
                                  </p:childTnLst>
                                </p:cTn>
                              </p:par>
                              <p:par>
                                <p:cTn id="23" presetID="21" presetClass="entr" presetSubtype="3"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3)">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3"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heel(3)">
                                      <p:cBhvr>
                                        <p:cTn id="39" dur="10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wipe(left)">
                                      <p:cBhvr>
                                        <p:cTn id="5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404664"/>
                <a:ext cx="8212754" cy="5976664"/>
              </a:xfrm>
            </p:spPr>
            <p:txBody>
              <a:bodyPr/>
              <a:lstStyle/>
              <a:p>
                <a:pPr>
                  <a:lnSpc>
                    <a:spcPct val="125000"/>
                  </a:lnSpc>
                </a:pPr>
                <a:r>
                  <a:rPr lang="zh-CN" altLang="zh-CN" dirty="0" smtClean="0"/>
                  <a:t>在</a:t>
                </a:r>
                <a:r>
                  <a:rPr lang="zh-CN" altLang="zh-CN" dirty="0"/>
                  <a:t>间断点</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oMath>
                </a14:m>
                <a:r>
                  <a:rPr lang="zh-CN" altLang="zh-CN" dirty="0"/>
                  <a:t>处，</a:t>
                </a:r>
              </a:p>
              <a:p>
                <a:pPr marL="109537" indent="0">
                  <a:lnSpc>
                    <a:spcPct val="150000"/>
                  </a:lnSpc>
                  <a:buNone/>
                </a:pPr>
                <a14:m>
                  <m:oMathPara xmlns:m="http://schemas.openxmlformats.org/officeDocument/2006/math">
                    <m:oMathParaPr>
                      <m:jc m:val="centerGroup"/>
                    </m:oMathParaPr>
                    <m:oMath xmlns:m="http://schemas.openxmlformats.org/officeDocument/2006/math">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a:rPr lang="en-US" altLang="zh-CN" sz="2400" b="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𝒇</m:t>
                          </m:r>
                          <m:d>
                            <m:dPr>
                              <m:ctrlPr>
                                <a:rPr lang="zh-CN" altLang="zh-CN" sz="2400" i="1">
                                  <a:latin typeface="Cambria Math"/>
                                </a:rPr>
                              </m:ctrlPr>
                            </m:dPr>
                            <m:e>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𝟎</m:t>
                              </m:r>
                            </m:e>
                          </m:d>
                          <m:r>
                            <a:rPr lang="en-US" altLang="zh-CN" sz="2400" b="1" i="1">
                              <a:latin typeface="Cambria Math" panose="02040503050406030204" pitchFamily="18" charset="0"/>
                            </a:rPr>
                            <m:t>+</m:t>
                          </m:r>
                          <m:r>
                            <a:rPr lang="en-US" altLang="zh-CN" sz="2400" b="1" i="1">
                              <a:latin typeface="Cambria Math" panose="02040503050406030204" pitchFamily="18" charset="0"/>
                            </a:rPr>
                            <m:t>𝒇</m:t>
                          </m:r>
                          <m:d>
                            <m:dPr>
                              <m:ctrlPr>
                                <a:rPr lang="zh-CN" altLang="zh-CN" sz="2400" i="1">
                                  <a:latin typeface="Cambria Math"/>
                                </a:rPr>
                              </m:ctrlPr>
                            </m:dPr>
                            <m:e>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𝟎</m:t>
                              </m:r>
                            </m:e>
                          </m:d>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sSub>
                        <m:sSubPr>
                          <m:ctrlPr>
                            <a:rPr lang="en-US" altLang="zh-CN" sz="2400" i="1" smtClean="0">
                              <a:latin typeface="Cambria Math"/>
                            </a:rPr>
                          </m:ctrlPr>
                        </m:sSubPr>
                        <m:e>
                          <m:d>
                            <m:dPr>
                              <m:begChr m:val=""/>
                              <m:endChr m:val="|"/>
                              <m:ctrlPr>
                                <a:rPr lang="en-US" altLang="zh-CN" sz="2400" i="1" smtClean="0">
                                  <a:latin typeface="Cambria Math"/>
                                </a:rPr>
                              </m:ctrlPr>
                            </m:dPr>
                            <m:e>
                              <m:f>
                                <m:fPr>
                                  <m:ctrlPr>
                                    <a:rPr lang="zh-CN" altLang="zh-CN" sz="2400" i="1">
                                      <a:latin typeface="Cambria Math"/>
                                    </a:rPr>
                                  </m:ctrlPr>
                                </m:fPr>
                                <m:num>
                                  <m:r>
                                    <a:rPr lang="en-US" altLang="zh-CN" sz="2400" b="1" i="1">
                                      <a:latin typeface="Cambria Math" panose="02040503050406030204" pitchFamily="18" charset="0"/>
                                    </a:rPr>
                                    <m:t>𝟐</m:t>
                                  </m:r>
                                </m:num>
                                <m:den>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𝟎</m:t>
                                  </m:r>
                                </m:sub>
                                <m:sup>
                                  <m:r>
                                    <a:rPr lang="en-US" altLang="zh-CN" sz="2400" b="1" i="1">
                                      <a:latin typeface="Cambria Math" panose="02040503050406030204" pitchFamily="18" charset="0"/>
                                    </a:rPr>
                                    <m:t>∞</m:t>
                                  </m:r>
                                </m:sup>
                                <m:e>
                                  <m:f>
                                    <m:fPr>
                                      <m:ctrlPr>
                                        <a:rPr lang="zh-CN" altLang="zh-CN" sz="2400" i="1">
                                          <a:latin typeface="Cambria Math"/>
                                        </a:rPr>
                                      </m:ctrlPr>
                                    </m:fPr>
                                    <m:num>
                                      <m:func>
                                        <m:funcPr>
                                          <m:ctrlPr>
                                            <a:rPr lang="zh-CN" altLang="zh-CN" sz="2400" i="1">
                                              <a:latin typeface="Cambria Math"/>
                                            </a:rPr>
                                          </m:ctrlPr>
                                        </m:funcPr>
                                        <m:fName>
                                          <m:r>
                                            <a:rPr lang="en-US" altLang="zh-CN" sz="2400" b="1" i="0">
                                              <a:latin typeface="Cambria Math" panose="02040503050406030204" pitchFamily="18" charset="0"/>
                                            </a:rPr>
                                            <m:t>𝐬𝐢𝐧</m:t>
                                          </m:r>
                                        </m:fName>
                                        <m:e>
                                          <m:r>
                                            <a:rPr lang="en-US" altLang="zh-CN" sz="2400" b="1" i="1">
                                              <a:latin typeface="Cambria Math" panose="02040503050406030204" pitchFamily="18" charset="0"/>
                                            </a:rPr>
                                            <m:t>𝝎</m:t>
                                          </m:r>
                                        </m:e>
                                      </m:func>
                                      <m:r>
                                        <a:rPr lang="en-US" altLang="zh-CN" sz="2400" b="1" i="1">
                                          <a:latin typeface="Cambria Math" panose="02040503050406030204" pitchFamily="18" charset="0"/>
                                        </a:rPr>
                                        <m:t>⋅</m:t>
                                      </m:r>
                                      <m:func>
                                        <m:funcPr>
                                          <m:ctrlPr>
                                            <a:rPr lang="zh-CN" altLang="zh-CN" sz="2400" i="1">
                                              <a:latin typeface="Cambria Math"/>
                                            </a:rPr>
                                          </m:ctrlPr>
                                        </m:funcPr>
                                        <m:fName>
                                          <m:r>
                                            <a:rPr lang="en-US" altLang="zh-CN" sz="2400" b="1" i="0">
                                              <a:latin typeface="Cambria Math" panose="02040503050406030204" pitchFamily="18" charset="0"/>
                                            </a:rPr>
                                            <m:t>𝐜𝐨𝐬</m:t>
                                          </m:r>
                                        </m:fName>
                                        <m:e>
                                          <m:r>
                                            <a:rPr lang="en-US" altLang="zh-CN" sz="2400" b="1" i="1">
                                              <a:latin typeface="Cambria Math" panose="02040503050406030204" pitchFamily="18" charset="0"/>
                                            </a:rPr>
                                            <m:t>𝝎</m:t>
                                          </m:r>
                                          <m:r>
                                            <a:rPr lang="en-US" altLang="zh-CN" sz="2400" b="1" i="1">
                                              <a:latin typeface="Cambria Math" panose="02040503050406030204" pitchFamily="18" charset="0"/>
                                            </a:rPr>
                                            <m:t>𝒕</m:t>
                                          </m:r>
                                        </m:e>
                                      </m:func>
                                    </m:num>
                                    <m:den>
                                      <m:r>
                                        <a:rPr lang="en-US" altLang="zh-CN" sz="2400" b="1" i="1">
                                          <a:latin typeface="Cambria Math" panose="02040503050406030204" pitchFamily="18" charset="0"/>
                                        </a:rPr>
                                        <m:t>𝝎</m:t>
                                      </m:r>
                                    </m:den>
                                  </m:f>
                                  <m:r>
                                    <a:rPr lang="en-US" altLang="zh-CN" sz="2400" b="1" i="0">
                                      <a:latin typeface="Cambria Math" panose="02040503050406030204" pitchFamily="18" charset="0"/>
                                    </a:rPr>
                                    <m:t>𝐝</m:t>
                                  </m:r>
                                  <m:r>
                                    <a:rPr lang="en-US" altLang="zh-CN" sz="2400" b="1" i="1">
                                      <a:latin typeface="Cambria Math" panose="02040503050406030204" pitchFamily="18" charset="0"/>
                                    </a:rPr>
                                    <m:t>𝝎</m:t>
                                  </m:r>
                                </m:e>
                              </m:nary>
                            </m:e>
                          </m:d>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en-US" altLang="zh-CN" i="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𝟐</m:t>
                          </m:r>
                        </m:num>
                        <m:den>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𝟎</m:t>
                          </m:r>
                        </m:sub>
                        <m:sup>
                          <m:r>
                            <a:rPr lang="en-US" altLang="zh-CN" sz="2400" b="1" i="1">
                              <a:latin typeface="Cambria Math" panose="02040503050406030204" pitchFamily="18" charset="0"/>
                            </a:rPr>
                            <m:t>∞</m:t>
                          </m:r>
                        </m:sup>
                        <m:e>
                          <m:f>
                            <m:fPr>
                              <m:ctrlPr>
                                <a:rPr lang="zh-CN" altLang="zh-CN" sz="2400" i="1">
                                  <a:latin typeface="Cambria Math"/>
                                </a:rPr>
                              </m:ctrlPr>
                            </m:fPr>
                            <m:num>
                              <m:func>
                                <m:funcPr>
                                  <m:ctrlPr>
                                    <a:rPr lang="zh-CN" altLang="zh-CN" sz="2400" i="1">
                                      <a:latin typeface="Cambria Math"/>
                                    </a:rPr>
                                  </m:ctrlPr>
                                </m:funcPr>
                                <m:fName>
                                  <m:r>
                                    <a:rPr lang="en-US" altLang="zh-CN" sz="2400" b="1" i="1">
                                      <a:latin typeface="Cambria Math" panose="02040503050406030204" pitchFamily="18" charset="0"/>
                                    </a:rPr>
                                    <m:t>𝐬𝐢𝐧</m:t>
                                  </m:r>
                                </m:fName>
                                <m:e>
                                  <m:r>
                                    <a:rPr lang="en-US" altLang="zh-CN" sz="2400" b="1" i="1">
                                      <a:latin typeface="Cambria Math" panose="02040503050406030204" pitchFamily="18" charset="0"/>
                                    </a:rPr>
                                    <m:t>𝝎</m:t>
                                  </m:r>
                                </m:e>
                              </m:func>
                              <m:r>
                                <a:rPr lang="en-US" altLang="zh-CN" sz="2400" b="1" i="1">
                                  <a:latin typeface="Cambria Math" panose="02040503050406030204" pitchFamily="18" charset="0"/>
                                </a:rPr>
                                <m:t>⋅</m:t>
                              </m:r>
                              <m:func>
                                <m:funcPr>
                                  <m:ctrlPr>
                                    <a:rPr lang="zh-CN" altLang="zh-CN" sz="2400" i="1">
                                      <a:latin typeface="Cambria Math"/>
                                    </a:rPr>
                                  </m:ctrlPr>
                                </m:funcPr>
                                <m:fName>
                                  <m:r>
                                    <a:rPr lang="en-US" altLang="zh-CN" sz="2400" b="1" i="1">
                                      <a:latin typeface="Cambria Math" panose="02040503050406030204" pitchFamily="18" charset="0"/>
                                    </a:rPr>
                                    <m:t>𝐜𝐨𝐬</m:t>
                                  </m:r>
                                </m:fName>
                                <m:e>
                                  <m:r>
                                    <a:rPr lang="en-US" altLang="zh-CN" sz="2400" b="1" i="1">
                                      <a:latin typeface="Cambria Math" panose="02040503050406030204" pitchFamily="18" charset="0"/>
                                    </a:rPr>
                                    <m:t>𝝎</m:t>
                                  </m:r>
                                </m:e>
                              </m:func>
                            </m:num>
                            <m:den>
                              <m:r>
                                <a:rPr lang="en-US" altLang="zh-CN" sz="2400" b="1" i="1">
                                  <a:latin typeface="Cambria Math" panose="02040503050406030204" pitchFamily="18" charset="0"/>
                                </a:rPr>
                                <m:t>𝝎</m:t>
                              </m:r>
                            </m:den>
                          </m:f>
                          <m:r>
                            <a:rPr lang="en-US" altLang="zh-CN" sz="2400" b="1" i="1">
                              <a:latin typeface="Cambria Math" panose="02040503050406030204" pitchFamily="18" charset="0"/>
                            </a:rPr>
                            <m:t>𝐝</m:t>
                          </m:r>
                          <m:r>
                            <a:rPr lang="en-US" altLang="zh-CN" sz="2400" b="1" i="1">
                              <a:latin typeface="Cambria Math" panose="02040503050406030204" pitchFamily="18" charset="0"/>
                            </a:rPr>
                            <m:t>𝝎</m:t>
                          </m:r>
                        </m:e>
                      </m:nary>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𝟎</m:t>
                          </m:r>
                        </m:sub>
                        <m:sup>
                          <m:r>
                            <a:rPr lang="en-US" altLang="zh-CN" sz="2400" b="1" i="1">
                              <a:latin typeface="Cambria Math" panose="02040503050406030204" pitchFamily="18" charset="0"/>
                            </a:rPr>
                            <m:t>∞</m:t>
                          </m:r>
                        </m:sup>
                        <m:e>
                          <m:f>
                            <m:fPr>
                              <m:ctrlPr>
                                <a:rPr lang="zh-CN" altLang="zh-CN" sz="2400" i="1">
                                  <a:latin typeface="Cambria Math"/>
                                </a:rPr>
                              </m:ctrlPr>
                            </m:fPr>
                            <m:num>
                              <m:func>
                                <m:funcPr>
                                  <m:ctrlPr>
                                    <a:rPr lang="zh-CN" altLang="zh-CN" sz="2400" i="1">
                                      <a:latin typeface="Cambria Math"/>
                                    </a:rPr>
                                  </m:ctrlPr>
                                </m:funcPr>
                                <m:fName>
                                  <m:r>
                                    <a:rPr lang="en-US" altLang="zh-CN" sz="2400" b="1" i="1">
                                      <a:latin typeface="Cambria Math" panose="02040503050406030204" pitchFamily="18" charset="0"/>
                                    </a:rPr>
                                    <m:t>𝐬𝐢𝐧</m:t>
                                  </m:r>
                                </m:fName>
                                <m:e>
                                  <m:r>
                                    <a:rPr lang="en-US" altLang="zh-CN" sz="2400" b="1" i="1">
                                      <a:latin typeface="Cambria Math" panose="02040503050406030204" pitchFamily="18" charset="0"/>
                                    </a:rPr>
                                    <m:t>𝟐</m:t>
                                  </m:r>
                                  <m:r>
                                    <a:rPr lang="en-US" altLang="zh-CN" sz="2400" b="1" i="1">
                                      <a:latin typeface="Cambria Math" panose="02040503050406030204" pitchFamily="18" charset="0"/>
                                    </a:rPr>
                                    <m:t>𝝎</m:t>
                                  </m:r>
                                </m:e>
                              </m:func>
                            </m:num>
                            <m:den>
                              <m:r>
                                <a:rPr lang="en-US" altLang="zh-CN" sz="2400" b="1" i="1">
                                  <a:latin typeface="Cambria Math" panose="02040503050406030204" pitchFamily="18" charset="0"/>
                                </a:rPr>
                                <m:t>𝝎</m:t>
                              </m:r>
                            </m:den>
                          </m:f>
                          <m:r>
                            <a:rPr lang="en-US" altLang="zh-CN" sz="2400" b="1" i="1">
                              <a:latin typeface="Cambria Math" panose="02040503050406030204" pitchFamily="18" charset="0"/>
                            </a:rPr>
                            <m:t>𝐝</m:t>
                          </m:r>
                          <m:r>
                            <a:rPr lang="en-US" altLang="zh-CN" sz="2400" b="1" i="1">
                              <a:latin typeface="Cambria Math" panose="02040503050406030204" pitchFamily="18" charset="0"/>
                            </a:rPr>
                            <m:t>𝝎</m:t>
                          </m:r>
                        </m:e>
                      </m:nary>
                    </m:oMath>
                  </m:oMathPara>
                </a14:m>
                <a:endParaRPr lang="en-US" altLang="zh-CN" sz="2400"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𝟎</m:t>
                          </m:r>
                        </m:sub>
                        <m:sup>
                          <m:r>
                            <a:rPr lang="en-US" altLang="zh-CN" sz="2400" b="1" i="1">
                              <a:latin typeface="Cambria Math" panose="02040503050406030204" pitchFamily="18" charset="0"/>
                            </a:rPr>
                            <m:t>∞</m:t>
                          </m:r>
                        </m:sup>
                        <m:e>
                          <m:f>
                            <m:fPr>
                              <m:ctrlPr>
                                <a:rPr lang="zh-CN" altLang="zh-CN" sz="2400" i="1">
                                  <a:latin typeface="Cambria Math"/>
                                </a:rPr>
                              </m:ctrlPr>
                            </m:fPr>
                            <m:num>
                              <m:func>
                                <m:funcPr>
                                  <m:ctrlPr>
                                    <a:rPr lang="zh-CN" altLang="zh-CN" sz="2400" i="1">
                                      <a:latin typeface="Cambria Math"/>
                                    </a:rPr>
                                  </m:ctrlPr>
                                </m:funcPr>
                                <m:fName>
                                  <m:r>
                                    <a:rPr lang="en-US" altLang="zh-CN" sz="2400" b="1" i="1">
                                      <a:latin typeface="Cambria Math" panose="02040503050406030204" pitchFamily="18" charset="0"/>
                                    </a:rPr>
                                    <m:t>𝐬𝐢𝐧</m:t>
                                  </m:r>
                                </m:fName>
                                <m:e>
                                  <m:r>
                                    <a:rPr lang="en-US" altLang="zh-CN" sz="2400" b="1" i="1">
                                      <a:latin typeface="Cambria Math" panose="02040503050406030204" pitchFamily="18" charset="0"/>
                                    </a:rPr>
                                    <m:t>𝒙</m:t>
                                  </m:r>
                                </m:e>
                              </m:func>
                            </m:num>
                            <m:den>
                              <m:r>
                                <a:rPr lang="en-US" altLang="zh-CN" sz="2400" b="1" i="1">
                                  <a:latin typeface="Cambria Math" panose="02040503050406030204" pitchFamily="18" charset="0"/>
                                </a:rPr>
                                <m:t>𝒙</m:t>
                              </m:r>
                            </m:den>
                          </m:f>
                          <m:r>
                            <a:rPr lang="en-US" altLang="zh-CN" sz="2400" b="1" i="1">
                              <a:latin typeface="Cambria Math" panose="02040503050406030204" pitchFamily="18" charset="0"/>
                            </a:rPr>
                            <m:t>𝐝</m:t>
                          </m:r>
                          <m:r>
                            <a:rPr lang="en-US" altLang="zh-CN" sz="2400" b="1" i="1">
                              <a:latin typeface="Cambria Math" panose="02040503050406030204" pitchFamily="18" charset="0"/>
                            </a:rPr>
                            <m:t>𝒙</m:t>
                          </m:r>
                        </m:e>
                      </m:nary>
                      <m:r>
                        <a:rPr lang="en-US" altLang="zh-CN" sz="2400" b="1" i="1" smtClean="0">
                          <a:latin typeface="Cambria Math" panose="02040503050406030204" pitchFamily="18" charset="0"/>
                        </a:rPr>
                        <m:t>                                                       </m:t>
                      </m:r>
                    </m:oMath>
                  </m:oMathPara>
                </a14:m>
                <a:endParaRPr lang="en-US" altLang="zh-CN" dirty="0" smtClean="0"/>
              </a:p>
              <a:p>
                <a:pPr>
                  <a:lnSpc>
                    <a:spcPct val="125000"/>
                  </a:lnSpc>
                </a:pPr>
                <a:r>
                  <a:rPr lang="zh-CN" altLang="en-US" dirty="0"/>
                  <a:t>故</a:t>
                </a:r>
                <a:r>
                  <a:rPr lang="zh-CN" altLang="en-US" dirty="0" smtClean="0"/>
                  <a:t>得 </a:t>
                </a:r>
                <a:r>
                  <a:rPr lang="en-US" altLang="zh-CN" i="1" dirty="0" err="1" smtClean="0">
                    <a:solidFill>
                      <a:srgbClr val="FF0000"/>
                    </a:solidFill>
                  </a:rPr>
                  <a:t>Dirichlet</a:t>
                </a:r>
                <a:r>
                  <a:rPr lang="en-US" altLang="zh-CN" dirty="0" smtClean="0">
                    <a:solidFill>
                      <a:srgbClr val="FF0000"/>
                    </a:solidFill>
                  </a:rPr>
                  <a:t/>
                </a:r>
                <a:r>
                  <a:rPr lang="zh-CN" altLang="en-US" dirty="0" smtClean="0">
                    <a:solidFill>
                      <a:srgbClr val="FF0000"/>
                    </a:solidFill>
                    <a:latin typeface="华文楷体" panose="02010600040101010101" pitchFamily="2" charset="-122"/>
                    <a:ea typeface="华文楷体" panose="02010600040101010101" pitchFamily="2" charset="-122"/>
                  </a:rPr>
                  <a:t>积分</a:t>
                </a:r>
                <a:endParaRPr lang="en-US" altLang="zh-CN" dirty="0" smtClean="0">
                  <a:solidFill>
                    <a:srgbClr val="FF0000"/>
                  </a:solidFill>
                  <a:latin typeface="华文楷体" panose="02010600040101010101" pitchFamily="2" charset="-122"/>
                  <a:ea typeface="华文楷体" panose="02010600040101010101" pitchFamily="2" charset="-122"/>
                </a:endParaRPr>
              </a:p>
              <a:p>
                <a:pPr marL="109537" indent="0">
                  <a:lnSpc>
                    <a:spcPct val="125000"/>
                  </a:lnSpc>
                  <a:buNone/>
                </a:pPr>
                <a14:m>
                  <m:oMathPara xmlns:m="http://schemas.openxmlformats.org/officeDocument/2006/math">
                    <m:oMathParaPr>
                      <m:jc m:val="centerGroup"/>
                    </m:oMathParaPr>
                    <m:oMath xmlns:m="http://schemas.openxmlformats.org/officeDocument/2006/math">
                      <m:nary>
                        <m:naryPr>
                          <m:limLoc m:val="subSup"/>
                          <m:ctrlPr>
                            <a:rPr lang="zh-CN" altLang="zh-CN" i="1" smtClean="0">
                              <a:solidFill>
                                <a:srgbClr val="FF0000"/>
                              </a:solidFill>
                              <a:latin typeface="Cambria Math"/>
                            </a:rPr>
                          </m:ctrlPr>
                        </m:naryPr>
                        <m:sub>
                          <m:r>
                            <a:rPr lang="en-US" altLang="zh-CN" i="1">
                              <a:solidFill>
                                <a:srgbClr val="FF0000"/>
                              </a:solidFill>
                              <a:latin typeface="Cambria Math" panose="02040503050406030204" pitchFamily="18" charset="0"/>
                            </a:rPr>
                            <m:t>𝟎</m:t>
                          </m:r>
                        </m:sub>
                        <m:sup>
                          <m:r>
                            <a:rPr lang="en-US" altLang="zh-CN" i="1">
                              <a:solidFill>
                                <a:srgbClr val="FF0000"/>
                              </a:solidFill>
                              <a:latin typeface="Cambria Math" panose="02040503050406030204" pitchFamily="18" charset="0"/>
                            </a:rPr>
                            <m:t>∞</m:t>
                          </m:r>
                        </m:sup>
                        <m:e>
                          <m:f>
                            <m:fPr>
                              <m:ctrlPr>
                                <a:rPr lang="zh-CN" altLang="zh-CN" i="1">
                                  <a:solidFill>
                                    <a:srgbClr val="FF0000"/>
                                  </a:solidFill>
                                  <a:latin typeface="Cambria Math"/>
                                </a:rPr>
                              </m:ctrlPr>
                            </m:fPr>
                            <m:num>
                              <m:func>
                                <m:funcPr>
                                  <m:ctrlPr>
                                    <a:rPr lang="zh-CN" altLang="zh-CN" i="1">
                                      <a:solidFill>
                                        <a:srgbClr val="FF0000"/>
                                      </a:solidFill>
                                      <a:latin typeface="Cambria Math"/>
                                    </a:rPr>
                                  </m:ctrlPr>
                                </m:funcPr>
                                <m:fName>
                                  <m:r>
                                    <a:rPr lang="en-US" altLang="zh-CN" i="1">
                                      <a:solidFill>
                                        <a:srgbClr val="FF0000"/>
                                      </a:solidFill>
                                      <a:latin typeface="Cambria Math" panose="02040503050406030204" pitchFamily="18" charset="0"/>
                                    </a:rPr>
                                    <m:t>𝐬𝐢𝐧</m:t>
                                  </m:r>
                                </m:fName>
                                <m:e>
                                  <m:r>
                                    <a:rPr lang="en-US" altLang="zh-CN" i="1">
                                      <a:solidFill>
                                        <a:srgbClr val="FF0000"/>
                                      </a:solidFill>
                                      <a:latin typeface="Cambria Math" panose="02040503050406030204" pitchFamily="18" charset="0"/>
                                    </a:rPr>
                                    <m:t>𝒙</m:t>
                                  </m:r>
                                </m:e>
                              </m:func>
                            </m:num>
                            <m:den>
                              <m:r>
                                <a:rPr lang="en-US" altLang="zh-CN" i="1">
                                  <a:solidFill>
                                    <a:srgbClr val="FF0000"/>
                                  </a:solidFill>
                                  <a:latin typeface="Cambria Math" panose="02040503050406030204" pitchFamily="18" charset="0"/>
                                </a:rPr>
                                <m:t>𝒙</m:t>
                              </m:r>
                            </m:den>
                          </m:f>
                          <m:r>
                            <a:rPr lang="en-US" altLang="zh-CN" i="1">
                              <a:solidFill>
                                <a:srgbClr val="FF0000"/>
                              </a:solidFill>
                              <a:latin typeface="Cambria Math" panose="02040503050406030204" pitchFamily="18" charset="0"/>
                            </a:rPr>
                            <m:t>𝐝</m:t>
                          </m:r>
                          <m:r>
                            <a:rPr lang="en-US" altLang="zh-CN" i="1">
                              <a:solidFill>
                                <a:srgbClr val="FF0000"/>
                              </a:solidFill>
                              <a:latin typeface="Cambria Math" panose="02040503050406030204" pitchFamily="18" charset="0"/>
                            </a:rPr>
                            <m:t>𝒙</m:t>
                          </m:r>
                        </m:e>
                      </m:nary>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a:rPr>
                          </m:ctrlPr>
                        </m:fPr>
                        <m:num>
                          <m:r>
                            <a:rPr lang="en-US" altLang="zh-CN" b="1" i="1" smtClean="0">
                              <a:solidFill>
                                <a:srgbClr val="FF0000"/>
                              </a:solidFill>
                              <a:latin typeface="Cambria Math" panose="02040503050406030204" pitchFamily="18" charset="0"/>
                            </a:rPr>
                            <m:t>𝝅</m:t>
                          </m:r>
                        </m:num>
                        <m:den>
                          <m:r>
                            <a:rPr lang="en-US" altLang="zh-CN" b="1" i="1" smtClean="0">
                              <a:solidFill>
                                <a:srgbClr val="FF0000"/>
                              </a:solidFill>
                              <a:latin typeface="Cambria Math" panose="02040503050406030204" pitchFamily="18" charset="0"/>
                            </a:rPr>
                            <m:t>𝟐</m:t>
                          </m:r>
                        </m:den>
                      </m:f>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404664"/>
                <a:ext cx="8212754" cy="5976664"/>
              </a:xfrm>
              <a:blipFill>
                <a:blip r:embed="rId2" cstate="print"/>
                <a:stretch>
                  <a:fillRect l="-74" t="-40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42</a:t>
            </a:fld>
            <a:endParaRPr lang="zh-CN" altLang="en-US"/>
          </a:p>
        </p:txBody>
      </p:sp>
      <p:grpSp>
        <p:nvGrpSpPr>
          <p:cNvPr id="6" name="组合 5"/>
          <p:cNvGrpSpPr/>
          <p:nvPr/>
        </p:nvGrpSpPr>
        <p:grpSpPr>
          <a:xfrm>
            <a:off x="6060519" y="4509120"/>
            <a:ext cx="2975978" cy="1419299"/>
            <a:chOff x="5400401" y="2017485"/>
            <a:chExt cx="2836689" cy="1059259"/>
          </a:xfrm>
        </p:grpSpPr>
        <p:sp>
          <p:nvSpPr>
            <p:cNvPr id="7" name="文本框 41"/>
            <p:cNvSpPr txBox="1"/>
            <p:nvPr/>
          </p:nvSpPr>
          <p:spPr>
            <a:xfrm>
              <a:off x="7331430" y="2483853"/>
              <a:ext cx="376179" cy="39907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400" b="1" dirty="0">
                  <a:effectLst/>
                  <a:latin typeface="宋体" panose="02010600030101010101" pitchFamily="2" charset="-122"/>
                  <a:ea typeface="宋体" panose="02010600030101010101" pitchFamily="2" charset="-122"/>
                  <a:cs typeface="Times New Roman" panose="02020603050405020304" pitchFamily="18" charset="0"/>
                </a:rPr>
                <a:t>1</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文本框 41"/>
            <p:cNvSpPr txBox="1"/>
            <p:nvPr/>
          </p:nvSpPr>
          <p:spPr>
            <a:xfrm>
              <a:off x="6372200" y="2017485"/>
              <a:ext cx="356385" cy="44312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400" b="1" kern="100" dirty="0">
                  <a:effectLst/>
                  <a:latin typeface="Times New Roman" panose="02020603050405020304" pitchFamily="18" charset="0"/>
                  <a:ea typeface="宋体" panose="02010600030101010101" pitchFamily="2" charset="-122"/>
                  <a:cs typeface="宋体" panose="02010600030101010101" pitchFamily="2" charset="-122"/>
                </a:rPr>
                <a:t>1</a:t>
              </a:r>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9" name="直接箭头连接符 8"/>
            <p:cNvCxnSpPr/>
            <p:nvPr/>
          </p:nvCxnSpPr>
          <p:spPr>
            <a:xfrm>
              <a:off x="5400401" y="2941153"/>
              <a:ext cx="2836689" cy="1776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6728585" y="2132856"/>
              <a:ext cx="26428" cy="94388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315211" y="2953682"/>
              <a:ext cx="432966" cy="5231"/>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71875" y="2934063"/>
              <a:ext cx="312262" cy="7116"/>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189458" y="2460613"/>
              <a:ext cx="1115338" cy="550901"/>
              <a:chOff x="2013793" y="691820"/>
              <a:chExt cx="1115338" cy="550901"/>
            </a:xfrm>
          </p:grpSpPr>
          <p:cxnSp>
            <p:nvCxnSpPr>
              <p:cNvPr id="20" name="直接连接符 19"/>
              <p:cNvCxnSpPr/>
              <p:nvPr/>
            </p:nvCxnSpPr>
            <p:spPr>
              <a:xfrm>
                <a:off x="2013793" y="691820"/>
                <a:ext cx="5285" cy="5349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124051" y="708071"/>
                <a:ext cx="5080" cy="5346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6142181" y="2367813"/>
              <a:ext cx="1215892" cy="126861"/>
              <a:chOff x="1950367" y="210415"/>
              <a:chExt cx="1215892" cy="126861"/>
            </a:xfrm>
          </p:grpSpPr>
          <p:cxnSp>
            <p:nvCxnSpPr>
              <p:cNvPr id="17" name="直接连接符 16"/>
              <p:cNvCxnSpPr/>
              <p:nvPr/>
            </p:nvCxnSpPr>
            <p:spPr>
              <a:xfrm>
                <a:off x="2008508" y="273843"/>
                <a:ext cx="1131108" cy="52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950367" y="210415"/>
                <a:ext cx="116282" cy="1215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 name="椭圆 18"/>
              <p:cNvSpPr/>
              <p:nvPr/>
            </p:nvSpPr>
            <p:spPr>
              <a:xfrm>
                <a:off x="3050054" y="215991"/>
                <a:ext cx="116205" cy="1212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5" name="椭圆 14"/>
            <p:cNvSpPr/>
            <p:nvPr/>
          </p:nvSpPr>
          <p:spPr>
            <a:xfrm>
              <a:off x="6142181" y="2869429"/>
              <a:ext cx="116205" cy="12128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椭圆 15"/>
            <p:cNvSpPr/>
            <p:nvPr/>
          </p:nvSpPr>
          <p:spPr>
            <a:xfrm>
              <a:off x="7257312" y="2895857"/>
              <a:ext cx="116205" cy="12128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2" name="矩形 21"/>
          <p:cNvSpPr/>
          <p:nvPr/>
        </p:nvSpPr>
        <p:spPr>
          <a:xfrm>
            <a:off x="683568" y="1412776"/>
            <a:ext cx="82932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04048" y="2600908"/>
            <a:ext cx="266429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24" name="文本框 23"/>
              <p:cNvSpPr txBox="1"/>
              <p:nvPr/>
            </p:nvSpPr>
            <p:spPr>
              <a:xfrm>
                <a:off x="4716016" y="3840411"/>
                <a:ext cx="3240360" cy="523220"/>
              </a:xfrm>
              <a:prstGeom prst="rect">
                <a:avLst/>
              </a:prstGeom>
              <a:noFill/>
              <a:ln w="38100">
                <a:solidFill>
                  <a:schemeClr val="accent1"/>
                </a:solidFill>
              </a:ln>
            </p:spPr>
            <p:txBody>
              <a:bodyPr wrap="square" rtlCol="0">
                <a:spAutoFit/>
              </a:bodyPr>
              <a:lstStyle/>
              <a:p>
                <a:r>
                  <a:rPr lang="zh-CN" altLang="en-US" sz="2800" b="1" dirty="0" smtClean="0"/>
                  <a:t>变量替换：</a:t>
                </a:r>
                <a14:m>
                  <m:oMath xmlns:m="http://schemas.openxmlformats.org/officeDocument/2006/math">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𝝎</m:t>
                    </m:r>
                  </m:oMath>
                </a14:m>
                <a:endParaRPr lang="zh-CN" altLang="en-US" sz="2800" b="1" dirty="0"/>
              </a:p>
            </p:txBody>
          </p:sp>
        </mc:Choice>
        <mc:Fallback>
          <p:sp>
            <p:nvSpPr>
              <p:cNvPr id="24" name="文本框 23"/>
              <p:cNvSpPr txBox="1">
                <a:spLocks noRot="1" noChangeAspect="1" noMove="1" noResize="1" noEditPoints="1" noAdjustHandles="1" noChangeArrowheads="1" noChangeShapeType="1" noTextEdit="1"/>
              </p:cNvSpPr>
              <p:nvPr/>
            </p:nvSpPr>
            <p:spPr>
              <a:xfrm>
                <a:off x="4716016" y="3840411"/>
                <a:ext cx="3240360" cy="523220"/>
              </a:xfrm>
              <a:prstGeom prst="rect">
                <a:avLst/>
              </a:prstGeom>
              <a:blipFill>
                <a:blip r:embed="rId3" cstate="print"/>
                <a:stretch>
                  <a:fillRect l="-3352" t="-11957" b="-22826"/>
                </a:stretch>
              </a:blipFill>
              <a:ln w="38100">
                <a:solidFill>
                  <a:schemeClr val="accent1"/>
                </a:solidFill>
              </a:ln>
            </p:spPr>
            <p:txBody>
              <a:bodyPr/>
              <a:lstStyle/>
              <a:p>
                <a:r>
                  <a:rPr lang="zh-CN" altLang="en-US">
                    <a:noFill/>
                  </a:rPr>
                  <a:t> </a:t>
                </a:r>
              </a:p>
            </p:txBody>
          </p:sp>
        </mc:Fallback>
      </mc:AlternateContent>
      <p:sp>
        <p:nvSpPr>
          <p:cNvPr id="25" name="棱台 24">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366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grpId="0" nodeType="clickEffect">
                                  <p:stCondLst>
                                    <p:cond delay="0"/>
                                  </p:stCondLst>
                                  <p:childTnLst>
                                    <p:animEffect transition="out" filter="wipe(right)">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22" presetClass="entr" presetSubtype="8"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wipe(left)">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left)">
                                      <p:cBhvr>
                                        <p:cTn id="47" dur="500"/>
                                        <p:tgtEl>
                                          <p:spTgt spid="3">
                                            <p:txEl>
                                              <p:pRg st="4" end="4"/>
                                            </p:txEl>
                                          </p:spTgt>
                                        </p:tgtEl>
                                      </p:cBhvr>
                                    </p:animEffect>
                                  </p:childTnLst>
                                </p:cTn>
                              </p:par>
                            </p:childTnLst>
                          </p:cTn>
                        </p:par>
                        <p:par>
                          <p:cTn id="48" fill="hold">
                            <p:stCondLst>
                              <p:cond delay="500"/>
                            </p:stCondLst>
                            <p:childTnLst>
                              <p:par>
                                <p:cTn id="49" presetID="53" presetClass="entr" presetSubtype="16" fill="hold" nodeType="after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p:cTn id="5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标题 1"/>
              <p:cNvSpPr>
                <a:spLocks noGrp="1"/>
              </p:cNvSpPr>
              <p:nvPr>
                <p:ph type="title"/>
              </p:nvPr>
            </p:nvSpPr>
            <p:spPr/>
            <p:txBody>
              <a:bodyPr/>
              <a:lstStyle/>
              <a:p>
                <a:r>
                  <a:rPr lang="zh-CN" altLang="en-US" dirty="0" smtClean="0"/>
                  <a:t>指数函数 </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r>
                          <a:rPr lang="en-US" altLang="zh-CN" i="1">
                            <a:latin typeface="Cambria Math" panose="02040503050406030204" pitchFamily="18" charset="0"/>
                          </a:rPr>
                          <m:t>𝒕</m:t>
                        </m:r>
                      </m:sup>
                    </m:sSup>
                  </m:oMath>
                </a14:m>
                <a:r>
                  <a:rPr lang="zh-CN" altLang="en-US" dirty="0" smtClean="0"/>
                  <a:t> 的处理</a:t>
                </a:r>
                <a:endParaRPr lang="zh-CN" alt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blipFill>
                <a:blip r:embed="rId2" cstate="print"/>
                <a:stretch>
                  <a:fillRect l="-2593" t="-5634" b="-183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41549" y="1305124"/>
                <a:ext cx="8145251" cy="2231533"/>
              </a:xfrm>
            </p:spPr>
            <p:txBody>
              <a:bodyPr/>
              <a:lstStyle/>
              <a:p>
                <a:pPr>
                  <a:lnSpc>
                    <a:spcPct val="125000"/>
                  </a:lnSpc>
                </a:pPr>
                <a:r>
                  <a:rPr lang="zh-CN" altLang="en-US" dirty="0" smtClean="0"/>
                  <a:t>当 </a:t>
                </a:r>
                <a14:m>
                  <m:oMath xmlns:m="http://schemas.openxmlformats.org/officeDocument/2006/math">
                    <m:r>
                      <a:rPr lang="en-US" altLang="zh-CN" i="1">
                        <a:latin typeface="Cambria Math" panose="02040503050406030204" pitchFamily="18" charset="0"/>
                      </a:rPr>
                      <m:t>𝜷</m:t>
                    </m:r>
                    <m:r>
                      <a:rPr lang="en-US" altLang="zh-CN" i="1">
                        <a:latin typeface="Cambria Math" panose="02040503050406030204" pitchFamily="18" charset="0"/>
                      </a:rPr>
                      <m:t>&gt;</m:t>
                    </m:r>
                    <m:r>
                      <a:rPr lang="en-US" altLang="zh-CN" i="1">
                        <a:latin typeface="Cambria Math" panose="02040503050406030204" pitchFamily="18" charset="0"/>
                      </a:rPr>
                      <m:t>𝟎</m:t>
                    </m:r>
                  </m:oMath>
                </a14:m>
                <a:r>
                  <a:rPr lang="zh-CN" altLang="en-US" dirty="0" smtClean="0"/>
                  <a:t> 时，函数图象如右：</a:t>
                </a:r>
                <a:endParaRPr lang="en-US" altLang="zh-CN" dirty="0" smtClean="0"/>
              </a:p>
              <a:p>
                <a:pPr>
                  <a:lnSpc>
                    <a:spcPct val="125000"/>
                  </a:lnSpc>
                </a:pPr>
                <a:r>
                  <a:rPr lang="zh-CN" altLang="zh-CN" dirty="0"/>
                  <a:t>在全空间不是绝对可积的</a:t>
                </a:r>
                <a:r>
                  <a:rPr lang="zh-CN" altLang="zh-CN" dirty="0" smtClean="0"/>
                  <a:t>，</a:t>
                </a:r>
                <a:r>
                  <a:rPr lang="en-US" altLang="zh-CN" dirty="0" smtClean="0"/>
                  <a:t/>
                </a:r>
                <a:br>
                  <a:rPr lang="en-US" altLang="zh-CN" dirty="0" smtClean="0"/>
                </a:br>
                <a:r>
                  <a:rPr lang="zh-CN" altLang="zh-CN" dirty="0" smtClean="0"/>
                  <a:t>因而</a:t>
                </a:r>
                <a:r>
                  <a:rPr lang="zh-CN" altLang="zh-CN" dirty="0"/>
                  <a:t>不存在傅立叶变换。</a:t>
                </a:r>
              </a:p>
              <a:p>
                <a:r>
                  <a:rPr lang="zh-CN" altLang="zh-CN" dirty="0"/>
                  <a:t>舍掉左半部</a:t>
                </a:r>
                <a:r>
                  <a:rPr lang="zh-CN" altLang="zh-CN" dirty="0" smtClean="0"/>
                  <a:t>份</a:t>
                </a:r>
                <a:r>
                  <a:rPr lang="zh-CN" altLang="en-US" dirty="0" smtClean="0"/>
                  <a:t>：</a:t>
                </a: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41549" y="1305124"/>
                <a:ext cx="8145251" cy="2231533"/>
              </a:xfrm>
              <a:blipFill>
                <a:blip r:embed="rId3" cstate="print"/>
                <a:stretch>
                  <a:fillRect l="-75" t="-1093" b="-54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43</a:t>
            </a:fld>
            <a:endParaRPr lang="zh-CN" altLang="en-US"/>
          </a:p>
        </p:txBody>
      </p:sp>
      <p:pic>
        <p:nvPicPr>
          <p:cNvPr id="7" name="图片 6"/>
          <p:cNvPicPr>
            <a:picLocks noChangeAspect="1"/>
          </p:cNvPicPr>
          <p:nvPr/>
        </p:nvPicPr>
        <p:blipFill>
          <a:blip r:embed="rId4" cstate="print"/>
          <a:stretch>
            <a:fillRect/>
          </a:stretch>
        </p:blipFill>
        <p:spPr>
          <a:xfrm>
            <a:off x="5724128" y="723681"/>
            <a:ext cx="2962672" cy="2505610"/>
          </a:xfrm>
          <a:prstGeom prst="rect">
            <a:avLst/>
          </a:prstGeom>
          <a:ln w="31750">
            <a:solidFill>
              <a:schemeClr val="accent1">
                <a:shade val="50000"/>
              </a:schemeClr>
            </a:solidFill>
          </a:ln>
        </p:spPr>
      </p:pic>
      <p:sp>
        <p:nvSpPr>
          <p:cNvPr id="8" name="矩形 7"/>
          <p:cNvSpPr/>
          <p:nvPr/>
        </p:nvSpPr>
        <p:spPr>
          <a:xfrm>
            <a:off x="5868144" y="856258"/>
            <a:ext cx="1282954" cy="2160240"/>
          </a:xfrm>
          <a:prstGeom prst="rect">
            <a:avLst/>
          </a:prstGeom>
          <a:blipFill dpi="0" rotWithShape="1">
            <a:blip r:embed="rId5" cstate="print">
              <a:alphaModFix amt="38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6" cstate="print"/>
          <a:stretch>
            <a:fillRect/>
          </a:stretch>
        </p:blipFill>
        <p:spPr>
          <a:xfrm>
            <a:off x="830189" y="4221088"/>
            <a:ext cx="2373659" cy="2297279"/>
          </a:xfrm>
          <a:prstGeom prst="rect">
            <a:avLst/>
          </a:prstGeom>
        </p:spPr>
      </p:pic>
      <p:pic>
        <p:nvPicPr>
          <p:cNvPr id="10" name="图片 9"/>
          <p:cNvPicPr>
            <a:picLocks noChangeAspect="1"/>
          </p:cNvPicPr>
          <p:nvPr/>
        </p:nvPicPr>
        <p:blipFill>
          <a:blip r:embed="rId7" cstate="print"/>
          <a:stretch>
            <a:fillRect/>
          </a:stretch>
        </p:blipFill>
        <p:spPr>
          <a:xfrm>
            <a:off x="3802979" y="4257452"/>
            <a:ext cx="2353197" cy="2260915"/>
          </a:xfrm>
          <a:prstGeom prst="rect">
            <a:avLst/>
          </a:prstGeom>
        </p:spPr>
      </p:pic>
      <p:pic>
        <p:nvPicPr>
          <p:cNvPr id="11" name="图片 10"/>
          <p:cNvPicPr>
            <a:picLocks noChangeAspect="1"/>
          </p:cNvPicPr>
          <p:nvPr/>
        </p:nvPicPr>
        <p:blipFill>
          <a:blip r:embed="rId8" cstate="print"/>
          <a:stretch>
            <a:fillRect/>
          </a:stretch>
        </p:blipFill>
        <p:spPr>
          <a:xfrm>
            <a:off x="6543441" y="4226393"/>
            <a:ext cx="2403921" cy="2291974"/>
          </a:xfrm>
          <a:prstGeom prst="rect">
            <a:avLst/>
          </a:prstGeom>
        </p:spPr>
      </p:pic>
      <p:sp>
        <p:nvSpPr>
          <p:cNvPr id="12" name="文本框 11"/>
          <p:cNvSpPr txBox="1"/>
          <p:nvPr/>
        </p:nvSpPr>
        <p:spPr>
          <a:xfrm>
            <a:off x="7095841" y="3592514"/>
            <a:ext cx="1296144" cy="523220"/>
          </a:xfrm>
          <a:prstGeom prst="rect">
            <a:avLst/>
          </a:prstGeom>
          <a:noFill/>
          <a:ln w="38100">
            <a:solidFill>
              <a:schemeClr val="accent1"/>
            </a:solidFill>
          </a:ln>
        </p:spPr>
        <p:txBody>
          <a:bodyPr wrap="square" rtlCol="0">
            <a:spAutoFit/>
          </a:bodyPr>
          <a:lstStyle/>
          <a:p>
            <a:r>
              <a:rPr lang="zh-CN" altLang="zh-CN" sz="2800" b="1" dirty="0"/>
              <a:t>奇延拓</a:t>
            </a:r>
            <a:endParaRPr lang="zh-CN" altLang="en-US" sz="2800" b="1" dirty="0"/>
          </a:p>
        </p:txBody>
      </p:sp>
      <p:sp>
        <p:nvSpPr>
          <p:cNvPr id="13" name="文本框 12"/>
          <p:cNvSpPr txBox="1"/>
          <p:nvPr/>
        </p:nvSpPr>
        <p:spPr>
          <a:xfrm>
            <a:off x="4295357" y="3596916"/>
            <a:ext cx="1296144" cy="523220"/>
          </a:xfrm>
          <a:prstGeom prst="rect">
            <a:avLst/>
          </a:prstGeom>
          <a:noFill/>
          <a:ln w="38100">
            <a:solidFill>
              <a:schemeClr val="accent1"/>
            </a:solidFill>
          </a:ln>
        </p:spPr>
        <p:txBody>
          <a:bodyPr wrap="square" rtlCol="0">
            <a:spAutoFit/>
          </a:bodyPr>
          <a:lstStyle/>
          <a:p>
            <a:r>
              <a:rPr lang="zh-CN" altLang="zh-CN" sz="2800" b="1" dirty="0"/>
              <a:t>偶延拓</a:t>
            </a:r>
            <a:endParaRPr lang="zh-CN" altLang="en-US" sz="2800" b="1" dirty="0"/>
          </a:p>
        </p:txBody>
      </p:sp>
      <p:sp>
        <p:nvSpPr>
          <p:cNvPr id="14" name="文本框 13"/>
          <p:cNvSpPr txBox="1"/>
          <p:nvPr/>
        </p:nvSpPr>
        <p:spPr>
          <a:xfrm>
            <a:off x="1046213" y="3596916"/>
            <a:ext cx="1296144" cy="523220"/>
          </a:xfrm>
          <a:prstGeom prst="rect">
            <a:avLst/>
          </a:prstGeom>
          <a:noFill/>
          <a:ln w="38100">
            <a:solidFill>
              <a:schemeClr val="accent1"/>
            </a:solidFill>
          </a:ln>
        </p:spPr>
        <p:txBody>
          <a:bodyPr wrap="square" rtlCol="0">
            <a:spAutoFit/>
          </a:bodyPr>
          <a:lstStyle/>
          <a:p>
            <a:r>
              <a:rPr lang="zh-CN" altLang="zh-CN" sz="2800" b="1" dirty="0"/>
              <a:t>补上零</a:t>
            </a:r>
            <a:endParaRPr lang="zh-CN" altLang="en-US" sz="2800" b="1" dirty="0"/>
          </a:p>
        </p:txBody>
      </p:sp>
    </p:spTree>
    <p:extLst>
      <p:ext uri="{BB962C8B-B14F-4D97-AF65-F5344CB8AC3E}">
        <p14:creationId xmlns:p14="http://schemas.microsoft.com/office/powerpoint/2010/main" xmlns="" val="18446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par>
                          <p:cTn id="53" fill="hold">
                            <p:stCondLst>
                              <p:cond delay="500"/>
                            </p:stCondLst>
                            <p:childTnLst>
                              <p:par>
                                <p:cTn id="54" presetID="53" presetClass="entr" presetSubtype="16"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457200" y="404813"/>
            <a:ext cx="8229600" cy="863600"/>
          </a:xfrm>
        </p:spPr>
        <p:txBody>
          <a:bodyPr/>
          <a:lstStyle/>
          <a:p>
            <a:r>
              <a:rPr lang="zh-CN" altLang="zh-CN" u="sng" dirty="0" smtClean="0">
                <a:solidFill>
                  <a:srgbClr val="FF0000"/>
                </a:solidFill>
              </a:rPr>
              <a:t>指数衰减函数</a:t>
            </a:r>
            <a:endParaRPr lang="zh-CN" altLang="en-US" u="sng" dirty="0" smtClean="0">
              <a:solidFill>
                <a:srgbClr val="FF0000"/>
              </a:solidFill>
            </a:endParaRPr>
          </a:p>
        </p:txBody>
      </p:sp>
      <p:sp>
        <p:nvSpPr>
          <p:cNvPr id="36867" name="内容占位符 2"/>
          <p:cNvSpPr>
            <a:spLocks noGrp="1"/>
          </p:cNvSpPr>
          <p:nvPr>
            <p:ph idx="1"/>
          </p:nvPr>
        </p:nvSpPr>
        <p:spPr>
          <a:xfrm>
            <a:off x="539552" y="2622885"/>
            <a:ext cx="2982415" cy="671165"/>
          </a:xfrm>
        </p:spPr>
        <p:txBody>
          <a:bodyPr/>
          <a:lstStyle/>
          <a:p>
            <a:r>
              <a:rPr lang="zh-CN" altLang="en-US" dirty="0" smtClean="0"/>
              <a:t> </a:t>
            </a:r>
            <a:r>
              <a:rPr lang="en-US" altLang="zh-CN" dirty="0" smtClean="0"/>
              <a:t>Fourier </a:t>
            </a:r>
            <a:r>
              <a:rPr lang="zh-CN" altLang="en-US" dirty="0" smtClean="0"/>
              <a:t>变换</a:t>
            </a:r>
            <a:endParaRPr lang="en-US" altLang="zh-CN" dirty="0" smtClean="0"/>
          </a:p>
          <a:p>
            <a:pPr lvl="1"/>
            <a:endParaRPr lang="en-US" altLang="zh-CN" dirty="0" smtClean="0"/>
          </a:p>
          <a:p>
            <a:pPr lvl="1"/>
            <a:endParaRPr lang="en-US" altLang="zh-CN" dirty="0" smtClean="0"/>
          </a:p>
          <a:p>
            <a:pPr lvl="1"/>
            <a:endParaRPr lang="en-US" altLang="zh-CN" dirty="0" smtClean="0"/>
          </a:p>
        </p:txBody>
      </p:sp>
      <p:sp>
        <p:nvSpPr>
          <p:cNvPr id="4" name="日期占位符 3"/>
          <p:cNvSpPr>
            <a:spLocks noGrp="1"/>
          </p:cNvSpPr>
          <p:nvPr>
            <p:ph type="dt" sz="quarter" idx="10"/>
          </p:nvPr>
        </p:nvSpPr>
        <p:spPr/>
        <p:txBody>
          <a:bodyPr/>
          <a:lstStyle/>
          <a:p>
            <a:pPr>
              <a:defRPr/>
            </a:pPr>
            <a:fld id="{750C0944-A127-42E6-9588-8B45968B6110}" type="datetime8">
              <a:rPr lang="zh-CN" altLang="en-US" smtClean="0"/>
              <a:pPr>
                <a:defRPr/>
              </a:pPr>
              <a:t>2018年9月10日1时32分</a:t>
            </a:fld>
            <a:endParaRPr lang="zh-CN" altLang="en-US" dirty="0"/>
          </a:p>
        </p:txBody>
      </p:sp>
      <p:sp>
        <p:nvSpPr>
          <p:cNvPr id="3686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31C036F-32A4-4E61-AA4D-AB739963762D}" type="slidenum">
              <a:rPr lang="zh-CN" altLang="en-US" sz="1800">
                <a:solidFill>
                  <a:srgbClr val="FFFFFF"/>
                </a:solidFill>
                <a:latin typeface="Georgia" panose="02040502050405020303" pitchFamily="18" charset="0"/>
              </a:rPr>
              <a:pPr>
                <a:spcBef>
                  <a:spcPct val="0"/>
                </a:spcBef>
                <a:buClrTx/>
                <a:buFontTx/>
                <a:buNone/>
              </a:pPr>
              <a:t>44</a:t>
            </a:fld>
            <a:endParaRPr lang="zh-CN" altLang="en-US" sz="1800">
              <a:solidFill>
                <a:srgbClr val="FFFFFF"/>
              </a:solidFill>
              <a:latin typeface="Georgia" panose="02040502050405020303" pitchFamily="18" charset="0"/>
            </a:endParaRPr>
          </a:p>
        </p:txBody>
      </p:sp>
      <p:sp>
        <p:nvSpPr>
          <p:cNvPr id="3687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6871" name="对象 6"/>
          <p:cNvGraphicFramePr>
            <a:graphicFrameLocks noChangeAspect="1"/>
          </p:cNvGraphicFramePr>
          <p:nvPr>
            <p:extLst>
              <p:ext uri="{D42A27DB-BD31-4B8C-83A1-F6EECF244321}">
                <p14:modId xmlns:p14="http://schemas.microsoft.com/office/powerpoint/2010/main" xmlns="" val="1545434083"/>
              </p:ext>
            </p:extLst>
          </p:nvPr>
        </p:nvGraphicFramePr>
        <p:xfrm>
          <a:off x="884238" y="1260475"/>
          <a:ext cx="4217987" cy="1258888"/>
        </p:xfrm>
        <a:graphic>
          <a:graphicData uri="http://schemas.openxmlformats.org/presentationml/2006/ole">
            <p:oleObj spid="_x0000_s128786" name="Equation" r:id="rId4" imgW="1625400" imgH="482400" progId="Equation.DSMT4">
              <p:embed/>
            </p:oleObj>
          </a:graphicData>
        </a:graphic>
      </p:graphicFrame>
      <p:sp>
        <p:nvSpPr>
          <p:cNvPr id="3687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6873" name="对象 8"/>
          <p:cNvGraphicFramePr>
            <a:graphicFrameLocks noChangeAspect="1"/>
          </p:cNvGraphicFramePr>
          <p:nvPr>
            <p:extLst>
              <p:ext uri="{D42A27DB-BD31-4B8C-83A1-F6EECF244321}">
                <p14:modId xmlns:p14="http://schemas.microsoft.com/office/powerpoint/2010/main" xmlns="" val="79981909"/>
              </p:ext>
            </p:extLst>
          </p:nvPr>
        </p:nvGraphicFramePr>
        <p:xfrm>
          <a:off x="744232" y="3374331"/>
          <a:ext cx="3384120" cy="780951"/>
        </p:xfrm>
        <a:graphic>
          <a:graphicData uri="http://schemas.openxmlformats.org/presentationml/2006/ole">
            <p:oleObj spid="_x0000_s128787" name="Equation" r:id="rId5" imgW="1434960" imgH="330120" progId="Equation.DSMT4">
              <p:embed/>
            </p:oleObj>
          </a:graphicData>
        </a:graphic>
      </p:graphicFrame>
      <p:sp>
        <p:nvSpPr>
          <p:cNvPr id="3687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687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6878" name="对象 13"/>
          <p:cNvGraphicFramePr>
            <a:graphicFrameLocks noChangeAspect="1"/>
          </p:cNvGraphicFramePr>
          <p:nvPr>
            <p:extLst>
              <p:ext uri="{D42A27DB-BD31-4B8C-83A1-F6EECF244321}">
                <p14:modId xmlns:p14="http://schemas.microsoft.com/office/powerpoint/2010/main" xmlns="" val="75741722"/>
              </p:ext>
            </p:extLst>
          </p:nvPr>
        </p:nvGraphicFramePr>
        <p:xfrm>
          <a:off x="1611829" y="4437112"/>
          <a:ext cx="3086615" cy="1199318"/>
        </p:xfrm>
        <a:graphic>
          <a:graphicData uri="http://schemas.openxmlformats.org/presentationml/2006/ole">
            <p:oleObj spid="_x0000_s128788" name="Equation" r:id="rId6" imgW="1307880" imgH="507960" progId="Equation.DSMT4">
              <p:embed/>
            </p:oleObj>
          </a:graphicData>
        </a:graphic>
      </p:graphicFrame>
      <p:graphicFrame>
        <p:nvGraphicFramePr>
          <p:cNvPr id="36879" name="对象 14"/>
          <p:cNvGraphicFramePr>
            <a:graphicFrameLocks noChangeAspect="1"/>
          </p:cNvGraphicFramePr>
          <p:nvPr>
            <p:extLst>
              <p:ext uri="{D42A27DB-BD31-4B8C-83A1-F6EECF244321}">
                <p14:modId xmlns:p14="http://schemas.microsoft.com/office/powerpoint/2010/main" xmlns="" val="3073341044"/>
              </p:ext>
            </p:extLst>
          </p:nvPr>
        </p:nvGraphicFramePr>
        <p:xfrm>
          <a:off x="4211960" y="3372059"/>
          <a:ext cx="2126697" cy="776303"/>
        </p:xfrm>
        <a:graphic>
          <a:graphicData uri="http://schemas.openxmlformats.org/presentationml/2006/ole">
            <p:oleObj spid="_x0000_s128789" name="Equation" r:id="rId7" imgW="901440" imgH="330120" progId="Equation.DSMT4">
              <p:embed/>
            </p:oleObj>
          </a:graphicData>
        </a:graphic>
      </p:graphicFrame>
      <p:graphicFrame>
        <p:nvGraphicFramePr>
          <p:cNvPr id="36880" name="对象 15"/>
          <p:cNvGraphicFramePr>
            <a:graphicFrameLocks noChangeAspect="1"/>
          </p:cNvGraphicFramePr>
          <p:nvPr>
            <p:extLst>
              <p:ext uri="{D42A27DB-BD31-4B8C-83A1-F6EECF244321}">
                <p14:modId xmlns:p14="http://schemas.microsoft.com/office/powerpoint/2010/main" xmlns="" val="3385081418"/>
              </p:ext>
            </p:extLst>
          </p:nvPr>
        </p:nvGraphicFramePr>
        <p:xfrm>
          <a:off x="4866124" y="4555815"/>
          <a:ext cx="1434068" cy="1015702"/>
        </p:xfrm>
        <a:graphic>
          <a:graphicData uri="http://schemas.openxmlformats.org/presentationml/2006/ole">
            <p:oleObj spid="_x0000_s128790" name="Equation" r:id="rId8" imgW="609480" imgH="431640" progId="Equation.DSMT4">
              <p:embed/>
            </p:oleObj>
          </a:graphicData>
        </a:graphic>
      </p:graphicFrame>
      <p:graphicFrame>
        <p:nvGraphicFramePr>
          <p:cNvPr id="36881" name="对象 16"/>
          <p:cNvGraphicFramePr>
            <a:graphicFrameLocks noChangeAspect="1"/>
          </p:cNvGraphicFramePr>
          <p:nvPr>
            <p:extLst>
              <p:ext uri="{D42A27DB-BD31-4B8C-83A1-F6EECF244321}">
                <p14:modId xmlns:p14="http://schemas.microsoft.com/office/powerpoint/2010/main" xmlns="" val="1452050635"/>
              </p:ext>
            </p:extLst>
          </p:nvPr>
        </p:nvGraphicFramePr>
        <p:xfrm>
          <a:off x="6516216" y="4554653"/>
          <a:ext cx="1615359" cy="1018026"/>
        </p:xfrm>
        <a:graphic>
          <a:graphicData uri="http://schemas.openxmlformats.org/presentationml/2006/ole">
            <p:oleObj spid="_x0000_s128791" name="Equation" r:id="rId9" imgW="685800" imgH="431640" progId="Equation.DSMT4">
              <p:embed/>
            </p:oleObj>
          </a:graphicData>
        </a:graphic>
      </p:graphicFrame>
      <p:graphicFrame>
        <p:nvGraphicFramePr>
          <p:cNvPr id="36885" name="对象 21"/>
          <p:cNvGraphicFramePr>
            <a:graphicFrameLocks noChangeAspect="1"/>
          </p:cNvGraphicFramePr>
          <p:nvPr>
            <p:extLst>
              <p:ext uri="{D42A27DB-BD31-4B8C-83A1-F6EECF244321}">
                <p14:modId xmlns:p14="http://schemas.microsoft.com/office/powerpoint/2010/main" xmlns="" val="1671388604"/>
              </p:ext>
            </p:extLst>
          </p:nvPr>
        </p:nvGraphicFramePr>
        <p:xfrm>
          <a:off x="3851920" y="5781119"/>
          <a:ext cx="2324259" cy="395701"/>
        </p:xfrm>
        <a:graphic>
          <a:graphicData uri="http://schemas.openxmlformats.org/presentationml/2006/ole">
            <p:oleObj spid="_x0000_s128792" name="Equation" r:id="rId10" imgW="1193760" imgH="203040" progId="Equation.DSMT4">
              <p:embed/>
            </p:oleObj>
          </a:graphicData>
        </a:graphic>
      </p:graphicFrame>
      <p:sp>
        <p:nvSpPr>
          <p:cNvPr id="38" name="棱台 37">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pic>
        <p:nvPicPr>
          <p:cNvPr id="41" name="图片 40"/>
          <p:cNvPicPr>
            <a:picLocks noChangeAspect="1"/>
          </p:cNvPicPr>
          <p:nvPr/>
        </p:nvPicPr>
        <p:blipFill>
          <a:blip r:embed="rId11" cstate="print"/>
          <a:stretch>
            <a:fillRect/>
          </a:stretch>
        </p:blipFill>
        <p:spPr>
          <a:xfrm>
            <a:off x="5845424" y="621236"/>
            <a:ext cx="2841376" cy="2001649"/>
          </a:xfrm>
          <a:prstGeom prst="rect">
            <a:avLst/>
          </a:prstGeom>
          <a:ln w="25400">
            <a:solidFill>
              <a:schemeClr val="accent1">
                <a:shade val="50000"/>
              </a:schemeClr>
            </a:solidFill>
          </a:ln>
        </p:spPr>
      </p:pic>
      <mc:AlternateContent xmlns:mc="http://schemas.openxmlformats.org/markup-compatibility/2006">
        <mc:Choice xmlns:a14="http://schemas.microsoft.com/office/drawing/2010/main" xmlns="" Requires="a14">
          <p:sp>
            <p:nvSpPr>
              <p:cNvPr id="5" name="文本框 4"/>
              <p:cNvSpPr txBox="1"/>
              <p:nvPr/>
            </p:nvSpPr>
            <p:spPr>
              <a:xfrm>
                <a:off x="5783413" y="2681470"/>
                <a:ext cx="3191072" cy="461665"/>
              </a:xfrm>
              <a:prstGeom prst="rect">
                <a:avLst/>
              </a:prstGeom>
              <a:noFill/>
              <a:ln w="31750">
                <a:solidFill>
                  <a:schemeClr val="accent1"/>
                </a:solidFill>
              </a:ln>
            </p:spPr>
            <p:txBody>
              <a:bodyPr wrap="square" rtlCol="0">
                <a:spAutoFit/>
              </a:bodyPr>
              <a:lstStyle/>
              <a:p>
                <a:pPr algn="ctr"/>
                <a14:m>
                  <m:oMath xmlns:m="http://schemas.openxmlformats.org/officeDocument/2006/math">
                    <m:r>
                      <a:rPr lang="en-US" altLang="zh-CN" sz="2400" b="1" i="1" smtClean="0">
                        <a:latin typeface="Cambria Math" panose="02040503050406030204" pitchFamily="18" charset="0"/>
                      </a:rPr>
                      <m:t>𝒕</m:t>
                    </m:r>
                  </m:oMath>
                </a14:m>
                <a:r>
                  <a:rPr lang="zh-CN" altLang="en-US" sz="2400" b="1" dirty="0" smtClean="0"/>
                  <a:t> 的系数为 </a:t>
                </a:r>
                <a14:m>
                  <m:oMath xmlns:m="http://schemas.openxmlformats.org/officeDocument/2006/math">
                    <m:r>
                      <a:rPr lang="en-US" altLang="zh-CN" sz="2400" b="1" i="1" smtClean="0">
                        <a:latin typeface="Cambria Math" panose="02040503050406030204" pitchFamily="18" charset="0"/>
                      </a:rPr>
                      <m:t>−</m:t>
                    </m:r>
                    <m:d>
                      <m:dPr>
                        <m:ctrlPr>
                          <a:rPr lang="en-US" altLang="zh-CN" sz="2400" b="1" i="1" smtClean="0">
                            <a:latin typeface="Cambria Math"/>
                          </a:rPr>
                        </m:ctrlPr>
                      </m:dPr>
                      <m:e>
                        <m:r>
                          <a:rPr lang="en-US" altLang="zh-CN" sz="2400" b="1" i="1" smtClean="0">
                            <a:latin typeface="Cambria Math" panose="02040503050406030204" pitchFamily="18" charset="0"/>
                          </a:rPr>
                          <m:t>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𝝎</m:t>
                        </m:r>
                      </m:e>
                    </m:d>
                  </m:oMath>
                </a14:m>
                <a:endParaRPr lang="zh-CN" altLang="en-US" sz="2400" b="1" dirty="0"/>
              </a:p>
            </p:txBody>
          </p:sp>
        </mc:Choice>
        <mc:Fallback>
          <p:sp>
            <p:nvSpPr>
              <p:cNvPr id="5" name="文本框 4"/>
              <p:cNvSpPr txBox="1">
                <a:spLocks noRot="1" noChangeAspect="1" noMove="1" noResize="1" noEditPoints="1" noAdjustHandles="1" noChangeArrowheads="1" noChangeShapeType="1" noTextEdit="1"/>
              </p:cNvSpPr>
              <p:nvPr/>
            </p:nvSpPr>
            <p:spPr>
              <a:xfrm>
                <a:off x="5783413" y="2681470"/>
                <a:ext cx="3191072" cy="461665"/>
              </a:xfrm>
              <a:prstGeom prst="rect">
                <a:avLst/>
              </a:prstGeom>
              <a:blipFill>
                <a:blip r:embed="rId12" cstate="print"/>
                <a:stretch>
                  <a:fillRect t="-11111" b="-19753"/>
                </a:stretch>
              </a:blipFill>
              <a:ln w="31750">
                <a:solidFill>
                  <a:schemeClr val="accent1"/>
                </a:solidFill>
              </a:ln>
            </p:spPr>
            <p:txBody>
              <a:bodyPr/>
              <a:lstStyle/>
              <a:p>
                <a:r>
                  <a:rPr lang="zh-CN" altLang="en-US">
                    <a:noFill/>
                  </a:rPr>
                  <a:t> </a:t>
                </a:r>
              </a:p>
            </p:txBody>
          </p:sp>
        </mc:Fallback>
      </mc:AlternateContent>
      <p:sp>
        <p:nvSpPr>
          <p:cNvPr id="6" name="圆角矩形 5"/>
          <p:cNvSpPr/>
          <p:nvPr/>
        </p:nvSpPr>
        <p:spPr>
          <a:xfrm>
            <a:off x="5076057" y="3475581"/>
            <a:ext cx="936103" cy="354723"/>
          </a:xfrm>
          <a:prstGeom prst="roundRect">
            <a:avLst/>
          </a:prstGeom>
          <a:solidFill>
            <a:schemeClr val="accent1">
              <a:alpha val="12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5382190" y="3157523"/>
            <a:ext cx="401223" cy="3366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矩形 9">
            <a:hlinkClick r:id="rId13" action="ppaction://hlinksldjump"/>
          </p:cNvPr>
          <p:cNvSpPr/>
          <p:nvPr/>
        </p:nvSpPr>
        <p:spPr>
          <a:xfrm>
            <a:off x="539552" y="548680"/>
            <a:ext cx="298241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6871"/>
                                        </p:tgtEl>
                                        <p:attrNameLst>
                                          <p:attrName>style.visibility</p:attrName>
                                        </p:attrNameLst>
                                      </p:cBhvr>
                                      <p:to>
                                        <p:strVal val="visible"/>
                                      </p:to>
                                    </p:set>
                                    <p:anim calcmode="lin" valueType="num">
                                      <p:cBhvr>
                                        <p:cTn id="14" dur="500" fill="hold"/>
                                        <p:tgtEl>
                                          <p:spTgt spid="36871"/>
                                        </p:tgtEl>
                                        <p:attrNameLst>
                                          <p:attrName>ppt_w</p:attrName>
                                        </p:attrNameLst>
                                      </p:cBhvr>
                                      <p:tavLst>
                                        <p:tav tm="0">
                                          <p:val>
                                            <p:fltVal val="0"/>
                                          </p:val>
                                        </p:tav>
                                        <p:tav tm="100000">
                                          <p:val>
                                            <p:strVal val="#ppt_w"/>
                                          </p:val>
                                        </p:tav>
                                      </p:tavLst>
                                    </p:anim>
                                    <p:anim calcmode="lin" valueType="num">
                                      <p:cBhvr>
                                        <p:cTn id="15" dur="500" fill="hold"/>
                                        <p:tgtEl>
                                          <p:spTgt spid="36871"/>
                                        </p:tgtEl>
                                        <p:attrNameLst>
                                          <p:attrName>ppt_h</p:attrName>
                                        </p:attrNameLst>
                                      </p:cBhvr>
                                      <p:tavLst>
                                        <p:tav tm="0">
                                          <p:val>
                                            <p:fltVal val="0"/>
                                          </p:val>
                                        </p:tav>
                                        <p:tav tm="100000">
                                          <p:val>
                                            <p:strVal val="#ppt_h"/>
                                          </p:val>
                                        </p:tav>
                                      </p:tavLst>
                                    </p:anim>
                                    <p:animEffect transition="in" filter="fade">
                                      <p:cBhvr>
                                        <p:cTn id="16" dur="500"/>
                                        <p:tgtEl>
                                          <p:spTgt spid="368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6867">
                                            <p:txEl>
                                              <p:pRg st="0" end="0"/>
                                            </p:txEl>
                                          </p:spTgt>
                                        </p:tgtEl>
                                        <p:attrNameLst>
                                          <p:attrName>style.visibility</p:attrName>
                                        </p:attrNameLst>
                                      </p:cBhvr>
                                      <p:to>
                                        <p:strVal val="visible"/>
                                      </p:to>
                                    </p:set>
                                    <p:animEffect transition="in" filter="wipe(left)">
                                      <p:cBhvr>
                                        <p:cTn id="21" dur="500"/>
                                        <p:tgtEl>
                                          <p:spTgt spid="36867">
                                            <p:txEl>
                                              <p:pRg st="0" end="0"/>
                                            </p:txEl>
                                          </p:spTgt>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36873"/>
                                        </p:tgtEl>
                                        <p:attrNameLst>
                                          <p:attrName>style.visibility</p:attrName>
                                        </p:attrNameLst>
                                      </p:cBhvr>
                                      <p:to>
                                        <p:strVal val="visible"/>
                                      </p:to>
                                    </p:set>
                                    <p:anim calcmode="lin" valueType="num">
                                      <p:cBhvr>
                                        <p:cTn id="25" dur="500" fill="hold"/>
                                        <p:tgtEl>
                                          <p:spTgt spid="36873"/>
                                        </p:tgtEl>
                                        <p:attrNameLst>
                                          <p:attrName>ppt_w</p:attrName>
                                        </p:attrNameLst>
                                      </p:cBhvr>
                                      <p:tavLst>
                                        <p:tav tm="0">
                                          <p:val>
                                            <p:fltVal val="0"/>
                                          </p:val>
                                        </p:tav>
                                        <p:tav tm="100000">
                                          <p:val>
                                            <p:strVal val="#ppt_w"/>
                                          </p:val>
                                        </p:tav>
                                      </p:tavLst>
                                    </p:anim>
                                    <p:anim calcmode="lin" valueType="num">
                                      <p:cBhvr>
                                        <p:cTn id="26" dur="500" fill="hold"/>
                                        <p:tgtEl>
                                          <p:spTgt spid="36873"/>
                                        </p:tgtEl>
                                        <p:attrNameLst>
                                          <p:attrName>ppt_h</p:attrName>
                                        </p:attrNameLst>
                                      </p:cBhvr>
                                      <p:tavLst>
                                        <p:tav tm="0">
                                          <p:val>
                                            <p:fltVal val="0"/>
                                          </p:val>
                                        </p:tav>
                                        <p:tav tm="100000">
                                          <p:val>
                                            <p:strVal val="#ppt_h"/>
                                          </p:val>
                                        </p:tav>
                                      </p:tavLst>
                                    </p:anim>
                                    <p:animEffect transition="in" filter="fade">
                                      <p:cBhvr>
                                        <p:cTn id="27" dur="500"/>
                                        <p:tgtEl>
                                          <p:spTgt spid="368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879"/>
                                        </p:tgtEl>
                                        <p:attrNameLst>
                                          <p:attrName>style.visibility</p:attrName>
                                        </p:attrNameLst>
                                      </p:cBhvr>
                                      <p:to>
                                        <p:strVal val="visible"/>
                                      </p:to>
                                    </p:set>
                                    <p:animEffect transition="in" filter="wipe(left)">
                                      <p:cBhvr>
                                        <p:cTn id="32" dur="500"/>
                                        <p:tgtEl>
                                          <p:spTgt spid="3687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3"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heel(3)">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6878"/>
                                        </p:tgtEl>
                                        <p:attrNameLst>
                                          <p:attrName>style.visibility</p:attrName>
                                        </p:attrNameLst>
                                      </p:cBhvr>
                                      <p:to>
                                        <p:strVal val="visible"/>
                                      </p:to>
                                    </p:set>
                                    <p:animEffect transition="in" filter="wipe(left)">
                                      <p:cBhvr>
                                        <p:cTn id="51" dur="500"/>
                                        <p:tgtEl>
                                          <p:spTgt spid="3687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6885"/>
                                        </p:tgtEl>
                                        <p:attrNameLst>
                                          <p:attrName>style.visibility</p:attrName>
                                        </p:attrNameLst>
                                      </p:cBhvr>
                                      <p:to>
                                        <p:strVal val="visible"/>
                                      </p:to>
                                    </p:set>
                                    <p:anim calcmode="lin" valueType="num">
                                      <p:cBhvr>
                                        <p:cTn id="56" dur="500" fill="hold"/>
                                        <p:tgtEl>
                                          <p:spTgt spid="36885"/>
                                        </p:tgtEl>
                                        <p:attrNameLst>
                                          <p:attrName>ppt_w</p:attrName>
                                        </p:attrNameLst>
                                      </p:cBhvr>
                                      <p:tavLst>
                                        <p:tav tm="0">
                                          <p:val>
                                            <p:fltVal val="0"/>
                                          </p:val>
                                        </p:tav>
                                        <p:tav tm="100000">
                                          <p:val>
                                            <p:strVal val="#ppt_w"/>
                                          </p:val>
                                        </p:tav>
                                      </p:tavLst>
                                    </p:anim>
                                    <p:anim calcmode="lin" valueType="num">
                                      <p:cBhvr>
                                        <p:cTn id="57" dur="500" fill="hold"/>
                                        <p:tgtEl>
                                          <p:spTgt spid="36885"/>
                                        </p:tgtEl>
                                        <p:attrNameLst>
                                          <p:attrName>ppt_h</p:attrName>
                                        </p:attrNameLst>
                                      </p:cBhvr>
                                      <p:tavLst>
                                        <p:tav tm="0">
                                          <p:val>
                                            <p:fltVal val="0"/>
                                          </p:val>
                                        </p:tav>
                                        <p:tav tm="100000">
                                          <p:val>
                                            <p:strVal val="#ppt_h"/>
                                          </p:val>
                                        </p:tav>
                                      </p:tavLst>
                                    </p:anim>
                                    <p:animEffect transition="in" filter="fade">
                                      <p:cBhvr>
                                        <p:cTn id="58" dur="500"/>
                                        <p:tgtEl>
                                          <p:spTgt spid="3688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6880"/>
                                        </p:tgtEl>
                                        <p:attrNameLst>
                                          <p:attrName>style.visibility</p:attrName>
                                        </p:attrNameLst>
                                      </p:cBhvr>
                                      <p:to>
                                        <p:strVal val="visible"/>
                                      </p:to>
                                    </p:set>
                                    <p:animEffect transition="in" filter="wipe(left)">
                                      <p:cBhvr>
                                        <p:cTn id="63" dur="500"/>
                                        <p:tgtEl>
                                          <p:spTgt spid="3688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6881"/>
                                        </p:tgtEl>
                                        <p:attrNameLst>
                                          <p:attrName>style.visibility</p:attrName>
                                        </p:attrNameLst>
                                      </p:cBhvr>
                                      <p:to>
                                        <p:strVal val="visible"/>
                                      </p:to>
                                    </p:set>
                                    <p:animEffect transition="in" filter="wipe(left)">
                                      <p:cBhvr>
                                        <p:cTn id="68" dur="500"/>
                                        <p:tgtEl>
                                          <p:spTgt spid="36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idx="1"/>
          </p:nvPr>
        </p:nvSpPr>
        <p:spPr>
          <a:xfrm>
            <a:off x="468313" y="404664"/>
            <a:ext cx="5097956" cy="716707"/>
          </a:xfrm>
        </p:spPr>
        <p:txBody>
          <a:bodyPr/>
          <a:lstStyle/>
          <a:p>
            <a:r>
              <a:rPr lang="zh-CN" altLang="en-US" dirty="0" smtClean="0"/>
              <a:t> </a:t>
            </a:r>
            <a:r>
              <a:rPr lang="en-US" altLang="zh-CN" dirty="0" smtClean="0"/>
              <a:t>Fourier </a:t>
            </a:r>
            <a:r>
              <a:rPr lang="zh-CN" altLang="en-US" dirty="0" smtClean="0"/>
              <a:t>逆变换，连续点处</a:t>
            </a:r>
            <a:endParaRPr lang="en-US" altLang="zh-CN" dirty="0" smtClean="0"/>
          </a:p>
        </p:txBody>
      </p:sp>
      <p:sp>
        <p:nvSpPr>
          <p:cNvPr id="4" name="日期占位符 3"/>
          <p:cNvSpPr>
            <a:spLocks noGrp="1"/>
          </p:cNvSpPr>
          <p:nvPr>
            <p:ph type="dt" sz="quarter" idx="10"/>
          </p:nvPr>
        </p:nvSpPr>
        <p:spPr/>
        <p:txBody>
          <a:bodyPr/>
          <a:lstStyle/>
          <a:p>
            <a:pPr>
              <a:defRPr/>
            </a:pPr>
            <a:fld id="{750C0944-A127-42E6-9588-8B45968B6110}" type="datetime8">
              <a:rPr lang="zh-CN" altLang="en-US" smtClean="0"/>
              <a:pPr>
                <a:defRPr/>
              </a:pPr>
              <a:t>2018年9月10日1时32分</a:t>
            </a:fld>
            <a:endParaRPr lang="zh-CN" altLang="en-US" dirty="0"/>
          </a:p>
        </p:txBody>
      </p:sp>
      <p:sp>
        <p:nvSpPr>
          <p:cNvPr id="3686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31C036F-32A4-4E61-AA4D-AB739963762D}" type="slidenum">
              <a:rPr lang="zh-CN" altLang="en-US" sz="1800">
                <a:solidFill>
                  <a:srgbClr val="FFFFFF"/>
                </a:solidFill>
                <a:latin typeface="Georgia" panose="02040502050405020303" pitchFamily="18" charset="0"/>
              </a:rPr>
              <a:pPr>
                <a:spcBef>
                  <a:spcPct val="0"/>
                </a:spcBef>
                <a:buClrTx/>
                <a:buFontTx/>
                <a:buNone/>
              </a:pPr>
              <a:t>45</a:t>
            </a:fld>
            <a:endParaRPr lang="zh-CN" altLang="en-US" sz="1800">
              <a:solidFill>
                <a:srgbClr val="FFFFFF"/>
              </a:solidFill>
              <a:latin typeface="Georgia" panose="02040502050405020303" pitchFamily="18" charset="0"/>
            </a:endParaRPr>
          </a:p>
        </p:txBody>
      </p:sp>
      <p:sp>
        <p:nvSpPr>
          <p:cNvPr id="3687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687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687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6875" name="对象 10"/>
          <p:cNvGraphicFramePr>
            <a:graphicFrameLocks noChangeAspect="1"/>
          </p:cNvGraphicFramePr>
          <p:nvPr>
            <p:extLst>
              <p:ext uri="{D42A27DB-BD31-4B8C-83A1-F6EECF244321}">
                <p14:modId xmlns:p14="http://schemas.microsoft.com/office/powerpoint/2010/main" xmlns="" val="1353646742"/>
              </p:ext>
            </p:extLst>
          </p:nvPr>
        </p:nvGraphicFramePr>
        <p:xfrm>
          <a:off x="927929" y="1344613"/>
          <a:ext cx="2884407" cy="541554"/>
        </p:xfrm>
        <a:graphic>
          <a:graphicData uri="http://schemas.openxmlformats.org/presentationml/2006/ole">
            <p:oleObj spid="_x0000_s131570" name="Equation" r:id="rId4" imgW="1218960" imgH="228600" progId="Equation.DSMT4">
              <p:embed/>
            </p:oleObj>
          </a:graphicData>
        </a:graphic>
      </p:graphicFrame>
      <p:sp>
        <p:nvSpPr>
          <p:cNvPr id="3687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6882" name="对象 18"/>
          <p:cNvGraphicFramePr>
            <a:graphicFrameLocks noChangeAspect="1"/>
          </p:cNvGraphicFramePr>
          <p:nvPr>
            <p:extLst>
              <p:ext uri="{D42A27DB-BD31-4B8C-83A1-F6EECF244321}">
                <p14:modId xmlns:p14="http://schemas.microsoft.com/office/powerpoint/2010/main" xmlns="" val="2338382294"/>
              </p:ext>
            </p:extLst>
          </p:nvPr>
        </p:nvGraphicFramePr>
        <p:xfrm>
          <a:off x="4030879" y="1127433"/>
          <a:ext cx="3637465" cy="1022674"/>
        </p:xfrm>
        <a:graphic>
          <a:graphicData uri="http://schemas.openxmlformats.org/presentationml/2006/ole">
            <p:oleObj spid="_x0000_s131571" name="Equation" r:id="rId5" imgW="1536480" imgH="431640" progId="Equation.DSMT4">
              <p:embed/>
            </p:oleObj>
          </a:graphicData>
        </a:graphic>
      </p:graphicFrame>
      <p:graphicFrame>
        <p:nvGraphicFramePr>
          <p:cNvPr id="36883" name="对象 19"/>
          <p:cNvGraphicFramePr>
            <a:graphicFrameLocks noChangeAspect="1"/>
          </p:cNvGraphicFramePr>
          <p:nvPr>
            <p:extLst>
              <p:ext uri="{D42A27DB-BD31-4B8C-83A1-F6EECF244321}">
                <p14:modId xmlns:p14="http://schemas.microsoft.com/office/powerpoint/2010/main" xmlns="" val="375531538"/>
              </p:ext>
            </p:extLst>
          </p:nvPr>
        </p:nvGraphicFramePr>
        <p:xfrm>
          <a:off x="1680990" y="3052072"/>
          <a:ext cx="5768810" cy="1025000"/>
        </p:xfrm>
        <a:graphic>
          <a:graphicData uri="http://schemas.openxmlformats.org/presentationml/2006/ole">
            <p:oleObj spid="_x0000_s131572" name="Equation" r:id="rId6" imgW="2438280" imgH="431640" progId="Equation.DSMT4">
              <p:embed/>
            </p:oleObj>
          </a:graphicData>
        </a:graphic>
      </p:graphicFrame>
      <p:graphicFrame>
        <p:nvGraphicFramePr>
          <p:cNvPr id="36884" name="对象 20"/>
          <p:cNvGraphicFramePr>
            <a:graphicFrameLocks noChangeAspect="1"/>
          </p:cNvGraphicFramePr>
          <p:nvPr>
            <p:extLst>
              <p:ext uri="{D42A27DB-BD31-4B8C-83A1-F6EECF244321}">
                <p14:modId xmlns:p14="http://schemas.microsoft.com/office/powerpoint/2010/main" xmlns="" val="1963876722"/>
              </p:ext>
            </p:extLst>
          </p:nvPr>
        </p:nvGraphicFramePr>
        <p:xfrm>
          <a:off x="1680990" y="4615433"/>
          <a:ext cx="4448632" cy="1022674"/>
        </p:xfrm>
        <a:graphic>
          <a:graphicData uri="http://schemas.openxmlformats.org/presentationml/2006/ole">
            <p:oleObj spid="_x0000_s131573" name="Equation" r:id="rId7" imgW="1879560" imgH="431640" progId="Equation.DSMT4">
              <p:embed/>
            </p:oleObj>
          </a:graphicData>
        </a:graphic>
      </p:graphicFrame>
      <p:sp>
        <p:nvSpPr>
          <p:cNvPr id="23" name="矩形 22"/>
          <p:cNvSpPr/>
          <p:nvPr/>
        </p:nvSpPr>
        <p:spPr>
          <a:xfrm>
            <a:off x="3135226" y="3069009"/>
            <a:ext cx="316749" cy="45130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矩形 23"/>
          <p:cNvSpPr/>
          <p:nvPr/>
        </p:nvSpPr>
        <p:spPr>
          <a:xfrm>
            <a:off x="4427420" y="3318232"/>
            <a:ext cx="955877" cy="43658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矩形 24"/>
          <p:cNvSpPr/>
          <p:nvPr/>
        </p:nvSpPr>
        <p:spPr>
          <a:xfrm>
            <a:off x="2990011" y="3593430"/>
            <a:ext cx="1263358" cy="48364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椭圆 25"/>
          <p:cNvSpPr/>
          <p:nvPr/>
        </p:nvSpPr>
        <p:spPr>
          <a:xfrm>
            <a:off x="3847909" y="3129880"/>
            <a:ext cx="317500" cy="349250"/>
          </a:xfrm>
          <a:prstGeom prst="ellipse">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椭圆 26"/>
          <p:cNvSpPr/>
          <p:nvPr/>
        </p:nvSpPr>
        <p:spPr>
          <a:xfrm>
            <a:off x="5799475" y="3259905"/>
            <a:ext cx="970464" cy="534782"/>
          </a:xfrm>
          <a:prstGeom prst="ellipse">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2" name="组合 1"/>
          <p:cNvGrpSpPr/>
          <p:nvPr/>
        </p:nvGrpSpPr>
        <p:grpSpPr>
          <a:xfrm>
            <a:off x="3298533" y="2856330"/>
            <a:ext cx="1605066" cy="737100"/>
            <a:chOff x="2982164" y="2674528"/>
            <a:chExt cx="1605066" cy="737100"/>
          </a:xfrm>
        </p:grpSpPr>
        <p:cxnSp>
          <p:nvCxnSpPr>
            <p:cNvPr id="29" name="直接连接符 28"/>
            <p:cNvCxnSpPr/>
            <p:nvPr/>
          </p:nvCxnSpPr>
          <p:spPr>
            <a:xfrm flipV="1">
              <a:off x="2982164" y="2694679"/>
              <a:ext cx="306883" cy="1840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3284115" y="2674528"/>
              <a:ext cx="21206" cy="737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3282355" y="2677072"/>
              <a:ext cx="1304875" cy="461902"/>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grpSp>
      <p:sp>
        <p:nvSpPr>
          <p:cNvPr id="36894" name="TextBox 33"/>
          <p:cNvSpPr txBox="1">
            <a:spLocks noChangeArrowheads="1"/>
          </p:cNvSpPr>
          <p:nvPr/>
        </p:nvSpPr>
        <p:spPr bwMode="auto">
          <a:xfrm>
            <a:off x="3264024" y="2397497"/>
            <a:ext cx="1171575" cy="461665"/>
          </a:xfrm>
          <a:prstGeom prst="rect">
            <a:avLst/>
          </a:prstGeom>
          <a:noFill/>
          <a:ln w="317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spcBef>
                <a:spcPct val="0"/>
              </a:spcBef>
              <a:buClrTx/>
              <a:buFontTx/>
              <a:buNone/>
            </a:pPr>
            <a:r>
              <a:rPr lang="zh-CN" altLang="en-US" sz="2400" b="1" dirty="0">
                <a:latin typeface="Georgia" panose="02040502050405020303" pitchFamily="18" charset="0"/>
              </a:rPr>
              <a:t>偶函数</a:t>
            </a:r>
          </a:p>
        </p:txBody>
      </p:sp>
      <p:sp>
        <p:nvSpPr>
          <p:cNvPr id="36896" name="TextBox 36"/>
          <p:cNvSpPr txBox="1">
            <a:spLocks noChangeArrowheads="1"/>
          </p:cNvSpPr>
          <p:nvPr/>
        </p:nvSpPr>
        <p:spPr bwMode="auto">
          <a:xfrm>
            <a:off x="5399042" y="2397496"/>
            <a:ext cx="1173163" cy="461665"/>
          </a:xfrm>
          <a:prstGeom prst="rect">
            <a:avLst/>
          </a:prstGeom>
          <a:noFill/>
          <a:ln w="317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spcBef>
                <a:spcPct val="0"/>
              </a:spcBef>
              <a:buClrTx/>
              <a:buFontTx/>
              <a:buNone/>
            </a:pPr>
            <a:r>
              <a:rPr lang="zh-CN" altLang="en-US" sz="2400" b="1" dirty="0">
                <a:latin typeface="Georgia" panose="02040502050405020303" pitchFamily="18" charset="0"/>
              </a:rPr>
              <a:t>奇函数</a:t>
            </a:r>
          </a:p>
        </p:txBody>
      </p:sp>
      <p:grpSp>
        <p:nvGrpSpPr>
          <p:cNvPr id="3" name="组合 2"/>
          <p:cNvGrpSpPr/>
          <p:nvPr/>
        </p:nvGrpSpPr>
        <p:grpSpPr>
          <a:xfrm>
            <a:off x="4190920" y="2859161"/>
            <a:ext cx="2165795" cy="400744"/>
            <a:chOff x="3874551" y="2677359"/>
            <a:chExt cx="2165795" cy="400744"/>
          </a:xfrm>
        </p:grpSpPr>
        <p:cxnSp>
          <p:nvCxnSpPr>
            <p:cNvPr id="36" name="直接连接符 35"/>
            <p:cNvCxnSpPr>
              <a:stCxn id="26" idx="7"/>
              <a:endCxn id="36896" idx="2"/>
            </p:cNvCxnSpPr>
            <p:nvPr/>
          </p:nvCxnSpPr>
          <p:spPr>
            <a:xfrm flipV="1">
              <a:off x="3874551" y="2677359"/>
              <a:ext cx="1866712" cy="3218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7" idx="0"/>
              <a:endCxn id="36896" idx="2"/>
            </p:cNvCxnSpPr>
            <p:nvPr/>
          </p:nvCxnSpPr>
          <p:spPr>
            <a:xfrm flipH="1" flipV="1">
              <a:off x="5741263" y="2677359"/>
              <a:ext cx="299083" cy="400744"/>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38" name="棱台 37">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41792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left)">
                                      <p:cBhvr>
                                        <p:cTn id="7" dur="500"/>
                                        <p:tgtEl>
                                          <p:spTgt spid="36867">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875"/>
                                        </p:tgtEl>
                                        <p:attrNameLst>
                                          <p:attrName>style.visibility</p:attrName>
                                        </p:attrNameLst>
                                      </p:cBhvr>
                                      <p:to>
                                        <p:strVal val="visible"/>
                                      </p:to>
                                    </p:set>
                                    <p:anim calcmode="lin" valueType="num">
                                      <p:cBhvr>
                                        <p:cTn id="11" dur="500" fill="hold"/>
                                        <p:tgtEl>
                                          <p:spTgt spid="36875"/>
                                        </p:tgtEl>
                                        <p:attrNameLst>
                                          <p:attrName>ppt_w</p:attrName>
                                        </p:attrNameLst>
                                      </p:cBhvr>
                                      <p:tavLst>
                                        <p:tav tm="0">
                                          <p:val>
                                            <p:fltVal val="0"/>
                                          </p:val>
                                        </p:tav>
                                        <p:tav tm="100000">
                                          <p:val>
                                            <p:strVal val="#ppt_w"/>
                                          </p:val>
                                        </p:tav>
                                      </p:tavLst>
                                    </p:anim>
                                    <p:anim calcmode="lin" valueType="num">
                                      <p:cBhvr>
                                        <p:cTn id="12" dur="500" fill="hold"/>
                                        <p:tgtEl>
                                          <p:spTgt spid="36875"/>
                                        </p:tgtEl>
                                        <p:attrNameLst>
                                          <p:attrName>ppt_h</p:attrName>
                                        </p:attrNameLst>
                                      </p:cBhvr>
                                      <p:tavLst>
                                        <p:tav tm="0">
                                          <p:val>
                                            <p:fltVal val="0"/>
                                          </p:val>
                                        </p:tav>
                                        <p:tav tm="100000">
                                          <p:val>
                                            <p:strVal val="#ppt_h"/>
                                          </p:val>
                                        </p:tav>
                                      </p:tavLst>
                                    </p:anim>
                                    <p:animEffect transition="in" filter="fade">
                                      <p:cBhvr>
                                        <p:cTn id="13" dur="500"/>
                                        <p:tgtEl>
                                          <p:spTgt spid="3687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6882"/>
                                        </p:tgtEl>
                                        <p:attrNameLst>
                                          <p:attrName>style.visibility</p:attrName>
                                        </p:attrNameLst>
                                      </p:cBhvr>
                                      <p:to>
                                        <p:strVal val="visible"/>
                                      </p:to>
                                    </p:set>
                                    <p:animEffect transition="in" filter="wipe(left)">
                                      <p:cBhvr>
                                        <p:cTn id="18" dur="500"/>
                                        <p:tgtEl>
                                          <p:spTgt spid="3688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6883"/>
                                        </p:tgtEl>
                                        <p:attrNameLst>
                                          <p:attrName>style.visibility</p:attrName>
                                        </p:attrNameLst>
                                      </p:cBhvr>
                                      <p:to>
                                        <p:strVal val="visible"/>
                                      </p:to>
                                    </p:set>
                                    <p:animEffect transition="in" filter="wipe(left)">
                                      <p:cBhvr>
                                        <p:cTn id="23" dur="500"/>
                                        <p:tgtEl>
                                          <p:spTgt spid="368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36894"/>
                                        </p:tgtEl>
                                        <p:attrNameLst>
                                          <p:attrName>style.visibility</p:attrName>
                                        </p:attrNameLst>
                                      </p:cBhvr>
                                      <p:to>
                                        <p:strVal val="visible"/>
                                      </p:to>
                                    </p:set>
                                    <p:animEffect transition="in" filter="wipe(down)">
                                      <p:cBhvr>
                                        <p:cTn id="43" dur="500"/>
                                        <p:tgtEl>
                                          <p:spTgt spid="3689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down)">
                                      <p:cBhvr>
                                        <p:cTn id="56" dur="500"/>
                                        <p:tgtEl>
                                          <p:spTgt spid="3"/>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6896"/>
                                        </p:tgtEl>
                                        <p:attrNameLst>
                                          <p:attrName>style.visibility</p:attrName>
                                        </p:attrNameLst>
                                      </p:cBhvr>
                                      <p:to>
                                        <p:strVal val="visible"/>
                                      </p:to>
                                    </p:set>
                                    <p:animEffect transition="in" filter="wipe(down)">
                                      <p:cBhvr>
                                        <p:cTn id="60" dur="500"/>
                                        <p:tgtEl>
                                          <p:spTgt spid="3689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6884"/>
                                        </p:tgtEl>
                                        <p:attrNameLst>
                                          <p:attrName>style.visibility</p:attrName>
                                        </p:attrNameLst>
                                      </p:cBhvr>
                                      <p:to>
                                        <p:strVal val="visible"/>
                                      </p:to>
                                    </p:set>
                                    <p:animEffect transition="in" filter="wipe(left)">
                                      <p:cBhvr>
                                        <p:cTn id="65" dur="500"/>
                                        <p:tgtEl>
                                          <p:spTgt spid="3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6894" grpId="0" animBg="1"/>
      <p:bldP spid="3689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idx="1"/>
          </p:nvPr>
        </p:nvSpPr>
        <p:spPr>
          <a:xfrm>
            <a:off x="508732" y="476672"/>
            <a:ext cx="4608636" cy="575394"/>
          </a:xfrm>
        </p:spPr>
        <p:txBody>
          <a:bodyPr/>
          <a:lstStyle/>
          <a:p>
            <a:r>
              <a:rPr lang="zh-CN" altLang="en-US" dirty="0" smtClean="0"/>
              <a:t>不连续点处，左端换为：</a:t>
            </a:r>
          </a:p>
        </p:txBody>
      </p:sp>
      <p:sp>
        <p:nvSpPr>
          <p:cNvPr id="4" name="日期占位符 3"/>
          <p:cNvSpPr>
            <a:spLocks noGrp="1"/>
          </p:cNvSpPr>
          <p:nvPr>
            <p:ph type="dt" sz="quarter" idx="10"/>
          </p:nvPr>
        </p:nvSpPr>
        <p:spPr/>
        <p:txBody>
          <a:bodyPr/>
          <a:lstStyle/>
          <a:p>
            <a:pPr>
              <a:defRPr/>
            </a:pPr>
            <a:fld id="{750C0944-A127-42E6-9588-8B45968B6110}" type="datetime8">
              <a:rPr lang="zh-CN" altLang="en-US" smtClean="0"/>
              <a:pPr>
                <a:defRPr/>
              </a:pPr>
              <a:t>2018年9月10日1时32分</a:t>
            </a:fld>
            <a:endParaRPr lang="zh-CN" altLang="en-US" dirty="0"/>
          </a:p>
        </p:txBody>
      </p:sp>
      <p:sp>
        <p:nvSpPr>
          <p:cNvPr id="3686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31C036F-32A4-4E61-AA4D-AB739963762D}" type="slidenum">
              <a:rPr lang="zh-CN" altLang="en-US" sz="1800">
                <a:solidFill>
                  <a:srgbClr val="FFFFFF"/>
                </a:solidFill>
                <a:latin typeface="Georgia" panose="02040502050405020303" pitchFamily="18" charset="0"/>
              </a:rPr>
              <a:pPr>
                <a:spcBef>
                  <a:spcPct val="0"/>
                </a:spcBef>
                <a:buClrTx/>
                <a:buFontTx/>
                <a:buNone/>
              </a:pPr>
              <a:t>46</a:t>
            </a:fld>
            <a:endParaRPr lang="zh-CN" altLang="en-US" sz="1800">
              <a:solidFill>
                <a:srgbClr val="FFFFFF"/>
              </a:solidFill>
              <a:latin typeface="Georgia" panose="02040502050405020303" pitchFamily="18" charset="0"/>
            </a:endParaRPr>
          </a:p>
        </p:txBody>
      </p:sp>
      <p:sp>
        <p:nvSpPr>
          <p:cNvPr id="3687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687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687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687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6898" name="对象 41"/>
          <p:cNvGraphicFramePr>
            <a:graphicFrameLocks noChangeAspect="1"/>
          </p:cNvGraphicFramePr>
          <p:nvPr>
            <p:extLst>
              <p:ext uri="{D42A27DB-BD31-4B8C-83A1-F6EECF244321}">
                <p14:modId xmlns:p14="http://schemas.microsoft.com/office/powerpoint/2010/main" xmlns="" val="1974401187"/>
              </p:ext>
            </p:extLst>
          </p:nvPr>
        </p:nvGraphicFramePr>
        <p:xfrm>
          <a:off x="1318716" y="982381"/>
          <a:ext cx="6997700" cy="928687"/>
        </p:xfrm>
        <a:graphic>
          <a:graphicData uri="http://schemas.openxmlformats.org/presentationml/2006/ole">
            <p:oleObj spid="_x0000_s133579" name="Equation" r:id="rId4" imgW="3263760" imgH="431640" progId="Equation.DSMT4">
              <p:embed/>
            </p:oleObj>
          </a:graphicData>
        </a:graphic>
      </p:graphicFrame>
      <p:graphicFrame>
        <p:nvGraphicFramePr>
          <p:cNvPr id="36900" name="对象 43"/>
          <p:cNvGraphicFramePr>
            <a:graphicFrameLocks noChangeAspect="1"/>
          </p:cNvGraphicFramePr>
          <p:nvPr>
            <p:extLst>
              <p:ext uri="{D42A27DB-BD31-4B8C-83A1-F6EECF244321}">
                <p14:modId xmlns:p14="http://schemas.microsoft.com/office/powerpoint/2010/main" xmlns="" val="2446493868"/>
              </p:ext>
            </p:extLst>
          </p:nvPr>
        </p:nvGraphicFramePr>
        <p:xfrm>
          <a:off x="713110" y="980728"/>
          <a:ext cx="572421" cy="870157"/>
        </p:xfrm>
        <a:graphic>
          <a:graphicData uri="http://schemas.openxmlformats.org/presentationml/2006/ole">
            <p:oleObj spid="_x0000_s133580" name="Equation" r:id="rId5" imgW="266400" imgH="406080" progId="Equation.DSMT4">
              <p:embed/>
            </p:oleObj>
          </a:graphicData>
        </a:graphic>
      </p:graphicFrame>
      <p:graphicFrame>
        <p:nvGraphicFramePr>
          <p:cNvPr id="36901" name="对象 44"/>
          <p:cNvGraphicFramePr>
            <a:graphicFrameLocks noChangeAspect="1"/>
          </p:cNvGraphicFramePr>
          <p:nvPr>
            <p:extLst>
              <p:ext uri="{D42A27DB-BD31-4B8C-83A1-F6EECF244321}">
                <p14:modId xmlns:p14="http://schemas.microsoft.com/office/powerpoint/2010/main" xmlns="" val="3932166373"/>
              </p:ext>
            </p:extLst>
          </p:nvPr>
        </p:nvGraphicFramePr>
        <p:xfrm>
          <a:off x="1397825" y="4598735"/>
          <a:ext cx="2395537" cy="1927225"/>
        </p:xfrm>
        <a:graphic>
          <a:graphicData uri="http://schemas.openxmlformats.org/presentationml/2006/ole">
            <p:oleObj spid="_x0000_s133581" name="Equation" r:id="rId6" imgW="1117440" imgH="901440" progId="Equation.DSMT4">
              <p:embed/>
            </p:oleObj>
          </a:graphicData>
        </a:graphic>
      </p:graphicFrame>
      <p:sp>
        <p:nvSpPr>
          <p:cNvPr id="38" name="棱台 37">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42" name="内容占位符 2"/>
          <p:cNvSpPr txBox="1">
            <a:spLocks/>
          </p:cNvSpPr>
          <p:nvPr/>
        </p:nvSpPr>
        <p:spPr bwMode="auto">
          <a:xfrm>
            <a:off x="508732" y="2924944"/>
            <a:ext cx="3181424" cy="599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b="1" kern="1200">
                <a:solidFill>
                  <a:schemeClr val="tx1"/>
                </a:solidFill>
                <a:latin typeface="Times New Roman" panose="02020603050405020304" pitchFamily="18" charset="0"/>
                <a:ea typeface="+mn-ea"/>
                <a:cs typeface="Times New Roman" panose="02020603050405020304" pitchFamily="18" charset="0"/>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b="1" kern="1200">
                <a:solidFill>
                  <a:schemeClr val="tx1"/>
                </a:solidFill>
                <a:latin typeface="Times New Roman" panose="02020603050405020304" pitchFamily="18" charset="0"/>
                <a:ea typeface="+mn-ea"/>
                <a:cs typeface="Times New Roman" panose="02020603050405020304" pitchFamily="18" charset="0"/>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b="1" kern="1200">
                <a:solidFill>
                  <a:schemeClr val="tx1"/>
                </a:solidFill>
                <a:latin typeface="Times New Roman" panose="02020603050405020304" pitchFamily="18" charset="0"/>
                <a:ea typeface="+mn-ea"/>
                <a:cs typeface="Times New Roman" panose="02020603050405020304" pitchFamily="18" charset="0"/>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b="1" kern="1200">
                <a:solidFill>
                  <a:schemeClr val="tx1"/>
                </a:solidFill>
                <a:latin typeface="Times New Roman" panose="02020603050405020304" pitchFamily="18" charset="0"/>
                <a:ea typeface="+mn-ea"/>
                <a:cs typeface="Times New Roman" panose="02020603050405020304" pitchFamily="18" charset="0"/>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b="1" kern="1200">
                <a:solidFill>
                  <a:schemeClr val="tx1"/>
                </a:solidFill>
                <a:latin typeface="Times New Roman" panose="02020603050405020304" pitchFamily="18" charset="0"/>
                <a:ea typeface="+mn-ea"/>
                <a:cs typeface="Times New Roman" panose="02020603050405020304" pitchFamily="18"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dirty="0" smtClean="0"/>
              <a:t>得到广义积分</a:t>
            </a:r>
          </a:p>
        </p:txBody>
      </p:sp>
      <p:graphicFrame>
        <p:nvGraphicFramePr>
          <p:cNvPr id="45" name="对象 41"/>
          <p:cNvGraphicFramePr>
            <a:graphicFrameLocks noChangeAspect="1"/>
          </p:cNvGraphicFramePr>
          <p:nvPr>
            <p:extLst>
              <p:ext uri="{D42A27DB-BD31-4B8C-83A1-F6EECF244321}">
                <p14:modId xmlns:p14="http://schemas.microsoft.com/office/powerpoint/2010/main" xmlns="" val="2216425228"/>
              </p:ext>
            </p:extLst>
          </p:nvPr>
        </p:nvGraphicFramePr>
        <p:xfrm>
          <a:off x="4313510" y="2006400"/>
          <a:ext cx="2614612" cy="928688"/>
        </p:xfrm>
        <a:graphic>
          <a:graphicData uri="http://schemas.openxmlformats.org/presentationml/2006/ole">
            <p:oleObj spid="_x0000_s133582" name="Equation" r:id="rId7" imgW="1218960" imgH="431640" progId="Equation.DSMT4">
              <p:embed/>
            </p:oleObj>
          </a:graphicData>
        </a:graphic>
      </p:graphicFrame>
      <mc:AlternateContent xmlns:mc="http://schemas.openxmlformats.org/markup-compatibility/2006">
        <mc:Choice xmlns:a14="http://schemas.microsoft.com/office/drawing/2010/main" xmlns="" Requires="a14">
          <p:sp>
            <p:nvSpPr>
              <p:cNvPr id="6" name="文本框 5"/>
              <p:cNvSpPr txBox="1"/>
              <p:nvPr/>
            </p:nvSpPr>
            <p:spPr>
              <a:xfrm>
                <a:off x="1517611" y="2171821"/>
                <a:ext cx="2647098" cy="461665"/>
              </a:xfrm>
              <a:prstGeom prst="rect">
                <a:avLst/>
              </a:prstGeom>
              <a:noFill/>
              <a:ln w="31750">
                <a:solidFill>
                  <a:schemeClr val="accent1"/>
                </a:solidFill>
              </a:ln>
            </p:spPr>
            <p:txBody>
              <a:bodyPr wrap="square" rtlCol="0">
                <a:spAutoFit/>
              </a:bodyPr>
              <a:lstStyle/>
              <a:p>
                <a:r>
                  <a:rPr lang="zh-CN" altLang="en-US" sz="2400" b="1" dirty="0" smtClean="0"/>
                  <a:t>间断点为：</a:t>
                </a:r>
                <a14:m>
                  <m:oMath xmlns:m="http://schemas.openxmlformats.org/officeDocument/2006/math">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zh-CN" altLang="en-US" sz="2400" b="1" dirty="0"/>
              </a:p>
            </p:txBody>
          </p:sp>
        </mc:Choice>
        <mc:Fallback>
          <p:sp>
            <p:nvSpPr>
              <p:cNvPr id="6" name="文本框 5"/>
              <p:cNvSpPr txBox="1">
                <a:spLocks noRot="1" noChangeAspect="1" noMove="1" noResize="1" noEditPoints="1" noAdjustHandles="1" noChangeArrowheads="1" noChangeShapeType="1" noTextEdit="1"/>
              </p:cNvSpPr>
              <p:nvPr/>
            </p:nvSpPr>
            <p:spPr>
              <a:xfrm>
                <a:off x="1517611" y="2171821"/>
                <a:ext cx="2647098" cy="461665"/>
              </a:xfrm>
              <a:prstGeom prst="rect">
                <a:avLst/>
              </a:prstGeom>
              <a:blipFill>
                <a:blip r:embed="rId8" cstate="print"/>
                <a:stretch>
                  <a:fillRect l="-3189" t="-11111" b="-19753"/>
                </a:stretch>
              </a:blipFill>
              <a:ln w="31750">
                <a:solidFill>
                  <a:schemeClr val="accent1"/>
                </a:solidFill>
              </a:ln>
            </p:spPr>
            <p:txBody>
              <a:bodyPr/>
              <a:lstStyle/>
              <a:p>
                <a:r>
                  <a:rPr lang="zh-CN" altLang="en-US">
                    <a:noFill/>
                  </a:rPr>
                  <a:t> </a:t>
                </a:r>
              </a:p>
            </p:txBody>
          </p:sp>
        </mc:Fallback>
      </mc:AlternateContent>
      <p:graphicFrame>
        <p:nvGraphicFramePr>
          <p:cNvPr id="47" name="对象 41"/>
          <p:cNvGraphicFramePr>
            <a:graphicFrameLocks noChangeAspect="1"/>
          </p:cNvGraphicFramePr>
          <p:nvPr>
            <p:extLst>
              <p:ext uri="{D42A27DB-BD31-4B8C-83A1-F6EECF244321}">
                <p14:modId xmlns:p14="http://schemas.microsoft.com/office/powerpoint/2010/main" xmlns="" val="3971687723"/>
              </p:ext>
            </p:extLst>
          </p:nvPr>
        </p:nvGraphicFramePr>
        <p:xfrm>
          <a:off x="1474688" y="3270250"/>
          <a:ext cx="5689600" cy="1393825"/>
        </p:xfrm>
        <a:graphic>
          <a:graphicData uri="http://schemas.openxmlformats.org/presentationml/2006/ole">
            <p:oleObj spid="_x0000_s133583" name="Equation" r:id="rId9" imgW="2654280" imgH="647640" progId="Equation.DSMT4">
              <p:embed/>
            </p:oleObj>
          </a:graphicData>
        </a:graphic>
      </p:graphicFrame>
      <p:grpSp>
        <p:nvGrpSpPr>
          <p:cNvPr id="8" name="组合 7"/>
          <p:cNvGrpSpPr/>
          <p:nvPr/>
        </p:nvGrpSpPr>
        <p:grpSpPr>
          <a:xfrm>
            <a:off x="5107314" y="4722701"/>
            <a:ext cx="2841376" cy="2001649"/>
            <a:chOff x="5107314" y="4722701"/>
            <a:chExt cx="2841376" cy="2001649"/>
          </a:xfrm>
        </p:grpSpPr>
        <p:pic>
          <p:nvPicPr>
            <p:cNvPr id="44" name="图片 43"/>
            <p:cNvPicPr>
              <a:picLocks noChangeAspect="1"/>
            </p:cNvPicPr>
            <p:nvPr/>
          </p:nvPicPr>
          <p:blipFill>
            <a:blip r:embed="rId10" cstate="print"/>
            <a:stretch>
              <a:fillRect/>
            </a:stretch>
          </p:blipFill>
          <p:spPr>
            <a:xfrm>
              <a:off x="5107314" y="4722701"/>
              <a:ext cx="2841376" cy="2001649"/>
            </a:xfrm>
            <a:prstGeom prst="rect">
              <a:avLst/>
            </a:prstGeom>
            <a:ln w="25400">
              <a:solidFill>
                <a:schemeClr val="accent1">
                  <a:shade val="50000"/>
                </a:schemeClr>
              </a:solidFill>
            </a:ln>
          </p:spPr>
        </p:pic>
        <mc:AlternateContent xmlns:mc="http://schemas.openxmlformats.org/markup-compatibility/2006">
          <mc:Choice xmlns:a14="http://schemas.microsoft.com/office/drawing/2010/main" xmlns="" Requires="a14">
            <p:sp>
              <p:nvSpPr>
                <p:cNvPr id="7" name="文本框 6"/>
                <p:cNvSpPr txBox="1"/>
                <p:nvPr/>
              </p:nvSpPr>
              <p:spPr>
                <a:xfrm>
                  <a:off x="6431566" y="5115276"/>
                  <a:ext cx="501980" cy="461665"/>
                </a:xfrm>
                <a:prstGeom prst="rect">
                  <a:avLst/>
                </a:prstGeom>
                <a:noFill/>
                <a:ln w="25400">
                  <a:solidFill>
                    <a:schemeClr val="accent1">
                      <a:shade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a:rPr>
                            </m:ctrlPr>
                          </m:dPr>
                          <m:e>
                            <m:r>
                              <a:rPr lang="en-US" altLang="zh-CN" sz="2400" b="1" i="1" smtClean="0">
                                <a:latin typeface="Cambria Math" panose="02040503050406030204" pitchFamily="18" charset="0"/>
                              </a:rPr>
                              <m:t>𝒕</m:t>
                            </m:r>
                          </m:e>
                        </m:d>
                      </m:oMath>
                    </m:oMathPara>
                  </a14:m>
                  <a:endParaRPr lang="zh-CN" altLang="en-US" sz="2400" b="1" dirty="0"/>
                </a:p>
              </p:txBody>
            </p:sp>
          </mc:Choice>
          <mc:Fallback>
            <p:sp>
              <p:nvSpPr>
                <p:cNvPr id="7" name="文本框 6"/>
                <p:cNvSpPr txBox="1">
                  <a:spLocks noRot="1" noChangeAspect="1" noMove="1" noResize="1" noEditPoints="1" noAdjustHandles="1" noChangeArrowheads="1" noChangeShapeType="1" noTextEdit="1"/>
                </p:cNvSpPr>
                <p:nvPr/>
              </p:nvSpPr>
              <p:spPr>
                <a:xfrm>
                  <a:off x="6431566" y="5115276"/>
                  <a:ext cx="501980" cy="461665"/>
                </a:xfrm>
                <a:prstGeom prst="rect">
                  <a:avLst/>
                </a:prstGeom>
                <a:blipFill>
                  <a:blip r:embed="rId11" cstate="print"/>
                  <a:stretch>
                    <a:fillRect l="-6977" r="-20930" b="-15000"/>
                  </a:stretch>
                </a:blipFill>
                <a:ln w="25400">
                  <a:solidFill>
                    <a:schemeClr val="accent1">
                      <a:shade val="50000"/>
                    </a:schemeClr>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xmlns="" val="316900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left)">
                                      <p:cBhvr>
                                        <p:cTn id="7" dur="500"/>
                                        <p:tgtEl>
                                          <p:spTgt spid="36867">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898"/>
                                        </p:tgtEl>
                                        <p:attrNameLst>
                                          <p:attrName>style.visibility</p:attrName>
                                        </p:attrNameLst>
                                      </p:cBhvr>
                                      <p:to>
                                        <p:strVal val="visible"/>
                                      </p:to>
                                    </p:set>
                                    <p:anim calcmode="lin" valueType="num">
                                      <p:cBhvr>
                                        <p:cTn id="11" dur="500" fill="hold"/>
                                        <p:tgtEl>
                                          <p:spTgt spid="36898"/>
                                        </p:tgtEl>
                                        <p:attrNameLst>
                                          <p:attrName>ppt_w</p:attrName>
                                        </p:attrNameLst>
                                      </p:cBhvr>
                                      <p:tavLst>
                                        <p:tav tm="0">
                                          <p:val>
                                            <p:fltVal val="0"/>
                                          </p:val>
                                        </p:tav>
                                        <p:tav tm="100000">
                                          <p:val>
                                            <p:strVal val="#ppt_w"/>
                                          </p:val>
                                        </p:tav>
                                      </p:tavLst>
                                    </p:anim>
                                    <p:anim calcmode="lin" valueType="num">
                                      <p:cBhvr>
                                        <p:cTn id="12" dur="500" fill="hold"/>
                                        <p:tgtEl>
                                          <p:spTgt spid="36898"/>
                                        </p:tgtEl>
                                        <p:attrNameLst>
                                          <p:attrName>ppt_h</p:attrName>
                                        </p:attrNameLst>
                                      </p:cBhvr>
                                      <p:tavLst>
                                        <p:tav tm="0">
                                          <p:val>
                                            <p:fltVal val="0"/>
                                          </p:val>
                                        </p:tav>
                                        <p:tav tm="100000">
                                          <p:val>
                                            <p:strVal val="#ppt_h"/>
                                          </p:val>
                                        </p:tav>
                                      </p:tavLst>
                                    </p:anim>
                                    <p:animEffect transition="in" filter="fade">
                                      <p:cBhvr>
                                        <p:cTn id="13" dur="500"/>
                                        <p:tgtEl>
                                          <p:spTgt spid="368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6900"/>
                                        </p:tgtEl>
                                        <p:attrNameLst>
                                          <p:attrName>style.visibility</p:attrName>
                                        </p:attrNameLst>
                                      </p:cBhvr>
                                      <p:to>
                                        <p:strVal val="visible"/>
                                      </p:to>
                                    </p:set>
                                    <p:animEffect transition="in" filter="wipe(right)">
                                      <p:cBhvr>
                                        <p:cTn id="30" dur="500"/>
                                        <p:tgtEl>
                                          <p:spTgt spid="3690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2">
                                            <p:txEl>
                                              <p:pRg st="0" end="0"/>
                                            </p:txEl>
                                          </p:spTgt>
                                        </p:tgtEl>
                                        <p:attrNameLst>
                                          <p:attrName>style.visibility</p:attrName>
                                        </p:attrNameLst>
                                      </p:cBhvr>
                                      <p:to>
                                        <p:strVal val="visible"/>
                                      </p:to>
                                    </p:set>
                                    <p:animEffect transition="in" filter="wipe(left)">
                                      <p:cBhvr>
                                        <p:cTn id="40" dur="500"/>
                                        <p:tgtEl>
                                          <p:spTgt spid="42">
                                            <p:txEl>
                                              <p:pRg st="0" end="0"/>
                                            </p:txEl>
                                          </p:spTgt>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6901"/>
                                        </p:tgtEl>
                                        <p:attrNameLst>
                                          <p:attrName>style.visibility</p:attrName>
                                        </p:attrNameLst>
                                      </p:cBhvr>
                                      <p:to>
                                        <p:strVal val="visible"/>
                                      </p:to>
                                    </p:set>
                                    <p:animEffect transition="in" filter="wipe(left)">
                                      <p:cBhvr>
                                        <p:cTn id="51" dur="500"/>
                                        <p:tgtEl>
                                          <p:spTgt spid="36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457200" y="404813"/>
            <a:ext cx="8229600" cy="863600"/>
          </a:xfrm>
        </p:spPr>
        <p:txBody>
          <a:bodyPr/>
          <a:lstStyle/>
          <a:p>
            <a:r>
              <a:rPr lang="zh-CN" altLang="en-US" smtClean="0"/>
              <a:t>指数函数</a:t>
            </a:r>
          </a:p>
        </p:txBody>
      </p:sp>
      <p:sp>
        <p:nvSpPr>
          <p:cNvPr id="38915" name="内容占位符 2"/>
          <p:cNvSpPr>
            <a:spLocks noGrp="1"/>
          </p:cNvSpPr>
          <p:nvPr>
            <p:ph idx="1"/>
          </p:nvPr>
        </p:nvSpPr>
        <p:spPr>
          <a:xfrm>
            <a:off x="395535" y="1316320"/>
            <a:ext cx="6768753" cy="719410"/>
          </a:xfrm>
        </p:spPr>
        <p:txBody>
          <a:bodyPr/>
          <a:lstStyle/>
          <a:p>
            <a:r>
              <a:rPr lang="zh-CN" altLang="zh-CN" dirty="0" smtClean="0"/>
              <a:t>求</a:t>
            </a:r>
            <a:r>
              <a:rPr lang="en-US" altLang="zh-CN" dirty="0" smtClean="0"/>
              <a:t> </a:t>
            </a:r>
            <a:r>
              <a:rPr lang="en-US" altLang="zh-CN" sz="3200" i="1" dirty="0" smtClean="0">
                <a:solidFill>
                  <a:srgbClr val="FF0000"/>
                </a:solidFill>
              </a:rPr>
              <a:t>f</a:t>
            </a:r>
            <a:r>
              <a:rPr lang="en-US" altLang="zh-CN" sz="3200" dirty="0" smtClean="0">
                <a:solidFill>
                  <a:srgbClr val="FF0000"/>
                </a:solidFill>
              </a:rPr>
              <a:t>(</a:t>
            </a:r>
            <a:r>
              <a:rPr lang="en-US" altLang="zh-CN" sz="3200" i="1" dirty="0" smtClean="0">
                <a:solidFill>
                  <a:srgbClr val="FF0000"/>
                </a:solidFill>
              </a:rPr>
              <a:t>t</a:t>
            </a:r>
            <a:r>
              <a:rPr lang="en-US" altLang="zh-CN" sz="3200" dirty="0" smtClean="0">
                <a:solidFill>
                  <a:srgbClr val="FF0000"/>
                </a:solidFill>
              </a:rPr>
              <a:t>) = </a:t>
            </a:r>
            <a:r>
              <a:rPr lang="en-US" altLang="zh-CN" sz="3200" i="1" dirty="0" smtClean="0">
                <a:solidFill>
                  <a:srgbClr val="FF0000"/>
                </a:solidFill>
              </a:rPr>
              <a:t>e</a:t>
            </a:r>
            <a:r>
              <a:rPr lang="en-US" altLang="zh-CN" sz="3200" baseline="30000" dirty="0" smtClean="0">
                <a:solidFill>
                  <a:srgbClr val="FF0000"/>
                </a:solidFill>
              </a:rPr>
              <a:t>-</a:t>
            </a:r>
            <a:r>
              <a:rPr lang="el-GR" altLang="zh-CN" sz="3200" i="1" baseline="30000" dirty="0" smtClean="0">
                <a:solidFill>
                  <a:srgbClr val="FF0000"/>
                </a:solidFill>
              </a:rPr>
              <a:t>β</a:t>
            </a:r>
            <a:r>
              <a:rPr lang="en-US" altLang="zh-CN" sz="3200" baseline="30000" dirty="0" smtClean="0">
                <a:solidFill>
                  <a:srgbClr val="FF0000"/>
                </a:solidFill>
              </a:rPr>
              <a:t>|</a:t>
            </a:r>
            <a:r>
              <a:rPr lang="en-US" altLang="zh-CN" sz="3200" i="1" baseline="30000" dirty="0" smtClean="0">
                <a:solidFill>
                  <a:srgbClr val="FF0000"/>
                </a:solidFill>
              </a:rPr>
              <a:t>t</a:t>
            </a:r>
            <a:r>
              <a:rPr lang="en-US" altLang="zh-CN" sz="3200" baseline="30000" dirty="0" smtClean="0">
                <a:solidFill>
                  <a:srgbClr val="FF0000"/>
                </a:solidFill>
              </a:rPr>
              <a:t>|</a:t>
            </a:r>
            <a:r>
              <a:rPr lang="en-US" altLang="zh-CN" sz="3200" dirty="0" smtClean="0">
                <a:solidFill>
                  <a:srgbClr val="FF0000"/>
                </a:solidFill>
              </a:rPr>
              <a:t>, </a:t>
            </a:r>
            <a:r>
              <a:rPr lang="el-GR" altLang="zh-CN" sz="3200" i="1" dirty="0">
                <a:solidFill>
                  <a:srgbClr val="FF0000"/>
                </a:solidFill>
              </a:rPr>
              <a:t>β</a:t>
            </a:r>
            <a:r>
              <a:rPr lang="en-US" altLang="zh-CN" sz="3200" dirty="0" smtClean="0">
                <a:solidFill>
                  <a:srgbClr val="FF0000"/>
                </a:solidFill>
              </a:rPr>
              <a:t> &gt; 0 </a:t>
            </a:r>
            <a:r>
              <a:rPr lang="zh-CN" altLang="zh-CN" dirty="0" smtClean="0"/>
              <a:t>的</a:t>
            </a:r>
            <a:r>
              <a:rPr lang="en-US" altLang="zh-CN" dirty="0" smtClean="0"/>
              <a:t> Fourier </a:t>
            </a:r>
            <a:r>
              <a:rPr lang="zh-CN" altLang="zh-CN" dirty="0" smtClean="0"/>
              <a:t>变换</a:t>
            </a:r>
            <a:r>
              <a:rPr lang="zh-CN" altLang="en-US" dirty="0" smtClean="0"/>
              <a:t>：</a:t>
            </a:r>
          </a:p>
        </p:txBody>
      </p:sp>
      <p:sp>
        <p:nvSpPr>
          <p:cNvPr id="4" name="日期占位符 3"/>
          <p:cNvSpPr>
            <a:spLocks noGrp="1"/>
          </p:cNvSpPr>
          <p:nvPr>
            <p:ph type="dt" sz="quarter" idx="10"/>
          </p:nvPr>
        </p:nvSpPr>
        <p:spPr/>
        <p:txBody>
          <a:bodyPr/>
          <a:lstStyle/>
          <a:p>
            <a:pPr>
              <a:defRPr/>
            </a:pPr>
            <a:fld id="{9358313D-372D-4386-A035-0524B441C26A}" type="datetime8">
              <a:rPr lang="zh-CN" altLang="en-US" smtClean="0"/>
              <a:pPr>
                <a:defRPr/>
              </a:pPr>
              <a:t>2018年9月10日1时32分</a:t>
            </a:fld>
            <a:endParaRPr lang="zh-CN" altLang="en-US" dirty="0"/>
          </a:p>
        </p:txBody>
      </p:sp>
      <p:sp>
        <p:nvSpPr>
          <p:cNvPr id="3891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73EF65ED-FC1D-4D29-AD73-52A1823F51AB}" type="slidenum">
              <a:rPr lang="zh-CN" altLang="en-US" sz="1800">
                <a:solidFill>
                  <a:srgbClr val="FFFFFF"/>
                </a:solidFill>
                <a:latin typeface="Georgia" panose="02040502050405020303" pitchFamily="18" charset="0"/>
              </a:rPr>
              <a:pPr>
                <a:spcBef>
                  <a:spcPct val="0"/>
                </a:spcBef>
                <a:buClrTx/>
                <a:buFontTx/>
                <a:buNone/>
              </a:pPr>
              <a:t>47</a:t>
            </a:fld>
            <a:endParaRPr lang="zh-CN" altLang="en-US" sz="1800">
              <a:solidFill>
                <a:srgbClr val="FFFFFF"/>
              </a:solidFill>
              <a:latin typeface="Georgia" panose="02040502050405020303" pitchFamily="18" charset="0"/>
            </a:endParaRPr>
          </a:p>
        </p:txBody>
      </p:sp>
      <p:sp>
        <p:nvSpPr>
          <p:cNvPr id="389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38919" name="对象 6"/>
          <p:cNvGraphicFramePr>
            <a:graphicFrameLocks noChangeAspect="1"/>
          </p:cNvGraphicFramePr>
          <p:nvPr>
            <p:extLst>
              <p:ext uri="{D42A27DB-BD31-4B8C-83A1-F6EECF244321}">
                <p14:modId xmlns:p14="http://schemas.microsoft.com/office/powerpoint/2010/main" xmlns="" val="2890851647"/>
              </p:ext>
            </p:extLst>
          </p:nvPr>
        </p:nvGraphicFramePr>
        <p:xfrm>
          <a:off x="887660" y="2060848"/>
          <a:ext cx="3182937" cy="776288"/>
        </p:xfrm>
        <a:graphic>
          <a:graphicData uri="http://schemas.openxmlformats.org/presentationml/2006/ole">
            <p:oleObj spid="_x0000_s173245" name="Equation" r:id="rId4" imgW="1346040" imgH="330120" progId="Equation.DSMT4">
              <p:embed/>
            </p:oleObj>
          </a:graphicData>
        </a:graphic>
      </p:graphicFrame>
      <p:graphicFrame>
        <p:nvGraphicFramePr>
          <p:cNvPr id="38920" name="对象 7"/>
          <p:cNvGraphicFramePr>
            <a:graphicFrameLocks noChangeAspect="1"/>
          </p:cNvGraphicFramePr>
          <p:nvPr>
            <p:extLst>
              <p:ext uri="{D42A27DB-BD31-4B8C-83A1-F6EECF244321}">
                <p14:modId xmlns:p14="http://schemas.microsoft.com/office/powerpoint/2010/main" xmlns="" val="582449994"/>
              </p:ext>
            </p:extLst>
          </p:nvPr>
        </p:nvGraphicFramePr>
        <p:xfrm>
          <a:off x="4860032" y="4605337"/>
          <a:ext cx="1620837" cy="1014412"/>
        </p:xfrm>
        <a:graphic>
          <a:graphicData uri="http://schemas.openxmlformats.org/presentationml/2006/ole">
            <p:oleObj spid="_x0000_s173246" name="Equation" r:id="rId5" imgW="685800" imgH="431640" progId="Equation.DSMT4">
              <p:embed/>
            </p:oleObj>
          </a:graphicData>
        </a:graphic>
      </p:graphicFrame>
      <p:graphicFrame>
        <p:nvGraphicFramePr>
          <p:cNvPr id="38921" name="对象 8"/>
          <p:cNvGraphicFramePr>
            <a:graphicFrameLocks noChangeAspect="1"/>
          </p:cNvGraphicFramePr>
          <p:nvPr>
            <p:extLst>
              <p:ext uri="{D42A27DB-BD31-4B8C-83A1-F6EECF244321}">
                <p14:modId xmlns:p14="http://schemas.microsoft.com/office/powerpoint/2010/main" xmlns="" val="446458698"/>
              </p:ext>
            </p:extLst>
          </p:nvPr>
        </p:nvGraphicFramePr>
        <p:xfrm>
          <a:off x="4200028" y="2060848"/>
          <a:ext cx="4116388" cy="776287"/>
        </p:xfrm>
        <a:graphic>
          <a:graphicData uri="http://schemas.openxmlformats.org/presentationml/2006/ole">
            <p:oleObj spid="_x0000_s173247" name="Equation" r:id="rId6" imgW="1739880" imgH="330120" progId="Equation.DSMT4">
              <p:embed/>
            </p:oleObj>
          </a:graphicData>
        </a:graphic>
      </p:graphicFrame>
      <p:graphicFrame>
        <p:nvGraphicFramePr>
          <p:cNvPr id="38922" name="对象 9"/>
          <p:cNvGraphicFramePr>
            <a:graphicFrameLocks noChangeAspect="1"/>
          </p:cNvGraphicFramePr>
          <p:nvPr>
            <p:extLst>
              <p:ext uri="{D42A27DB-BD31-4B8C-83A1-F6EECF244321}">
                <p14:modId xmlns:p14="http://schemas.microsoft.com/office/powerpoint/2010/main" xmlns="" val="3624956455"/>
              </p:ext>
            </p:extLst>
          </p:nvPr>
        </p:nvGraphicFramePr>
        <p:xfrm>
          <a:off x="1771090" y="3142637"/>
          <a:ext cx="2705100" cy="1193800"/>
        </p:xfrm>
        <a:graphic>
          <a:graphicData uri="http://schemas.openxmlformats.org/presentationml/2006/ole">
            <p:oleObj spid="_x0000_s173248" name="Equation" r:id="rId7" imgW="1143000" imgH="507960" progId="Equation.DSMT4">
              <p:embed/>
            </p:oleObj>
          </a:graphicData>
        </a:graphic>
      </p:graphicFrame>
      <p:graphicFrame>
        <p:nvGraphicFramePr>
          <p:cNvPr id="38923" name="对象 10"/>
          <p:cNvGraphicFramePr>
            <a:graphicFrameLocks noChangeAspect="1"/>
          </p:cNvGraphicFramePr>
          <p:nvPr>
            <p:extLst>
              <p:ext uri="{D42A27DB-BD31-4B8C-83A1-F6EECF244321}">
                <p14:modId xmlns:p14="http://schemas.microsoft.com/office/powerpoint/2010/main" xmlns="" val="2014119515"/>
              </p:ext>
            </p:extLst>
          </p:nvPr>
        </p:nvGraphicFramePr>
        <p:xfrm>
          <a:off x="1771090" y="4605337"/>
          <a:ext cx="2792412" cy="1016000"/>
        </p:xfrm>
        <a:graphic>
          <a:graphicData uri="http://schemas.openxmlformats.org/presentationml/2006/ole">
            <p:oleObj spid="_x0000_s173249" name="Equation" r:id="rId8" imgW="1180800" imgH="431640" progId="Equation.DSMT4">
              <p:embed/>
            </p:oleObj>
          </a:graphicData>
        </a:graphic>
      </p:graphicFrame>
      <p:sp>
        <p:nvSpPr>
          <p:cNvPr id="12" name="棱台 11">
            <a:hlinkClick r:id="" action="ppaction://hlinkshowjump?jump=lastslideviewed"/>
          </p:cNvPr>
          <p:cNvSpPr/>
          <p:nvPr/>
        </p:nvSpPr>
        <p:spPr>
          <a:xfrm>
            <a:off x="251520"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pic>
        <p:nvPicPr>
          <p:cNvPr id="13" name="图片 12"/>
          <p:cNvPicPr>
            <a:picLocks noChangeAspect="1"/>
          </p:cNvPicPr>
          <p:nvPr/>
        </p:nvPicPr>
        <p:blipFill>
          <a:blip r:embed="rId9" cstate="print"/>
          <a:stretch>
            <a:fillRect/>
          </a:stretch>
        </p:blipFill>
        <p:spPr>
          <a:xfrm>
            <a:off x="6683299" y="4336437"/>
            <a:ext cx="2353197" cy="2260915"/>
          </a:xfrm>
          <a:prstGeom prst="rect">
            <a:avLst/>
          </a:prstGeom>
          <a:ln w="25400">
            <a:solidFill>
              <a:schemeClr val="accent1">
                <a:shade val="50000"/>
              </a:schemeClr>
            </a:solidFill>
          </a:ln>
        </p:spPr>
      </p:pic>
      <mc:AlternateContent xmlns:mc="http://schemas.openxmlformats.org/markup-compatibility/2006">
        <mc:Choice xmlns:a14="http://schemas.microsoft.com/office/drawing/2010/main" xmlns="" Requires="a14">
          <p:sp>
            <p:nvSpPr>
              <p:cNvPr id="14" name="文本框 13"/>
              <p:cNvSpPr txBox="1"/>
              <p:nvPr/>
            </p:nvSpPr>
            <p:spPr>
              <a:xfrm>
                <a:off x="5515218" y="728540"/>
                <a:ext cx="3191072" cy="461665"/>
              </a:xfrm>
              <a:prstGeom prst="rect">
                <a:avLst/>
              </a:prstGeom>
              <a:noFill/>
              <a:ln w="31750">
                <a:solidFill>
                  <a:schemeClr val="accent1"/>
                </a:solidFill>
              </a:ln>
            </p:spPr>
            <p:txBody>
              <a:bodyPr wrap="square" rtlCol="0">
                <a:spAutoFit/>
              </a:bodyPr>
              <a:lstStyle/>
              <a:p>
                <a:pPr algn="ctr"/>
                <a14:m>
                  <m:oMath xmlns:m="http://schemas.openxmlformats.org/officeDocument/2006/math">
                    <m:r>
                      <a:rPr lang="en-US" altLang="zh-CN" sz="2400" b="1" i="1" smtClean="0">
                        <a:latin typeface="Cambria Math" panose="02040503050406030204" pitchFamily="18" charset="0"/>
                      </a:rPr>
                      <m:t>𝒕</m:t>
                    </m:r>
                  </m:oMath>
                </a14:m>
                <a:r>
                  <a:rPr lang="zh-CN" altLang="en-US" sz="2400" b="1" dirty="0" smtClean="0"/>
                  <a:t> 的系数为 </a:t>
                </a:r>
                <a14:m>
                  <m:oMath xmlns:m="http://schemas.openxmlformats.org/officeDocument/2006/math">
                    <m:r>
                      <a:rPr lang="en-US" altLang="zh-CN" sz="2400" b="1" i="1">
                        <a:latin typeface="Cambria Math" panose="02040503050406030204" pitchFamily="18" charset="0"/>
                      </a:rPr>
                      <m:t>𝜷</m:t>
                    </m:r>
                    <m:r>
                      <a:rPr lang="en-US" altLang="zh-CN" sz="2400" b="1" i="1" smtClean="0">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𝝎</m:t>
                    </m:r>
                  </m:oMath>
                </a14:m>
                <a:endParaRPr lang="zh-CN" altLang="en-US" sz="2400" b="1" dirty="0"/>
              </a:p>
            </p:txBody>
          </p:sp>
        </mc:Choice>
        <mc:Fallback>
          <p:sp>
            <p:nvSpPr>
              <p:cNvPr id="14" name="文本框 13"/>
              <p:cNvSpPr txBox="1">
                <a:spLocks noRot="1" noChangeAspect="1" noMove="1" noResize="1" noEditPoints="1" noAdjustHandles="1" noChangeArrowheads="1" noChangeShapeType="1" noTextEdit="1"/>
              </p:cNvSpPr>
              <p:nvPr/>
            </p:nvSpPr>
            <p:spPr>
              <a:xfrm>
                <a:off x="5515218" y="728540"/>
                <a:ext cx="3191072" cy="461665"/>
              </a:xfrm>
              <a:prstGeom prst="rect">
                <a:avLst/>
              </a:prstGeom>
              <a:blipFill>
                <a:blip r:embed="rId10" cstate="print"/>
                <a:stretch>
                  <a:fillRect t="-11250" b="-21250"/>
                </a:stretch>
              </a:blipFill>
              <a:ln w="31750">
                <a:solidFill>
                  <a:schemeClr val="accent1"/>
                </a:solidFill>
              </a:ln>
            </p:spPr>
            <p:txBody>
              <a:bodyPr/>
              <a:lstStyle/>
              <a:p>
                <a:r>
                  <a:rPr lang="zh-CN" altLang="en-US">
                    <a:noFill/>
                  </a:rPr>
                  <a:t> </a:t>
                </a:r>
              </a:p>
            </p:txBody>
          </p:sp>
        </mc:Fallback>
      </mc:AlternateContent>
      <p:sp>
        <p:nvSpPr>
          <p:cNvPr id="15" name="圆角矩形 14"/>
          <p:cNvSpPr/>
          <p:nvPr/>
        </p:nvSpPr>
        <p:spPr>
          <a:xfrm>
            <a:off x="5192454" y="2165661"/>
            <a:ext cx="703308" cy="293159"/>
          </a:xfrm>
          <a:prstGeom prst="roundRect">
            <a:avLst/>
          </a:prstGeom>
          <a:solidFill>
            <a:schemeClr val="accent1">
              <a:alpha val="12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flipV="1">
            <a:off x="5382190" y="1187607"/>
            <a:ext cx="1098679" cy="9658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9"/>
          <p:cNvGraphicFramePr>
            <a:graphicFrameLocks noChangeAspect="1"/>
          </p:cNvGraphicFramePr>
          <p:nvPr>
            <p:extLst>
              <p:ext uri="{D42A27DB-BD31-4B8C-83A1-F6EECF244321}">
                <p14:modId xmlns:p14="http://schemas.microsoft.com/office/powerpoint/2010/main" xmlns="" val="437083251"/>
              </p:ext>
            </p:extLst>
          </p:nvPr>
        </p:nvGraphicFramePr>
        <p:xfrm>
          <a:off x="4542557" y="3143250"/>
          <a:ext cx="3125787" cy="1193800"/>
        </p:xfrm>
        <a:graphic>
          <a:graphicData uri="http://schemas.openxmlformats.org/presentationml/2006/ole">
            <p:oleObj spid="_x0000_s173250" name="Equation" r:id="rId11" imgW="1320480" imgH="50796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8915">
                                            <p:txEl>
                                              <p:pRg st="0" end="0"/>
                                            </p:txEl>
                                          </p:spTgt>
                                        </p:tgtEl>
                                        <p:attrNameLst>
                                          <p:attrName>style.visibility</p:attrName>
                                        </p:attrNameLst>
                                      </p:cBhvr>
                                      <p:to>
                                        <p:strVal val="visible"/>
                                      </p:to>
                                    </p:set>
                                    <p:animEffect transition="in" filter="fade">
                                      <p:cBhvr>
                                        <p:cTn id="14" dur="500"/>
                                        <p:tgtEl>
                                          <p:spTgt spid="389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8919"/>
                                        </p:tgtEl>
                                        <p:attrNameLst>
                                          <p:attrName>style.visibility</p:attrName>
                                        </p:attrNameLst>
                                      </p:cBhvr>
                                      <p:to>
                                        <p:strVal val="visible"/>
                                      </p:to>
                                    </p:set>
                                    <p:anim calcmode="lin" valueType="num">
                                      <p:cBhvr>
                                        <p:cTn id="19" dur="500" fill="hold"/>
                                        <p:tgtEl>
                                          <p:spTgt spid="38919"/>
                                        </p:tgtEl>
                                        <p:attrNameLst>
                                          <p:attrName>ppt_w</p:attrName>
                                        </p:attrNameLst>
                                      </p:cBhvr>
                                      <p:tavLst>
                                        <p:tav tm="0">
                                          <p:val>
                                            <p:fltVal val="0"/>
                                          </p:val>
                                        </p:tav>
                                        <p:tav tm="100000">
                                          <p:val>
                                            <p:strVal val="#ppt_w"/>
                                          </p:val>
                                        </p:tav>
                                      </p:tavLst>
                                    </p:anim>
                                    <p:anim calcmode="lin" valueType="num">
                                      <p:cBhvr>
                                        <p:cTn id="20" dur="500" fill="hold"/>
                                        <p:tgtEl>
                                          <p:spTgt spid="38919"/>
                                        </p:tgtEl>
                                        <p:attrNameLst>
                                          <p:attrName>ppt_h</p:attrName>
                                        </p:attrNameLst>
                                      </p:cBhvr>
                                      <p:tavLst>
                                        <p:tav tm="0">
                                          <p:val>
                                            <p:fltVal val="0"/>
                                          </p:val>
                                        </p:tav>
                                        <p:tav tm="100000">
                                          <p:val>
                                            <p:strVal val="#ppt_h"/>
                                          </p:val>
                                        </p:tav>
                                      </p:tavLst>
                                    </p:anim>
                                    <p:animEffect transition="in" filter="fade">
                                      <p:cBhvr>
                                        <p:cTn id="21" dur="500"/>
                                        <p:tgtEl>
                                          <p:spTgt spid="389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8921"/>
                                        </p:tgtEl>
                                        <p:attrNameLst>
                                          <p:attrName>style.visibility</p:attrName>
                                        </p:attrNameLst>
                                      </p:cBhvr>
                                      <p:to>
                                        <p:strVal val="visible"/>
                                      </p:to>
                                    </p:set>
                                    <p:animEffect transition="in" filter="wipe(left)">
                                      <p:cBhvr>
                                        <p:cTn id="26" dur="500"/>
                                        <p:tgtEl>
                                          <p:spTgt spid="38921"/>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3"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3)">
                                      <p:cBhvr>
                                        <p:cTn id="31" dur="1000"/>
                                        <p:tgtEl>
                                          <p:spTgt spid="15"/>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8922"/>
                                        </p:tgtEl>
                                        <p:attrNameLst>
                                          <p:attrName>style.visibility</p:attrName>
                                        </p:attrNameLst>
                                      </p:cBhvr>
                                      <p:to>
                                        <p:strVal val="visible"/>
                                      </p:to>
                                    </p:set>
                                    <p:animEffect transition="in" filter="wipe(left)">
                                      <p:cBhvr>
                                        <p:cTn id="44" dur="500"/>
                                        <p:tgtEl>
                                          <p:spTgt spid="389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8923"/>
                                        </p:tgtEl>
                                        <p:attrNameLst>
                                          <p:attrName>style.visibility</p:attrName>
                                        </p:attrNameLst>
                                      </p:cBhvr>
                                      <p:to>
                                        <p:strVal val="visible"/>
                                      </p:to>
                                    </p:set>
                                    <p:animEffect transition="in" filter="wipe(left)">
                                      <p:cBhvr>
                                        <p:cTn id="54" dur="500"/>
                                        <p:tgtEl>
                                          <p:spTgt spid="3892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8920"/>
                                        </p:tgtEl>
                                        <p:attrNameLst>
                                          <p:attrName>style.visibility</p:attrName>
                                        </p:attrNameLst>
                                      </p:cBhvr>
                                      <p:to>
                                        <p:strVal val="visible"/>
                                      </p:to>
                                    </p:set>
                                    <p:animEffect transition="in" filter="wipe(left)">
                                      <p:cBhvr>
                                        <p:cTn id="59"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83568" y="548680"/>
                <a:ext cx="8064896" cy="5688632"/>
              </a:xfrm>
            </p:spPr>
            <p:txBody>
              <a:bodyPr/>
              <a:lstStyle/>
              <a:p>
                <a:pPr>
                  <a:lnSpc>
                    <a:spcPct val="114000"/>
                  </a:lnSpc>
                </a:pPr>
                <a:r>
                  <a:rPr lang="en-US" altLang="zh-CN" dirty="0" smtClean="0"/>
                  <a:t>Fourier </a:t>
                </a:r>
                <a:r>
                  <a:rPr lang="zh-CN" altLang="en-US" dirty="0" smtClean="0"/>
                  <a:t>逆变换</a:t>
                </a:r>
                <a:r>
                  <a:rPr lang="zh-CN" altLang="zh-CN" dirty="0"/>
                  <a:t>（</a:t>
                </a:r>
                <a:r>
                  <a:rPr lang="zh-CN" altLang="zh-CN" dirty="0" smtClean="0"/>
                  <a:t>或</a:t>
                </a:r>
                <a:r>
                  <a:rPr lang="en-US" altLang="zh-CN" dirty="0" smtClean="0"/>
                  <a:t> Fourier </a:t>
                </a:r>
                <a:r>
                  <a:rPr lang="zh-CN" altLang="zh-CN" dirty="0" smtClean="0"/>
                  <a:t>积分</a:t>
                </a:r>
                <a:r>
                  <a:rPr lang="zh-CN" altLang="zh-CN" dirty="0"/>
                  <a:t>公式） </a:t>
                </a:r>
                <a:r>
                  <a:rPr lang="zh-CN" altLang="en-US" dirty="0" smtClean="0"/>
                  <a:t>：</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𝜷</m:t>
                              </m:r>
                            </m:num>
                            <m:den>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d>
                            <m:dPr>
                              <m:begChr m:val="（"/>
                              <m:endChr m:val="）"/>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m:t>
                              </m:r>
                              <m:r>
                                <a:rPr lang="en-US" altLang="zh-CN" b="1" i="1" smtClean="0">
                                  <a:latin typeface="Cambria Math" panose="02040503050406030204" pitchFamily="18" charset="0"/>
                                </a:rPr>
                                <m:t>𝒊</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 </m:t>
                              </m:r>
                            </m:e>
                          </m:d>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𝜷</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num>
                            <m:den>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r>
                            <a:rPr lang="en-US" altLang="zh-CN" b="1" i="1">
                              <a:latin typeface="Cambria Math" panose="02040503050406030204" pitchFamily="18" charset="0"/>
                            </a:rPr>
                            <m:t>𝐝</m:t>
                          </m:r>
                          <m:r>
                            <a:rPr lang="en-US" altLang="zh-CN" b="1" i="1">
                              <a:latin typeface="Cambria Math" panose="02040503050406030204" pitchFamily="18" charset="0"/>
                            </a:rPr>
                            <m:t>𝝎</m:t>
                          </m:r>
                        </m:e>
                      </m:nary>
                    </m:oMath>
                  </m:oMathPara>
                </a14:m>
                <a:endParaRPr lang="zh-CN" altLang="zh-CN" dirty="0"/>
              </a:p>
              <a:p>
                <a:pPr>
                  <a:lnSpc>
                    <a:spcPct val="114000"/>
                  </a:lnSpc>
                </a:pPr>
                <a:r>
                  <a:rPr lang="zh-CN" altLang="zh-CN" dirty="0"/>
                  <a:t>从而得到广义积分</a:t>
                </a:r>
              </a:p>
              <a:p>
                <a:pPr marL="109537" indent="0">
                  <a:lnSpc>
                    <a:spcPct val="114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num>
                            <m:den>
                              <m:sSup>
                                <m:sSupPr>
                                  <m:ctrlPr>
                                    <a:rPr lang="zh-CN" altLang="zh-CN" i="1">
                                      <a:latin typeface="Cambria Math"/>
                                    </a:rPr>
                                  </m:ctrlPr>
                                </m:sSupPr>
                                <m:e>
                                  <m:r>
                                    <a:rPr lang="en-US" altLang="zh-CN" b="1" i="1">
                                      <a:latin typeface="Cambria Math" panose="02040503050406030204" pitchFamily="18" charset="0"/>
                                    </a:rPr>
                                    <m:t>𝜷</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r>
                            <a:rPr lang="en-US" altLang="zh-CN" b="1" i="1">
                              <a:latin typeface="Cambria Math" panose="02040503050406030204" pitchFamily="18" charset="0"/>
                            </a:rPr>
                            <m:t>𝐝</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begChr m:val="|"/>
                              <m:endChr m:val="|"/>
                              <m:ctrlPr>
                                <a:rPr lang="zh-CN" altLang="zh-CN" i="1">
                                  <a:latin typeface="Cambria Math"/>
                                </a:rPr>
                              </m:ctrlPr>
                            </m:dPr>
                            <m:e>
                              <m:r>
                                <a:rPr lang="en-US" altLang="zh-CN" b="1" i="1">
                                  <a:latin typeface="Cambria Math" panose="02040503050406030204" pitchFamily="18" charset="0"/>
                                </a:rPr>
                                <m:t>𝒕</m:t>
                              </m:r>
                            </m:e>
                          </m:d>
                        </m:sup>
                      </m:sSup>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548680"/>
                <a:ext cx="8064896" cy="5688632"/>
              </a:xfrm>
              <a:blipFill>
                <a:blip r:embed="rId2" cstate="print"/>
                <a:stretch>
                  <a:fillRect t="-107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48</a:t>
            </a:fld>
            <a:endParaRPr lang="zh-CN" altLang="en-US"/>
          </a:p>
        </p:txBody>
      </p:sp>
      <p:sp>
        <p:nvSpPr>
          <p:cNvPr id="6" name="圆角矩形 5"/>
          <p:cNvSpPr/>
          <p:nvPr/>
        </p:nvSpPr>
        <p:spPr>
          <a:xfrm>
            <a:off x="4437166" y="2465726"/>
            <a:ext cx="1188132" cy="546990"/>
          </a:xfrm>
          <a:prstGeom prst="roundRect">
            <a:avLst/>
          </a:prstGeom>
          <a:solidFill>
            <a:schemeClr val="accent1">
              <a:alpha val="9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1956847" y="2031198"/>
            <a:ext cx="2813672" cy="4318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83568" y="1556792"/>
            <a:ext cx="1296144" cy="523220"/>
          </a:xfrm>
          <a:prstGeom prst="rect">
            <a:avLst/>
          </a:prstGeom>
          <a:noFill/>
          <a:ln w="38100">
            <a:solidFill>
              <a:schemeClr val="accent1"/>
            </a:solidFill>
          </a:ln>
        </p:spPr>
        <p:txBody>
          <a:bodyPr wrap="square" rtlCol="0">
            <a:spAutoFit/>
          </a:bodyPr>
          <a:lstStyle/>
          <a:p>
            <a:r>
              <a:rPr lang="zh-CN" altLang="en-US" sz="2800" b="1" dirty="0"/>
              <a:t>偶函数</a:t>
            </a:r>
          </a:p>
        </p:txBody>
      </p:sp>
      <p:sp>
        <p:nvSpPr>
          <p:cNvPr id="9" name="圆角矩形 8"/>
          <p:cNvSpPr/>
          <p:nvPr/>
        </p:nvSpPr>
        <p:spPr>
          <a:xfrm>
            <a:off x="2788072" y="2204226"/>
            <a:ext cx="1567903" cy="936742"/>
          </a:xfrm>
          <a:prstGeom prst="roundRect">
            <a:avLst/>
          </a:prstGeom>
          <a:solidFill>
            <a:schemeClr val="accent1">
              <a:alpha val="9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9" idx="1"/>
          </p:cNvCxnSpPr>
          <p:nvPr/>
        </p:nvCxnSpPr>
        <p:spPr>
          <a:xfrm flipH="1" flipV="1">
            <a:off x="1956848" y="2062540"/>
            <a:ext cx="831224" cy="61005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043798" y="2451189"/>
            <a:ext cx="1221422" cy="576064"/>
          </a:xfrm>
          <a:prstGeom prst="ellipse">
            <a:avLst/>
          </a:prstGeom>
          <a:solidFill>
            <a:srgbClr val="FFFF00">
              <a:alpha val="9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4" idx="0"/>
          </p:cNvCxnSpPr>
          <p:nvPr/>
        </p:nvCxnSpPr>
        <p:spPr>
          <a:xfrm flipV="1">
            <a:off x="6654509" y="1946268"/>
            <a:ext cx="610711" cy="5049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80660" y="1429858"/>
            <a:ext cx="1296144" cy="523220"/>
          </a:xfrm>
          <a:prstGeom prst="rect">
            <a:avLst/>
          </a:prstGeom>
          <a:noFill/>
          <a:ln w="38100">
            <a:solidFill>
              <a:schemeClr val="accent1"/>
            </a:solidFill>
          </a:ln>
        </p:spPr>
        <p:txBody>
          <a:bodyPr wrap="square" rtlCol="0">
            <a:spAutoFit/>
          </a:bodyPr>
          <a:lstStyle/>
          <a:p>
            <a:r>
              <a:rPr lang="zh-CN" altLang="en-US" sz="2800" b="1" dirty="0" smtClean="0"/>
              <a:t>奇函数</a:t>
            </a:r>
            <a:endParaRPr lang="zh-CN" altLang="en-US" sz="2800" b="1" dirty="0"/>
          </a:p>
        </p:txBody>
      </p:sp>
    </p:spTree>
    <p:extLst>
      <p:ext uri="{BB962C8B-B14F-4D97-AF65-F5344CB8AC3E}">
        <p14:creationId xmlns:p14="http://schemas.microsoft.com/office/powerpoint/2010/main" xmlns="" val="127835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3"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3)">
                                      <p:cBhvr>
                                        <p:cTn id="21" dur="1000"/>
                                        <p:tgtEl>
                                          <p:spTgt spid="6"/>
                                        </p:tgtEl>
                                      </p:cBhvr>
                                    </p:animEffect>
                                  </p:childTnLst>
                                </p:cTn>
                              </p:par>
                              <p:par>
                                <p:cTn id="22" presetID="21" presetClass="entr" presetSubtype="3"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3)">
                                      <p:cBhvr>
                                        <p:cTn id="24" dur="1000"/>
                                        <p:tgtEl>
                                          <p:spTgt spid="9"/>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3"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heel(3)">
                                      <p:cBhvr>
                                        <p:cTn id="40" dur="1000"/>
                                        <p:tgtEl>
                                          <p:spTgt spid="14"/>
                                        </p:tgtEl>
                                      </p:cBhvr>
                                    </p:animEffect>
                                  </p:childTnLst>
                                </p:cTn>
                              </p:par>
                            </p:childTnLst>
                          </p:cTn>
                        </p:par>
                        <p:par>
                          <p:cTn id="41" fill="hold">
                            <p:stCondLst>
                              <p:cond delay="10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wipe(left)">
                                      <p:cBhvr>
                                        <p:cTn id="53" dur="500"/>
                                        <p:tgtEl>
                                          <p:spTgt spid="3">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wipe(left)">
                                      <p:cBhvr>
                                        <p:cTn id="58" dur="500"/>
                                        <p:tgtEl>
                                          <p:spTgt spid="3">
                                            <p:txEl>
                                              <p:pRg st="4" end="4"/>
                                            </p:txEl>
                                          </p:spTgt>
                                        </p:tgtEl>
                                      </p:cBhvr>
                                    </p:animEffect>
                                  </p:childTnLst>
                                </p:cTn>
                              </p:par>
                            </p:childTnLst>
                          </p:cTn>
                        </p:par>
                        <p:par>
                          <p:cTn id="59" fill="hold">
                            <p:stCondLst>
                              <p:cond delay="500"/>
                            </p:stCondLst>
                            <p:childTnLst>
                              <p:par>
                                <p:cTn id="60" presetID="53" presetClass="entr" presetSubtype="16" fill="hold" nodeType="after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 calcmode="lin" valueType="num">
                                      <p:cBhvr>
                                        <p:cTn id="6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6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64096"/>
          </a:xfrm>
        </p:spPr>
        <p:txBody>
          <a:bodyPr/>
          <a:lstStyle/>
          <a:p>
            <a:r>
              <a:rPr lang="zh-CN" altLang="en-US" dirty="0"/>
              <a:t>指数函数</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78333" y="836712"/>
                <a:ext cx="8057705" cy="5832648"/>
              </a:xfrm>
            </p:spPr>
            <p:txBody>
              <a:bodyPr/>
              <a:lstStyle/>
              <a:p>
                <a:r>
                  <a:rPr lang="zh-CN" altLang="zh-CN" dirty="0" smtClean="0"/>
                  <a:t>求</a:t>
                </a:r>
                <a:r>
                  <a:rPr lang="en-US" altLang="zh-CN" dirty="0" smtClean="0"/>
                  <a:t/>
                </a:r>
                <a14:m>
                  <m:oMath xmlns:m="http://schemas.openxmlformats.org/officeDocument/2006/math">
                    <m:r>
                      <a:rPr lang="en-US" altLang="zh-CN" b="1" i="1" smtClean="0">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a:solidFill>
                          <a:srgbClr val="FF0000"/>
                        </a:solidFill>
                        <a:latin typeface="Cambria Math" panose="02040503050406030204" pitchFamily="18" charset="0"/>
                      </a:rPr>
                      <m:t>=</m:t>
                    </m:r>
                    <m:d>
                      <m:dPr>
                        <m:begChr m:val="{"/>
                        <m:endChr m:val=""/>
                        <m:ctrlPr>
                          <a:rPr lang="zh-CN" altLang="zh-CN" i="1">
                            <a:solidFill>
                              <a:srgbClr val="FF0000"/>
                            </a:solidFill>
                            <a:latin typeface="Cambria Math"/>
                          </a:rPr>
                        </m:ctrlPr>
                      </m:dPr>
                      <m:e>
                        <m:m>
                          <m:mPr>
                            <m:mcs>
                              <m:mc>
                                <m:mcPr>
                                  <m:count m:val="2"/>
                                  <m:mcJc m:val="center"/>
                                </m:mcPr>
                              </m:mc>
                            </m:mcs>
                            <m:ctrlPr>
                              <a:rPr lang="zh-CN" altLang="zh-CN" i="1">
                                <a:solidFill>
                                  <a:srgbClr val="FF0000"/>
                                </a:solidFill>
                                <a:latin typeface="Cambria Math"/>
                              </a:rPr>
                            </m:ctrlPr>
                          </m:mPr>
                          <m:mr>
                            <m:e>
                              <m:r>
                                <a:rPr lang="en-US" altLang="zh-CN" b="1" i="1">
                                  <a:solidFill>
                                    <a:srgbClr val="FF0000"/>
                                  </a:solidFill>
                                  <a:latin typeface="Cambria Math" panose="02040503050406030204" pitchFamily="18" charset="0"/>
                                </a:rPr>
                                <m:t>−</m:t>
                              </m:r>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𝜷</m:t>
                                  </m:r>
                                  <m:r>
                                    <a:rPr lang="en-US" altLang="zh-CN" b="1" i="1">
                                      <a:solidFill>
                                        <a:srgbClr val="FF0000"/>
                                      </a:solidFill>
                                      <a:latin typeface="Cambria Math" panose="02040503050406030204" pitchFamily="18" charset="0"/>
                                    </a:rPr>
                                    <m:t>𝒕</m:t>
                                  </m:r>
                                </m:sup>
                              </m:sSup>
                              <m:r>
                                <a:rPr lang="en-US" altLang="zh-CN" b="1" i="1" smtClean="0">
                                  <a:solidFill>
                                    <a:srgbClr val="FF0000"/>
                                  </a:solidFill>
                                  <a:latin typeface="Cambria Math" panose="02040503050406030204" pitchFamily="18" charset="0"/>
                                </a:rPr>
                                <m:t>,</m:t>
                              </m:r>
                            </m:e>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&lt;</m:t>
                              </m:r>
                              <m:r>
                                <a:rPr lang="en-US" altLang="zh-CN" b="1" i="1">
                                  <a:solidFill>
                                    <a:srgbClr val="FF0000"/>
                                  </a:solidFill>
                                  <a:latin typeface="Cambria Math" panose="02040503050406030204" pitchFamily="18" charset="0"/>
                                </a:rPr>
                                <m:t>𝟎</m:t>
                              </m:r>
                            </m:e>
                          </m:mr>
                          <m:mr>
                            <m:e>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𝜷</m:t>
                                  </m:r>
                                  <m:r>
                                    <a:rPr lang="en-US" altLang="zh-CN" b="1" i="1">
                                      <a:solidFill>
                                        <a:srgbClr val="FF0000"/>
                                      </a:solidFill>
                                      <a:latin typeface="Cambria Math" panose="02040503050406030204" pitchFamily="18" charset="0"/>
                                    </a:rPr>
                                    <m:t>𝒕</m:t>
                                  </m:r>
                                </m:sup>
                              </m:sSup>
                              <m:r>
                                <a:rPr lang="en-US" altLang="zh-CN" b="1" i="1" smtClean="0">
                                  <a:solidFill>
                                    <a:srgbClr val="FF0000"/>
                                  </a:solidFill>
                                  <a:latin typeface="Cambria Math" panose="02040503050406030204" pitchFamily="18" charset="0"/>
                                </a:rPr>
                                <m:t>,</m:t>
                              </m:r>
                            </m:e>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e>
                          </m:mr>
                        </m:m>
                      </m:e>
                    </m:d>
                    <m:r>
                      <a:rPr lang="en-US" altLang="zh-CN" b="1" i="1">
                        <a:solidFill>
                          <a:srgbClr val="FF0000"/>
                        </a:solidFill>
                        <a:latin typeface="Cambria Math" panose="02040503050406030204" pitchFamily="18" charset="0"/>
                      </a:rPr>
                      <m:t>, </m:t>
                    </m:r>
                    <m:r>
                      <a:rPr lang="en-US" altLang="zh-CN" b="1" i="1">
                        <a:solidFill>
                          <a:srgbClr val="FF0000"/>
                        </a:solidFill>
                        <a:latin typeface="Cambria Math" panose="02040503050406030204" pitchFamily="18" charset="0"/>
                      </a:rPr>
                      <m:t>𝜷</m:t>
                    </m:r>
                    <m:r>
                      <a:rPr lang="en-US" altLang="zh-CN" b="1" i="1">
                        <a:solidFill>
                          <a:srgbClr val="FF0000"/>
                        </a:solidFill>
                        <a:latin typeface="Cambria Math" panose="02040503050406030204" pitchFamily="18" charset="0"/>
                      </a:rPr>
                      <m:t>&gt;</m:t>
                    </m:r>
                    <m:r>
                      <a:rPr lang="en-US" altLang="zh-CN" b="1" i="1">
                        <a:solidFill>
                          <a:srgbClr val="FF0000"/>
                        </a:solidFill>
                        <a:latin typeface="Cambria Math" panose="02040503050406030204" pitchFamily="18" charset="0"/>
                      </a:rPr>
                      <m:t>𝟎</m:t>
                    </m:r>
                  </m:oMath>
                </a14:m>
                <a:r>
                  <a:rPr lang="en-US" altLang="zh-CN" dirty="0" smtClean="0">
                    <a:solidFill>
                      <a:srgbClr val="FF0000"/>
                    </a:solidFill>
                  </a:rPr>
                  <a:t/>
                </a:r>
                <a:r>
                  <a:rPr lang="zh-CN" altLang="zh-CN" dirty="0"/>
                  <a:t>的傅立叶变换。</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en-US" altLang="zh-CN" i="1">
                                  <a:latin typeface="Cambria Math"/>
                                </a:rPr>
                              </m:ctrlPr>
                            </m:dPr>
                            <m:e>
                              <m:r>
                                <a:rPr lang="en-US" altLang="zh-CN" b="1" i="1">
                                  <a:latin typeface="Cambria Math" panose="02040503050406030204" pitchFamily="18" charset="0"/>
                                </a:rPr>
                                <m:t>𝒕</m:t>
                              </m:r>
                            </m:e>
                          </m:d>
                          <m:d>
                            <m:dPr>
                              <m:ctrlPr>
                                <a:rPr lang="en-US" altLang="zh-CN" i="1" smtClean="0">
                                  <a:latin typeface="Cambria Math"/>
                                </a:rPr>
                              </m:ctrlPr>
                            </m:dPr>
                            <m:e>
                              <m:func>
                                <m:funcPr>
                                  <m:ctrlPr>
                                    <a:rPr lang="zh-CN" altLang="zh-CN" i="1">
                                      <a:latin typeface="Cambria Math"/>
                                    </a:rPr>
                                  </m:ctrlPr>
                                </m:funcPr>
                                <m:fName>
                                  <m:r>
                                    <a:rPr lang="en-US" altLang="zh-CN" b="1" i="0" smtClean="0">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smtClean="0">
                                  <a:latin typeface="Cambria Math" panose="02040503050406030204" pitchFamily="18" charset="0"/>
                                </a:rPr>
                                <m:t>−</m:t>
                              </m:r>
                              <m:r>
                                <a:rPr lang="en-US" altLang="zh-CN" b="1" i="1" smtClean="0">
                                  <a:latin typeface="Cambria Math" panose="02040503050406030204" pitchFamily="18" charset="0"/>
                                </a:rPr>
                                <m:t>𝒊</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e>
                          </m:d>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latin typeface="Cambria Math" panose="02040503050406030204" pitchFamily="18" charset="0"/>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smtClean="0">
                          <a:latin typeface="Cambria Math" panose="02040503050406030204" pitchFamily="18" charset="0"/>
                        </a:rPr>
                        <m:t>𝒊</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r>
                                <a:rPr lang="en-US" altLang="zh-CN" b="1" i="1">
                                  <a:latin typeface="Cambria Math" panose="02040503050406030204" pitchFamily="18" charset="0"/>
                                </a:rPr>
                                <m:t>𝒕</m:t>
                              </m:r>
                            </m:sup>
                          </m:sSup>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smtClean="0">
                          <a:latin typeface="Cambria Math" panose="02040503050406030204" pitchFamily="18" charset="0"/>
                        </a:rPr>
                        <m:t>               </m:t>
                      </m:r>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smtClean="0">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𝝎</m:t>
                          </m:r>
                        </m:num>
                        <m:den>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𝜷</m:t>
                              </m:r>
                            </m:e>
                            <m:sup>
                              <m:r>
                                <a:rPr lang="en-US" altLang="zh-CN" b="1" i="1">
                                  <a:solidFill>
                                    <a:srgbClr val="FF0000"/>
                                  </a:solidFill>
                                  <a:latin typeface="Cambria Math" panose="02040503050406030204" pitchFamily="18" charset="0"/>
                                </a:rPr>
                                <m:t>𝟐</m:t>
                              </m:r>
                            </m:sup>
                          </m:sSup>
                          <m:r>
                            <a:rPr lang="en-US" altLang="zh-CN" b="1" i="1">
                              <a:solidFill>
                                <a:srgbClr val="FF0000"/>
                              </a:solidFill>
                              <a:latin typeface="Cambria Math" panose="02040503050406030204" pitchFamily="18" charset="0"/>
                            </a:rPr>
                            <m:t>+</m:t>
                          </m:r>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𝝎</m:t>
                              </m:r>
                            </m:e>
                            <m:sup>
                              <m:r>
                                <a:rPr lang="en-US" altLang="zh-CN" b="1" i="1">
                                  <a:solidFill>
                                    <a:srgbClr val="FF0000"/>
                                  </a:solidFill>
                                  <a:latin typeface="Cambria Math" panose="02040503050406030204" pitchFamily="18" charset="0"/>
                                </a:rPr>
                                <m:t>𝟐</m:t>
                              </m:r>
                            </m:sup>
                          </m:sSup>
                        </m:den>
                      </m:f>
                      <m:r>
                        <a:rPr lang="en-US" altLang="zh-CN" b="1" i="1" smtClean="0">
                          <a:latin typeface="Cambria Math" panose="02040503050406030204" pitchFamily="18" charset="0"/>
                        </a:rPr>
                        <m:t>                                     </m:t>
                      </m:r>
                    </m:oMath>
                  </m:oMathPara>
                </a14:m>
                <a:endParaRPr lang="zh-CN" altLang="zh-CN" dirty="0"/>
              </a:p>
              <a:p>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78333" y="836712"/>
                <a:ext cx="8057705" cy="5832648"/>
              </a:xfrm>
              <a:blipFill>
                <a:blip r:embed="rId2" cstate="print"/>
                <a:stretch>
                  <a:fillRect r="-53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49</a:t>
            </a:fld>
            <a:endParaRPr lang="zh-CN" altLang="en-US"/>
          </a:p>
        </p:txBody>
      </p:sp>
      <p:pic>
        <p:nvPicPr>
          <p:cNvPr id="7" name="图片 6"/>
          <p:cNvPicPr>
            <a:picLocks noChangeAspect="1"/>
          </p:cNvPicPr>
          <p:nvPr/>
        </p:nvPicPr>
        <p:blipFill>
          <a:blip r:embed="rId3" cstate="print"/>
          <a:stretch>
            <a:fillRect/>
          </a:stretch>
        </p:blipFill>
        <p:spPr>
          <a:xfrm>
            <a:off x="6543441" y="4226393"/>
            <a:ext cx="2403921" cy="2291974"/>
          </a:xfrm>
          <a:prstGeom prst="rect">
            <a:avLst/>
          </a:prstGeom>
          <a:ln w="25400">
            <a:solidFill>
              <a:schemeClr val="accent1">
                <a:shade val="50000"/>
              </a:schemeClr>
            </a:solidFill>
          </a:ln>
        </p:spPr>
      </p:pic>
      <p:sp>
        <p:nvSpPr>
          <p:cNvPr id="8" name="圆角矩形 7"/>
          <p:cNvSpPr/>
          <p:nvPr/>
        </p:nvSpPr>
        <p:spPr>
          <a:xfrm>
            <a:off x="4060572" y="3535980"/>
            <a:ext cx="1188132" cy="546990"/>
          </a:xfrm>
          <a:prstGeom prst="roundRect">
            <a:avLst/>
          </a:prstGeom>
          <a:solidFill>
            <a:schemeClr val="accent1">
              <a:alpha val="9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24128" y="3559324"/>
            <a:ext cx="1221422" cy="576064"/>
          </a:xfrm>
          <a:prstGeom prst="ellipse">
            <a:avLst/>
          </a:prstGeom>
          <a:solidFill>
            <a:srgbClr val="FFFF00">
              <a:alpha val="9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flipV="1">
            <a:off x="2313817" y="2841406"/>
            <a:ext cx="2334564" cy="6886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30968" y="2347735"/>
            <a:ext cx="1296144" cy="523220"/>
          </a:xfrm>
          <a:prstGeom prst="rect">
            <a:avLst/>
          </a:prstGeom>
          <a:noFill/>
          <a:ln w="38100">
            <a:solidFill>
              <a:schemeClr val="accent1"/>
            </a:solidFill>
          </a:ln>
        </p:spPr>
        <p:txBody>
          <a:bodyPr wrap="square" rtlCol="0">
            <a:spAutoFit/>
          </a:bodyPr>
          <a:lstStyle/>
          <a:p>
            <a:r>
              <a:rPr lang="zh-CN" altLang="en-US" sz="2800" b="1" dirty="0"/>
              <a:t>偶函数</a:t>
            </a:r>
          </a:p>
        </p:txBody>
      </p:sp>
      <p:grpSp>
        <p:nvGrpSpPr>
          <p:cNvPr id="20" name="组合 19"/>
          <p:cNvGrpSpPr/>
          <p:nvPr/>
        </p:nvGrpSpPr>
        <p:grpSpPr>
          <a:xfrm>
            <a:off x="3648913" y="2833771"/>
            <a:ext cx="3631747" cy="745958"/>
            <a:chOff x="3648913" y="2833771"/>
            <a:chExt cx="3631747" cy="745958"/>
          </a:xfrm>
        </p:grpSpPr>
        <p:cxnSp>
          <p:nvCxnSpPr>
            <p:cNvPr id="11" name="直接箭头连接符 10"/>
            <p:cNvCxnSpPr/>
            <p:nvPr/>
          </p:nvCxnSpPr>
          <p:spPr>
            <a:xfrm flipV="1">
              <a:off x="3648913" y="2833771"/>
              <a:ext cx="3631747" cy="674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414491" y="2866350"/>
              <a:ext cx="866169" cy="71337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7291984" y="2343130"/>
            <a:ext cx="1296144" cy="523220"/>
          </a:xfrm>
          <a:prstGeom prst="rect">
            <a:avLst/>
          </a:prstGeom>
          <a:noFill/>
          <a:ln w="38100">
            <a:solidFill>
              <a:schemeClr val="accent1"/>
            </a:solidFill>
          </a:ln>
        </p:spPr>
        <p:txBody>
          <a:bodyPr wrap="square" rtlCol="0">
            <a:spAutoFit/>
          </a:bodyPr>
          <a:lstStyle/>
          <a:p>
            <a:r>
              <a:rPr lang="zh-CN" altLang="en-US" sz="2800" b="1" dirty="0" smtClean="0"/>
              <a:t>奇函数</a:t>
            </a:r>
            <a:endParaRPr lang="zh-CN" altLang="en-US" sz="2800" b="1" dirty="0"/>
          </a:p>
        </p:txBody>
      </p:sp>
      <p:sp>
        <p:nvSpPr>
          <p:cNvPr id="16" name="椭圆 15"/>
          <p:cNvSpPr/>
          <p:nvPr/>
        </p:nvSpPr>
        <p:spPr>
          <a:xfrm>
            <a:off x="3262628" y="3518958"/>
            <a:ext cx="772570" cy="696311"/>
          </a:xfrm>
          <a:prstGeom prst="ellipse">
            <a:avLst/>
          </a:prstGeom>
          <a:solidFill>
            <a:srgbClr val="FFFF00">
              <a:alpha val="9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68377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3"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3)">
                                      <p:cBhvr>
                                        <p:cTn id="27" dur="1000"/>
                                        <p:tgtEl>
                                          <p:spTgt spid="8"/>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3"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heel(3)">
                                      <p:cBhvr>
                                        <p:cTn id="40" dur="1000"/>
                                        <p:tgtEl>
                                          <p:spTgt spid="9"/>
                                        </p:tgtEl>
                                      </p:cBhvr>
                                    </p:animEffect>
                                  </p:childTnLst>
                                </p:cTn>
                              </p:par>
                              <p:par>
                                <p:cTn id="41" presetID="21" presetClass="entr" presetSubtype="3"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3)">
                                      <p:cBhvr>
                                        <p:cTn id="43" dur="1000"/>
                                        <p:tgtEl>
                                          <p:spTgt spid="16"/>
                                        </p:tgtEl>
                                      </p:cBhvr>
                                    </p:animEffect>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wipe(left)">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left)">
                                      <p:cBhvr>
                                        <p:cTn id="6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12291" name="内容占位符 2"/>
              <p:cNvSpPr>
                <a:spLocks noGrp="1"/>
              </p:cNvSpPr>
              <p:nvPr>
                <p:ph idx="1"/>
              </p:nvPr>
            </p:nvSpPr>
            <p:spPr>
              <a:xfrm>
                <a:off x="830491" y="854646"/>
                <a:ext cx="7773957" cy="5166642"/>
              </a:xfrm>
            </p:spPr>
            <p:txBody>
              <a:bodyPr/>
              <a:lstStyle/>
              <a:p>
                <a:pPr>
                  <a:lnSpc>
                    <a:spcPct val="150000"/>
                  </a:lnSpc>
                </a:pPr>
                <a:r>
                  <a:rPr lang="zh-CN" altLang="en-US" sz="3600" dirty="0" smtClean="0">
                    <a:solidFill>
                      <a:srgbClr val="FF0000"/>
                    </a:solidFill>
                    <a:latin typeface="华文楷体" panose="02010600040101010101" pitchFamily="2" charset="-122"/>
                    <a:ea typeface="华文楷体" panose="02010600040101010101" pitchFamily="2" charset="-122"/>
                  </a:rPr>
                  <a:t>简谐振动</a:t>
                </a:r>
                <a:r>
                  <a:rPr lang="zh-CN" altLang="en-US" dirty="0" smtClean="0"/>
                  <a:t>：</a:t>
                </a:r>
                <a:endParaRPr lang="en-US" altLang="zh-CN"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𝐬𝐢𝐧</m:t>
                          </m:r>
                        </m:fName>
                        <m:e>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𝝎</m:t>
                          </m:r>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𝜶</m:t>
                          </m:r>
                          <m:r>
                            <a:rPr lang="en-US" altLang="zh-CN" b="1" i="1">
                              <a:solidFill>
                                <a:srgbClr val="FF0000"/>
                              </a:solidFill>
                              <a:latin typeface="Cambria Math" panose="02040503050406030204" pitchFamily="18" charset="0"/>
                            </a:rPr>
                            <m:t>)</m:t>
                          </m:r>
                        </m:e>
                      </m:func>
                    </m:oMath>
                  </m:oMathPara>
                </a14:m>
                <a:endParaRPr lang="en-US" altLang="zh-CN" dirty="0" smtClean="0"/>
              </a:p>
              <a:p>
                <a:pPr lvl="1">
                  <a:lnSpc>
                    <a:spcPct val="150000"/>
                  </a:lnSpc>
                </a:pPr>
                <a:r>
                  <a:rPr lang="zh-CN" altLang="zh-CN" dirty="0"/>
                  <a:t>这是以</a:t>
                </a:r>
                <a:r>
                  <a:rPr lang="en-US" altLang="zh-CN" dirty="0" smtClean="0"/>
                  <a:t/>
                </a:r>
                <a14:m>
                  <m:oMath xmlns:m="http://schemas.openxmlformats.org/officeDocument/2006/math">
                    <m:r>
                      <a:rPr lang="en-US" altLang="zh-CN" b="1" i="1">
                        <a:latin typeface="Cambria Math" panose="02040503050406030204" pitchFamily="18" charset="0"/>
                      </a:rPr>
                      <m:t>𝑻</m:t>
                    </m:r>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𝝅</m:t>
                        </m:r>
                      </m:num>
                      <m:den>
                        <m:r>
                          <a:rPr lang="en-US" altLang="zh-CN" b="1" i="1">
                            <a:latin typeface="Cambria Math" panose="02040503050406030204" pitchFamily="18" charset="0"/>
                          </a:rPr>
                          <m:t>𝝎</m:t>
                        </m:r>
                      </m:den>
                    </m:f>
                  </m:oMath>
                </a14:m>
                <a:r>
                  <a:rPr lang="en-US" altLang="zh-CN" dirty="0" smtClean="0"/>
                  <a:t/>
                </a:r>
                <a:r>
                  <a:rPr lang="zh-CN" altLang="zh-CN" dirty="0" smtClean="0"/>
                  <a:t>为</a:t>
                </a:r>
                <a:r>
                  <a:rPr lang="zh-CN" altLang="zh-CN" dirty="0"/>
                  <a:t>周期的函数</a:t>
                </a:r>
                <a:r>
                  <a:rPr lang="zh-CN" altLang="zh-CN" dirty="0" smtClean="0"/>
                  <a:t>，</a:t>
                </a:r>
                <a:endParaRPr lang="en-US" altLang="zh-CN" dirty="0" smtClean="0"/>
              </a:p>
              <a:p>
                <a:pPr lvl="1">
                  <a:lnSpc>
                    <a:spcPct val="150000"/>
                  </a:lnSpc>
                </a:pPr>
                <a:r>
                  <a:rPr lang="en-US" altLang="zh-CN" sz="2800" dirty="0" smtClean="0"/>
                  <a:t/>
                </a:r>
                <a14:m>
                  <m:oMath xmlns:m="http://schemas.openxmlformats.org/officeDocument/2006/math">
                    <m:r>
                      <a:rPr lang="en-US" altLang="zh-CN" sz="2800" b="1" i="1">
                        <a:latin typeface="Cambria Math" panose="02040503050406030204" pitchFamily="18" charset="0"/>
                      </a:rPr>
                      <m:t>𝒚</m:t>
                    </m:r>
                  </m:oMath>
                </a14:m>
                <a:r>
                  <a:rPr lang="en-US" altLang="zh-CN" sz="2800" dirty="0" smtClean="0"/>
                  <a:t/>
                </a:r>
                <a:r>
                  <a:rPr lang="zh-CN" altLang="zh-CN" sz="2800" dirty="0"/>
                  <a:t>在</a:t>
                </a:r>
                <a:r>
                  <a:rPr lang="zh-CN" altLang="zh-CN" sz="2800" dirty="0" smtClean="0"/>
                  <a:t>正负</a:t>
                </a:r>
                <a:r>
                  <a:rPr lang="en-US" altLang="zh-CN" sz="2800" dirty="0" smtClean="0"/>
                  <a:t> 1 </a:t>
                </a:r>
                <a:r>
                  <a:rPr lang="zh-CN" altLang="zh-CN" sz="2800" dirty="0" smtClean="0"/>
                  <a:t>之间</a:t>
                </a:r>
                <a:r>
                  <a:rPr lang="zh-CN" altLang="zh-CN" sz="2800" dirty="0"/>
                  <a:t>以频率</a:t>
                </a:r>
                <a:r>
                  <a:rPr lang="en-US" altLang="zh-CN" sz="2800" dirty="0" smtClean="0"/>
                  <a:t/>
                </a:r>
                <a14:m>
                  <m:oMath xmlns:m="http://schemas.openxmlformats.org/officeDocument/2006/math">
                    <m:f>
                      <m:fPr>
                        <m:ctrlPr>
                          <a:rPr lang="zh-CN" altLang="zh-CN" sz="2800" i="1">
                            <a:latin typeface="Cambria Math"/>
                          </a:rPr>
                        </m:ctrlPr>
                      </m:fPr>
                      <m:num>
                        <m:r>
                          <a:rPr lang="en-US" altLang="zh-CN" sz="2800" b="1" i="1">
                            <a:latin typeface="Cambria Math" panose="02040503050406030204" pitchFamily="18" charset="0"/>
                          </a:rPr>
                          <m:t>𝝎</m:t>
                        </m:r>
                      </m:num>
                      <m:den>
                        <m:r>
                          <a:rPr lang="en-US" altLang="zh-CN" sz="2800" b="1" i="1">
                            <a:latin typeface="Cambria Math" panose="02040503050406030204" pitchFamily="18" charset="0"/>
                          </a:rPr>
                          <m:t>𝟐</m:t>
                        </m:r>
                        <m:r>
                          <a:rPr lang="en-US" altLang="zh-CN" sz="2800" b="1" i="1">
                            <a:latin typeface="Cambria Math" panose="02040503050406030204" pitchFamily="18" charset="0"/>
                          </a:rPr>
                          <m:t>𝝅</m:t>
                        </m:r>
                      </m:den>
                    </m:f>
                  </m:oMath>
                </a14:m>
                <a:r>
                  <a:rPr lang="en-US" altLang="zh-CN" sz="2800" dirty="0" smtClean="0"/>
                  <a:t/>
                </a:r>
                <a:r>
                  <a:rPr lang="zh-CN" altLang="zh-CN" sz="2800" dirty="0" smtClean="0"/>
                  <a:t>振动</a:t>
                </a:r>
                <a:r>
                  <a:rPr lang="zh-CN" altLang="zh-CN" sz="2800" dirty="0"/>
                  <a:t>。</a:t>
                </a:r>
                <a:endParaRPr lang="zh-CN" altLang="zh-CN" sz="2000" dirty="0"/>
              </a:p>
              <a:p>
                <a:pPr lvl="1">
                  <a:lnSpc>
                    <a:spcPct val="150000"/>
                  </a:lnSpc>
                </a:pPr>
                <a:r>
                  <a:rPr lang="zh-CN" altLang="zh-CN" sz="2800" dirty="0"/>
                  <a:t>单位时间内往返</a:t>
                </a:r>
                <a14:m>
                  <m:oMath xmlns:m="http://schemas.openxmlformats.org/officeDocument/2006/math">
                    <m:r>
                      <m:rPr>
                        <m:nor/>
                      </m:rPr>
                      <a:rPr lang="zh-CN" altLang="zh-CN" sz="2800" dirty="0"/>
                      <m:t>正负</m:t>
                    </m:r>
                    <m:r>
                      <m:rPr>
                        <m:nor/>
                      </m:rPr>
                      <a:rPr lang="en-US" altLang="zh-CN" sz="2800" dirty="0"/>
                      <m:t> 1</m:t>
                    </m:r>
                  </m:oMath>
                </a14:m>
                <a:r>
                  <a:rPr lang="en-US" altLang="zh-CN" sz="2800" dirty="0" smtClean="0"/>
                  <a:t/>
                </a:r>
                <a:r>
                  <a:rPr lang="zh-CN" altLang="zh-CN" sz="2800" dirty="0"/>
                  <a:t>之间</a:t>
                </a:r>
                <a:r>
                  <a:rPr lang="en-US" altLang="zh-CN" sz="2800" dirty="0" smtClean="0"/>
                  <a:t/>
                </a:r>
                <a14:m>
                  <m:oMath xmlns:m="http://schemas.openxmlformats.org/officeDocument/2006/math">
                    <m:f>
                      <m:fPr>
                        <m:ctrlPr>
                          <a:rPr lang="zh-CN" altLang="zh-CN" sz="2800" i="1">
                            <a:latin typeface="Cambria Math"/>
                          </a:rPr>
                        </m:ctrlPr>
                      </m:fPr>
                      <m:num>
                        <m:r>
                          <a:rPr lang="en-US" altLang="zh-CN" sz="2800" b="1" i="1">
                            <a:latin typeface="Cambria Math" panose="02040503050406030204" pitchFamily="18" charset="0"/>
                          </a:rPr>
                          <m:t>𝝎</m:t>
                        </m:r>
                      </m:num>
                      <m:den>
                        <m:r>
                          <a:rPr lang="en-US" altLang="zh-CN" sz="2800" b="1" i="1">
                            <a:latin typeface="Cambria Math" panose="02040503050406030204" pitchFamily="18" charset="0"/>
                          </a:rPr>
                          <m:t>𝟐</m:t>
                        </m:r>
                        <m:r>
                          <a:rPr lang="en-US" altLang="zh-CN" sz="2800" b="1" i="1">
                            <a:latin typeface="Cambria Math" panose="02040503050406030204" pitchFamily="18" charset="0"/>
                          </a:rPr>
                          <m:t>𝝅</m:t>
                        </m:r>
                      </m:den>
                    </m:f>
                  </m:oMath>
                </a14:m>
                <a:r>
                  <a:rPr lang="en-US" altLang="zh-CN" sz="2800" dirty="0" smtClean="0"/>
                  <a:t/>
                </a:r>
                <a:r>
                  <a:rPr lang="zh-CN" altLang="zh-CN" sz="2800" dirty="0" smtClean="0"/>
                  <a:t>次，</a:t>
                </a:r>
                <a:endParaRPr lang="en-US" altLang="zh-CN" sz="2800" dirty="0" smtClean="0"/>
              </a:p>
              <a:p>
                <a:pPr lvl="1">
                  <a:lnSpc>
                    <a:spcPct val="150000"/>
                  </a:lnSpc>
                </a:pPr>
                <a:r>
                  <a:rPr lang="zh-CN" altLang="zh-CN" dirty="0" smtClean="0"/>
                  <a:t>因此</a:t>
                </a:r>
                <a:r>
                  <a:rPr lang="zh-CN" altLang="zh-CN" dirty="0"/>
                  <a:t>称</a:t>
                </a:r>
                <a:r>
                  <a:rPr lang="en-US" altLang="zh-CN" dirty="0" smtClean="0"/>
                  <a:t/>
                </a:r>
                <a14:m>
                  <m:oMath xmlns:m="http://schemas.openxmlformats.org/officeDocument/2006/math">
                    <m:r>
                      <a:rPr lang="en-US" altLang="zh-CN" b="1" i="1">
                        <a:latin typeface="Cambria Math" panose="02040503050406030204" pitchFamily="18" charset="0"/>
                      </a:rPr>
                      <m:t>𝝎</m:t>
                    </m:r>
                  </m:oMath>
                </a14:m>
                <a:r>
                  <a:rPr lang="en-US" altLang="zh-CN" dirty="0" smtClean="0"/>
                  <a:t/>
                </a:r>
                <a:r>
                  <a:rPr lang="zh-CN" altLang="zh-CN" dirty="0"/>
                  <a:t>为角频率。</a:t>
                </a:r>
                <a:endParaRPr lang="zh-CN" altLang="en-US" dirty="0" smtClean="0"/>
              </a:p>
            </p:txBody>
          </p:sp>
        </mc:Choice>
        <mc:Fallback>
          <p:sp>
            <p:nvSpPr>
              <p:cNvPr id="12291" name="内容占位符 2"/>
              <p:cNvSpPr>
                <a:spLocks noGrp="1" noRot="1" noChangeAspect="1" noMove="1" noResize="1" noEditPoints="1" noAdjustHandles="1" noChangeArrowheads="1" noChangeShapeType="1" noTextEdit="1"/>
              </p:cNvSpPr>
              <p:nvPr>
                <p:ph idx="1"/>
              </p:nvPr>
            </p:nvSpPr>
            <p:spPr>
              <a:xfrm>
                <a:off x="830491" y="854646"/>
                <a:ext cx="7773957" cy="5166642"/>
              </a:xfrm>
              <a:blipFill>
                <a:blip r:embed="rId3" cstate="print"/>
                <a:stretch>
                  <a:fillRect l="-784"/>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D4000AEB-ADFD-47DD-BDD6-C5CE47699814}" type="datetime8">
              <a:rPr lang="zh-CN" altLang="en-US" smtClean="0"/>
              <a:pPr>
                <a:defRPr/>
              </a:pPr>
              <a:t>2018年9月10日1时57分</a:t>
            </a:fld>
            <a:endParaRPr lang="zh-CN" altLang="en-US" dirty="0"/>
          </a:p>
        </p:txBody>
      </p:sp>
      <p:sp>
        <p:nvSpPr>
          <p:cNvPr id="1229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04EEADFA-209E-47FC-AD58-CABAA7CAB250}" type="slidenum">
              <a:rPr lang="zh-CN" altLang="en-US" sz="1800">
                <a:solidFill>
                  <a:srgbClr val="FFFFFF"/>
                </a:solidFill>
                <a:latin typeface="Georgia" panose="02040502050405020303" pitchFamily="18" charset="0"/>
              </a:rPr>
              <a:pPr>
                <a:spcBef>
                  <a:spcPct val="0"/>
                </a:spcBef>
                <a:buClrTx/>
                <a:buFontTx/>
                <a:buNone/>
              </a:pPr>
              <a:t>5</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 calcmode="lin" valueType="num">
                                      <p:cBhvr>
                                        <p:cTn id="11" dur="500" fill="hold"/>
                                        <p:tgtEl>
                                          <p:spTgt spid="12291">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2291">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1229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291">
                                            <p:txEl>
                                              <p:pRg st="2" end="2"/>
                                            </p:txEl>
                                          </p:spTgt>
                                        </p:tgtEl>
                                        <p:attrNameLst>
                                          <p:attrName>style.visibility</p:attrName>
                                        </p:attrNameLst>
                                      </p:cBhvr>
                                      <p:to>
                                        <p:strVal val="visible"/>
                                      </p:to>
                                    </p:set>
                                    <p:animEffect transition="in" filter="wipe(left)">
                                      <p:cBhvr>
                                        <p:cTn id="18" dur="500"/>
                                        <p:tgtEl>
                                          <p:spTgt spid="1229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animEffect transition="in" filter="wipe(left)">
                                      <p:cBhvr>
                                        <p:cTn id="23" dur="500"/>
                                        <p:tgtEl>
                                          <p:spTgt spid="1229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291">
                                            <p:txEl>
                                              <p:pRg st="4" end="4"/>
                                            </p:txEl>
                                          </p:spTgt>
                                        </p:tgtEl>
                                        <p:attrNameLst>
                                          <p:attrName>style.visibility</p:attrName>
                                        </p:attrNameLst>
                                      </p:cBhvr>
                                      <p:to>
                                        <p:strVal val="visible"/>
                                      </p:to>
                                    </p:set>
                                    <p:animEffect transition="in" filter="wipe(left)">
                                      <p:cBhvr>
                                        <p:cTn id="28" dur="500"/>
                                        <p:tgtEl>
                                          <p:spTgt spid="1229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291">
                                            <p:txEl>
                                              <p:pRg st="5" end="5"/>
                                            </p:txEl>
                                          </p:spTgt>
                                        </p:tgtEl>
                                        <p:attrNameLst>
                                          <p:attrName>style.visibility</p:attrName>
                                        </p:attrNameLst>
                                      </p:cBhvr>
                                      <p:to>
                                        <p:strVal val="visible"/>
                                      </p:to>
                                    </p:set>
                                    <p:animEffect transition="in" filter="wipe(left)">
                                      <p:cBhvr>
                                        <p:cTn id="33"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548680"/>
                <a:ext cx="7704856" cy="6048672"/>
              </a:xfrm>
            </p:spPr>
            <p:txBody>
              <a:bodyPr/>
              <a:lstStyle/>
              <a:p>
                <a:pPr>
                  <a:lnSpc>
                    <a:spcPct val="114000"/>
                  </a:lnSpc>
                </a:pPr>
                <a:r>
                  <a:rPr lang="zh-CN" altLang="zh-CN" dirty="0" smtClean="0"/>
                  <a:t>傅立叶逆变换</a:t>
                </a:r>
                <a:r>
                  <a:rPr lang="zh-CN" altLang="en-US" dirty="0" smtClean="0"/>
                  <a:t>，在连续点处</a:t>
                </a:r>
                <a14:m>
                  <m:oMath xmlns:m="http://schemas.openxmlformats.org/officeDocument/2006/math">
                    <m:r>
                      <a:rPr lang="zh-CN" altLang="en-US" dirty="0">
                        <a:latin typeface="Cambria Math" panose="02040503050406030204" pitchFamily="18" charset="0"/>
                      </a:rPr>
                      <m:t>：</m:t>
                    </m:r>
                  </m:oMath>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𝒇</m:t>
                      </m:r>
                      <m:d>
                        <m:dPr>
                          <m:ctrlPr>
                            <a:rPr lang="zh-CN" altLang="zh-CN" sz="2400" i="1">
                              <a:latin typeface="Cambria Math"/>
                            </a:rPr>
                          </m:ctrlPr>
                        </m:dPr>
                        <m:e>
                          <m:r>
                            <a:rPr lang="en-US" altLang="zh-CN" sz="2400" b="1" i="1">
                              <a:latin typeface="Cambria Math" panose="02040503050406030204" pitchFamily="18" charset="0"/>
                            </a:rPr>
                            <m:t>𝒕</m:t>
                          </m:r>
                        </m:e>
                      </m:d>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𝑭</m:t>
                          </m:r>
                          <m:d>
                            <m:dPr>
                              <m:ctrlPr>
                                <a:rPr lang="zh-CN" altLang="zh-CN" sz="2400" i="1">
                                  <a:latin typeface="Cambria Math"/>
                                </a:rPr>
                              </m:ctrlPr>
                            </m:dPr>
                            <m:e>
                              <m:r>
                                <a:rPr lang="en-US" altLang="zh-CN" sz="2400" b="1" i="1">
                                  <a:latin typeface="Cambria Math" panose="02040503050406030204" pitchFamily="18" charset="0"/>
                                </a:rPr>
                                <m:t>𝝎</m:t>
                              </m:r>
                            </m:e>
                          </m:d>
                          <m:sSup>
                            <m:sSupPr>
                              <m:ctrlPr>
                                <a:rPr lang="zh-CN" altLang="zh-CN" sz="2400" i="1">
                                  <a:latin typeface="Cambria Math"/>
                                </a:rPr>
                              </m:ctrlPr>
                            </m:sSupPr>
                            <m:e>
                              <m:r>
                                <a:rPr lang="en-US" altLang="zh-CN" sz="2400" b="1" i="1">
                                  <a:latin typeface="Cambria Math" panose="02040503050406030204" pitchFamily="18" charset="0"/>
                                </a:rPr>
                                <m:t>𝒆</m:t>
                              </m:r>
                            </m:e>
                            <m:sup>
                              <m:r>
                                <a:rPr lang="en-US" altLang="zh-CN" sz="2400" b="1" i="1" smtClean="0">
                                  <a:latin typeface="Cambria Math" panose="02040503050406030204" pitchFamily="18" charset="0"/>
                                </a:rPr>
                                <m:t>𝒊</m:t>
                              </m:r>
                              <m:r>
                                <a:rPr lang="en-US" altLang="zh-CN" sz="2400" b="1" i="1">
                                  <a:latin typeface="Cambria Math" panose="02040503050406030204" pitchFamily="18" charset="0"/>
                                </a:rPr>
                                <m:t>𝝎</m:t>
                              </m:r>
                              <m:r>
                                <a:rPr lang="en-US" altLang="zh-CN" sz="2400" b="1" i="1">
                                  <a:latin typeface="Cambria Math" panose="02040503050406030204" pitchFamily="18" charset="0"/>
                                </a:rPr>
                                <m:t>𝒕</m:t>
                              </m:r>
                            </m:sup>
                          </m:sSup>
                          <m:r>
                            <a:rPr lang="en-US" altLang="zh-CN" sz="2400" b="1" i="1">
                              <a:latin typeface="Cambria Math" panose="02040503050406030204" pitchFamily="18" charset="0"/>
                            </a:rPr>
                            <m:t>𝐝</m:t>
                          </m:r>
                          <m:r>
                            <a:rPr lang="en-US" altLang="zh-CN" sz="2400" b="1" i="1">
                              <a:latin typeface="Cambria Math" panose="02040503050406030204" pitchFamily="18" charset="0"/>
                            </a:rPr>
                            <m:t>𝝎</m:t>
                          </m:r>
                        </m:e>
                      </m:nary>
                    </m:oMath>
                  </m:oMathPara>
                </a14:m>
                <a:endParaRPr lang="zh-CN" altLang="zh-CN" sz="2400"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𝟐</m:t>
                              </m:r>
                              <m:r>
                                <a:rPr lang="en-US" altLang="zh-CN" sz="2400" b="1" i="1" smtClean="0">
                                  <a:latin typeface="Cambria Math" panose="02040503050406030204" pitchFamily="18" charset="0"/>
                                </a:rPr>
                                <m:t>𝒊</m:t>
                              </m:r>
                              <m:r>
                                <a:rPr lang="en-US" altLang="zh-CN" sz="2400" b="1" i="1">
                                  <a:latin typeface="Cambria Math" panose="02040503050406030204" pitchFamily="18" charset="0"/>
                                </a:rPr>
                                <m:t>𝝎</m:t>
                              </m:r>
                            </m:num>
                            <m:den>
                              <m:sSup>
                                <m:sSupPr>
                                  <m:ctrlPr>
                                    <a:rPr lang="zh-CN" altLang="zh-CN" sz="2400" i="1">
                                      <a:latin typeface="Cambria Math"/>
                                    </a:rPr>
                                  </m:ctrlPr>
                                </m:sSupPr>
                                <m:e>
                                  <m:r>
                                    <a:rPr lang="en-US" altLang="zh-CN" sz="2400" b="1" i="1">
                                      <a:latin typeface="Cambria Math" panose="02040503050406030204" pitchFamily="18" charset="0"/>
                                    </a:rPr>
                                    <m:t>𝜷</m:t>
                                  </m:r>
                                </m:e>
                                <m:sup>
                                  <m:r>
                                    <a:rPr lang="en-US" altLang="zh-CN" sz="2400" b="1" i="1">
                                      <a:latin typeface="Cambria Math" panose="02040503050406030204" pitchFamily="18" charset="0"/>
                                    </a:rPr>
                                    <m:t>𝟐</m:t>
                                  </m:r>
                                </m:sup>
                              </m:sSup>
                              <m:r>
                                <a:rPr lang="en-US" altLang="zh-CN" sz="2400" b="1" i="1">
                                  <a:latin typeface="Cambria Math" panose="02040503050406030204" pitchFamily="18" charset="0"/>
                                </a:rPr>
                                <m:t>+</m:t>
                              </m:r>
                              <m:sSup>
                                <m:sSupPr>
                                  <m:ctrlPr>
                                    <a:rPr lang="zh-CN" altLang="zh-CN" sz="2400" i="1">
                                      <a:latin typeface="Cambria Math"/>
                                    </a:rPr>
                                  </m:ctrlPr>
                                </m:sSupPr>
                                <m:e>
                                  <m:r>
                                    <a:rPr lang="en-US" altLang="zh-CN" sz="2400" b="1" i="1">
                                      <a:latin typeface="Cambria Math" panose="02040503050406030204" pitchFamily="18" charset="0"/>
                                    </a:rPr>
                                    <m:t>𝝎</m:t>
                                  </m:r>
                                </m:e>
                                <m:sup>
                                  <m:r>
                                    <a:rPr lang="en-US" altLang="zh-CN" sz="2400" b="1" i="1">
                                      <a:latin typeface="Cambria Math" panose="02040503050406030204" pitchFamily="18" charset="0"/>
                                    </a:rPr>
                                    <m:t>𝟐</m:t>
                                  </m:r>
                                </m:sup>
                              </m:sSup>
                            </m:den>
                          </m:f>
                          <m:d>
                            <m:dPr>
                              <m:begChr m:val="（"/>
                              <m:endChr m:val="）"/>
                              <m:ctrlPr>
                                <a:rPr lang="zh-CN" altLang="zh-CN" sz="2400" i="1">
                                  <a:latin typeface="Cambria Math"/>
                                </a:rPr>
                              </m:ctrlPr>
                            </m:dPr>
                            <m:e>
                              <m:func>
                                <m:funcPr>
                                  <m:ctrlPr>
                                    <a:rPr lang="zh-CN" altLang="zh-CN" sz="2400" i="1">
                                      <a:latin typeface="Cambria Math"/>
                                    </a:rPr>
                                  </m:ctrlPr>
                                </m:funcPr>
                                <m:fName>
                                  <m:r>
                                    <a:rPr lang="en-US" altLang="zh-CN" sz="2400" b="1" i="1">
                                      <a:latin typeface="Cambria Math" panose="02040503050406030204" pitchFamily="18" charset="0"/>
                                    </a:rPr>
                                    <m:t>𝐜𝐨𝐬</m:t>
                                  </m:r>
                                </m:fName>
                                <m:e>
                                  <m:r>
                                    <a:rPr lang="en-US" altLang="zh-CN" sz="2400" b="1" i="1">
                                      <a:latin typeface="Cambria Math" panose="02040503050406030204" pitchFamily="18" charset="0"/>
                                    </a:rPr>
                                    <m:t>𝝎</m:t>
                                  </m:r>
                                  <m:r>
                                    <a:rPr lang="en-US" altLang="zh-CN" sz="2400" b="1" i="1">
                                      <a:latin typeface="Cambria Math" panose="02040503050406030204" pitchFamily="18" charset="0"/>
                                    </a:rPr>
                                    <m:t>𝒕</m:t>
                                  </m:r>
                                </m:e>
                              </m:func>
                              <m:r>
                                <a:rPr lang="en-US" altLang="zh-CN" sz="2400" b="1" i="1">
                                  <a:latin typeface="Cambria Math" panose="02040503050406030204" pitchFamily="18" charset="0"/>
                                </a:rPr>
                                <m:t>+</m:t>
                              </m:r>
                              <m:r>
                                <a:rPr lang="en-US" altLang="zh-CN" sz="2400" b="1" i="1" smtClean="0">
                                  <a:latin typeface="Cambria Math" panose="02040503050406030204" pitchFamily="18" charset="0"/>
                                </a:rPr>
                                <m:t>𝒊</m:t>
                              </m:r>
                              <m:func>
                                <m:funcPr>
                                  <m:ctrlPr>
                                    <a:rPr lang="zh-CN" altLang="zh-CN" sz="2400" i="1">
                                      <a:latin typeface="Cambria Math"/>
                                    </a:rPr>
                                  </m:ctrlPr>
                                </m:funcPr>
                                <m:fName>
                                  <m:r>
                                    <a:rPr lang="en-US" altLang="zh-CN" sz="2400" b="1" i="1">
                                      <a:latin typeface="Cambria Math" panose="02040503050406030204" pitchFamily="18" charset="0"/>
                                    </a:rPr>
                                    <m:t>𝐬𝐢𝐧</m:t>
                                  </m:r>
                                </m:fName>
                                <m:e>
                                  <m:r>
                                    <a:rPr lang="en-US" altLang="zh-CN" sz="2400" b="1" i="1">
                                      <a:latin typeface="Cambria Math" panose="02040503050406030204" pitchFamily="18" charset="0"/>
                                    </a:rPr>
                                    <m:t>𝝎</m:t>
                                  </m:r>
                                  <m:r>
                                    <a:rPr lang="en-US" altLang="zh-CN" sz="2400" b="1" i="1">
                                      <a:latin typeface="Cambria Math" panose="02040503050406030204" pitchFamily="18" charset="0"/>
                                    </a:rPr>
                                    <m:t>𝒕</m:t>
                                  </m:r>
                                </m:e>
                              </m:func>
                              <m:r>
                                <a:rPr lang="en-US" altLang="zh-CN" sz="2400" b="1" i="1">
                                  <a:latin typeface="Cambria Math" panose="02040503050406030204" pitchFamily="18" charset="0"/>
                                </a:rPr>
                                <m:t> </m:t>
                              </m:r>
                            </m:e>
                          </m:d>
                          <m:r>
                            <a:rPr lang="en-US" altLang="zh-CN" sz="2400" b="1" i="1">
                              <a:latin typeface="Cambria Math" panose="02040503050406030204" pitchFamily="18" charset="0"/>
                            </a:rPr>
                            <m:t>𝐝</m:t>
                          </m:r>
                          <m:r>
                            <a:rPr lang="en-US" altLang="zh-CN" sz="2400" b="1" i="1">
                              <a:latin typeface="Cambria Math" panose="02040503050406030204" pitchFamily="18" charset="0"/>
                            </a:rPr>
                            <m:t>𝝎</m:t>
                          </m:r>
                        </m:e>
                      </m:nary>
                    </m:oMath>
                  </m:oMathPara>
                </a14:m>
                <a:endParaRPr lang="zh-CN" altLang="zh-CN" sz="2400"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𝟐</m:t>
                          </m:r>
                        </m:num>
                        <m:den>
                          <m:r>
                            <a:rPr lang="en-US" altLang="zh-CN" sz="2400" b="1" i="1">
                              <a:latin typeface="Cambria Math" panose="02040503050406030204" pitchFamily="18" charset="0"/>
                            </a:rPr>
                            <m:t>𝝅</m:t>
                          </m:r>
                        </m:den>
                      </m:f>
                      <m:nary>
                        <m:naryPr>
                          <m:limLoc m:val="subSup"/>
                          <m:ctrlPr>
                            <a:rPr lang="zh-CN" altLang="zh-CN" sz="2400" i="1">
                              <a:latin typeface="Cambria Math"/>
                            </a:rPr>
                          </m:ctrlPr>
                        </m:naryPr>
                        <m:sub>
                          <m:r>
                            <a:rPr lang="en-US" altLang="zh-CN" sz="2400" b="1" i="1">
                              <a:latin typeface="Cambria Math" panose="02040503050406030204" pitchFamily="18" charset="0"/>
                            </a:rPr>
                            <m:t>𝟎</m:t>
                          </m:r>
                        </m:sub>
                        <m:sup>
                          <m:r>
                            <a:rPr lang="en-US" altLang="zh-CN" sz="2400" b="1" i="1">
                              <a:latin typeface="Cambria Math" panose="02040503050406030204" pitchFamily="18" charset="0"/>
                            </a:rPr>
                            <m:t>∞</m:t>
                          </m:r>
                        </m:sup>
                        <m:e>
                          <m:f>
                            <m:fPr>
                              <m:ctrlPr>
                                <a:rPr lang="zh-CN" altLang="zh-CN" sz="2400" i="1">
                                  <a:latin typeface="Cambria Math"/>
                                </a:rPr>
                              </m:ctrlPr>
                            </m:fPr>
                            <m:num>
                              <m:r>
                                <a:rPr lang="en-US" altLang="zh-CN" sz="2400" b="1" i="1">
                                  <a:latin typeface="Cambria Math" panose="02040503050406030204" pitchFamily="18" charset="0"/>
                                </a:rPr>
                                <m:t>𝝎</m:t>
                              </m:r>
                              <m:func>
                                <m:funcPr>
                                  <m:ctrlPr>
                                    <a:rPr lang="zh-CN" altLang="zh-CN" sz="2400" i="1">
                                      <a:latin typeface="Cambria Math"/>
                                    </a:rPr>
                                  </m:ctrlPr>
                                </m:funcPr>
                                <m:fName>
                                  <m:r>
                                    <a:rPr lang="en-US" altLang="zh-CN" sz="2400" b="1" i="1">
                                      <a:latin typeface="Cambria Math" panose="02040503050406030204" pitchFamily="18" charset="0"/>
                                    </a:rPr>
                                    <m:t>𝐬𝐢𝐧</m:t>
                                  </m:r>
                                </m:fName>
                                <m:e>
                                  <m:r>
                                    <a:rPr lang="en-US" altLang="zh-CN" sz="2400" b="1" i="1">
                                      <a:latin typeface="Cambria Math" panose="02040503050406030204" pitchFamily="18" charset="0"/>
                                    </a:rPr>
                                    <m:t>𝝎</m:t>
                                  </m:r>
                                  <m:r>
                                    <a:rPr lang="en-US" altLang="zh-CN" sz="2400" b="1" i="1">
                                      <a:latin typeface="Cambria Math" panose="02040503050406030204" pitchFamily="18" charset="0"/>
                                    </a:rPr>
                                    <m:t>𝒕</m:t>
                                  </m:r>
                                </m:e>
                              </m:func>
                            </m:num>
                            <m:den>
                              <m:sSup>
                                <m:sSupPr>
                                  <m:ctrlPr>
                                    <a:rPr lang="zh-CN" altLang="zh-CN" sz="2400" i="1">
                                      <a:latin typeface="Cambria Math"/>
                                    </a:rPr>
                                  </m:ctrlPr>
                                </m:sSupPr>
                                <m:e>
                                  <m:r>
                                    <a:rPr lang="en-US" altLang="zh-CN" sz="2400" b="1" i="1">
                                      <a:latin typeface="Cambria Math" panose="02040503050406030204" pitchFamily="18" charset="0"/>
                                    </a:rPr>
                                    <m:t>𝜷</m:t>
                                  </m:r>
                                </m:e>
                                <m:sup>
                                  <m:r>
                                    <a:rPr lang="en-US" altLang="zh-CN" sz="2400" b="1" i="1">
                                      <a:latin typeface="Cambria Math" panose="02040503050406030204" pitchFamily="18" charset="0"/>
                                    </a:rPr>
                                    <m:t>𝟐</m:t>
                                  </m:r>
                                </m:sup>
                              </m:sSup>
                              <m:r>
                                <a:rPr lang="en-US" altLang="zh-CN" sz="2400" b="1" i="1">
                                  <a:latin typeface="Cambria Math" panose="02040503050406030204" pitchFamily="18" charset="0"/>
                                </a:rPr>
                                <m:t>+</m:t>
                              </m:r>
                              <m:sSup>
                                <m:sSupPr>
                                  <m:ctrlPr>
                                    <a:rPr lang="zh-CN" altLang="zh-CN" sz="2400" i="1">
                                      <a:latin typeface="Cambria Math"/>
                                    </a:rPr>
                                  </m:ctrlPr>
                                </m:sSupPr>
                                <m:e>
                                  <m:r>
                                    <a:rPr lang="en-US" altLang="zh-CN" sz="2400" b="1" i="1">
                                      <a:latin typeface="Cambria Math" panose="02040503050406030204" pitchFamily="18" charset="0"/>
                                    </a:rPr>
                                    <m:t>𝝎</m:t>
                                  </m:r>
                                </m:e>
                                <m:sup>
                                  <m:r>
                                    <a:rPr lang="en-US" altLang="zh-CN" sz="2400" b="1" i="1">
                                      <a:latin typeface="Cambria Math" panose="02040503050406030204" pitchFamily="18" charset="0"/>
                                    </a:rPr>
                                    <m:t>𝟐</m:t>
                                  </m:r>
                                </m:sup>
                              </m:sSup>
                            </m:den>
                          </m:f>
                          <m:r>
                            <a:rPr lang="en-US" altLang="zh-CN" sz="2400" b="1" i="1">
                              <a:latin typeface="Cambria Math" panose="02040503050406030204" pitchFamily="18" charset="0"/>
                            </a:rPr>
                            <m:t>𝐝</m:t>
                          </m:r>
                          <m:r>
                            <a:rPr lang="en-US" altLang="zh-CN" sz="2400" b="1" i="1">
                              <a:latin typeface="Cambria Math" panose="02040503050406030204" pitchFamily="18" charset="0"/>
                            </a:rPr>
                            <m:t>𝝎</m:t>
                          </m:r>
                        </m:e>
                      </m:nary>
                    </m:oMath>
                  </m:oMathPara>
                </a14:m>
                <a:endParaRPr lang="en-US" altLang="zh-CN" dirty="0" smtClean="0"/>
              </a:p>
              <a:p>
                <a:pPr>
                  <a:lnSpc>
                    <a:spcPct val="114000"/>
                  </a:lnSpc>
                </a:pPr>
                <a:r>
                  <a:rPr lang="zh-CN" altLang="en-US" dirty="0"/>
                  <a:t>从而</a:t>
                </a:r>
                <a:r>
                  <a:rPr lang="zh-CN" altLang="en-US" dirty="0" smtClean="0"/>
                  <a:t>得到广义积分</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nary>
                        <m:naryPr>
                          <m:limLoc m:val="subSup"/>
                          <m:ctrlPr>
                            <a:rPr lang="zh-CN" altLang="zh-CN" sz="2400" i="1">
                              <a:latin typeface="Cambria Math"/>
                            </a:rPr>
                          </m:ctrlPr>
                        </m:naryPr>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e>
                          <m:f>
                            <m:fPr>
                              <m:ctrlPr>
                                <a:rPr lang="zh-CN" altLang="zh-CN" sz="2400" i="1">
                                  <a:latin typeface="Cambria Math"/>
                                </a:rPr>
                              </m:ctrlPr>
                            </m:fPr>
                            <m:num>
                              <m:r>
                                <a:rPr lang="en-US" altLang="zh-CN" sz="2400" i="1">
                                  <a:latin typeface="Cambria Math" panose="02040503050406030204" pitchFamily="18" charset="0"/>
                                </a:rPr>
                                <m:t>𝝎</m:t>
                              </m:r>
                              <m:func>
                                <m:funcPr>
                                  <m:ctrlPr>
                                    <a:rPr lang="zh-CN" altLang="zh-CN" sz="2400" i="1">
                                      <a:latin typeface="Cambria Math"/>
                                    </a:rPr>
                                  </m:ctrlPr>
                                </m:funcPr>
                                <m:fName>
                                  <m:r>
                                    <a:rPr lang="en-US" altLang="zh-CN" sz="2400" i="1">
                                      <a:latin typeface="Cambria Math" panose="02040503050406030204" pitchFamily="18" charset="0"/>
                                    </a:rPr>
                                    <m:t>𝐬𝐢𝐧</m:t>
                                  </m:r>
                                </m:fName>
                                <m:e>
                                  <m:r>
                                    <a:rPr lang="en-US" altLang="zh-CN" sz="2400" i="1">
                                      <a:latin typeface="Cambria Math" panose="02040503050406030204" pitchFamily="18" charset="0"/>
                                    </a:rPr>
                                    <m:t>𝝎</m:t>
                                  </m:r>
                                  <m:r>
                                    <a:rPr lang="en-US" altLang="zh-CN" sz="2400" i="1">
                                      <a:latin typeface="Cambria Math" panose="02040503050406030204" pitchFamily="18" charset="0"/>
                                    </a:rPr>
                                    <m:t>𝒕</m:t>
                                  </m:r>
                                </m:e>
                              </m:func>
                            </m:num>
                            <m:den>
                              <m:sSup>
                                <m:sSupPr>
                                  <m:ctrlPr>
                                    <a:rPr lang="zh-CN" altLang="zh-CN" sz="2400" i="1">
                                      <a:latin typeface="Cambria Math"/>
                                    </a:rPr>
                                  </m:ctrlPr>
                                </m:sSupPr>
                                <m:e>
                                  <m:r>
                                    <a:rPr lang="en-US" altLang="zh-CN" sz="2400" i="1">
                                      <a:latin typeface="Cambria Math" panose="02040503050406030204" pitchFamily="18" charset="0"/>
                                    </a:rPr>
                                    <m:t>𝜷</m:t>
                                  </m:r>
                                </m:e>
                                <m:sup>
                                  <m:r>
                                    <a:rPr lang="en-US" altLang="zh-CN" sz="2400" i="1">
                                      <a:latin typeface="Cambria Math" panose="02040503050406030204" pitchFamily="18" charset="0"/>
                                    </a:rPr>
                                    <m:t>𝟐</m:t>
                                  </m:r>
                                </m:sup>
                              </m:sSup>
                              <m:r>
                                <a:rPr lang="en-US" altLang="zh-CN" sz="2400" i="1">
                                  <a:latin typeface="Cambria Math" panose="02040503050406030204" pitchFamily="18" charset="0"/>
                                </a:rPr>
                                <m:t>+</m:t>
                              </m:r>
                              <m:sSup>
                                <m:sSupPr>
                                  <m:ctrlPr>
                                    <a:rPr lang="zh-CN" altLang="zh-CN" sz="2400" i="1">
                                      <a:latin typeface="Cambria Math"/>
                                    </a:rPr>
                                  </m:ctrlPr>
                                </m:sSupPr>
                                <m:e>
                                  <m:r>
                                    <a:rPr lang="en-US" altLang="zh-CN" sz="2400" i="1">
                                      <a:latin typeface="Cambria Math" panose="02040503050406030204" pitchFamily="18" charset="0"/>
                                    </a:rPr>
                                    <m:t>𝝎</m:t>
                                  </m:r>
                                </m:e>
                                <m:sup>
                                  <m:r>
                                    <a:rPr lang="en-US" altLang="zh-CN" sz="2400" i="1">
                                      <a:latin typeface="Cambria Math" panose="02040503050406030204" pitchFamily="18" charset="0"/>
                                    </a:rPr>
                                    <m:t>𝟐</m:t>
                                  </m:r>
                                </m:sup>
                              </m:sSup>
                            </m:den>
                          </m:f>
                          <m:r>
                            <a:rPr lang="en-US" altLang="zh-CN" sz="2400" i="1">
                              <a:latin typeface="Cambria Math" panose="02040503050406030204" pitchFamily="18" charset="0"/>
                            </a:rPr>
                            <m:t>𝐝</m:t>
                          </m:r>
                          <m:r>
                            <a:rPr lang="en-US" altLang="zh-CN" sz="2400" i="1">
                              <a:latin typeface="Cambria Math" panose="02040503050406030204" pitchFamily="18" charset="0"/>
                            </a:rPr>
                            <m:t>𝝎</m:t>
                          </m:r>
                        </m:e>
                      </m:nary>
                      <m:r>
                        <a:rPr lang="en-US" altLang="zh-CN" sz="2400" b="1" i="1" smtClean="0">
                          <a:latin typeface="Cambria Math" panose="02040503050406030204" pitchFamily="18" charset="0"/>
                        </a:rPr>
                        <m:t>=</m:t>
                      </m:r>
                      <m:d>
                        <m:dPr>
                          <m:begChr m:val="{"/>
                          <m:endChr m:val=""/>
                          <m:ctrlPr>
                            <a:rPr lang="en-US" altLang="zh-CN" sz="2400" b="1" i="1" smtClean="0">
                              <a:latin typeface="Cambria Math"/>
                            </a:rPr>
                          </m:ctrlPr>
                        </m:dPr>
                        <m:e>
                          <m:m>
                            <m:mPr>
                              <m:mcs>
                                <m:mc>
                                  <m:mcPr>
                                    <m:count m:val="2"/>
                                    <m:mcJc m:val="center"/>
                                  </m:mcPr>
                                </m:mc>
                              </m:mcs>
                              <m:ctrlPr>
                                <a:rPr lang="en-US" altLang="zh-CN" sz="2400" b="1" i="1" smtClean="0">
                                  <a:latin typeface="Cambria Math"/>
                                </a:rPr>
                              </m:ctrlPr>
                            </m:mPr>
                            <m:mr>
                              <m:e>
                                <m:f>
                                  <m:fPr>
                                    <m:ctrlPr>
                                      <a:rPr lang="en-US" altLang="zh-CN" sz="2400" b="1" i="1" smtClean="0">
                                        <a:latin typeface="Cambria Math"/>
                                      </a:rPr>
                                    </m:ctrlPr>
                                  </m:fPr>
                                  <m:num>
                                    <m:r>
                                      <a:rPr lang="en-US" altLang="zh-CN" sz="2400" b="1" i="1" smtClean="0">
                                        <a:latin typeface="Cambria Math" panose="02040503050406030204" pitchFamily="18" charset="0"/>
                                      </a:rPr>
                                      <m:t>𝝅</m:t>
                                    </m:r>
                                  </m:num>
                                  <m:den>
                                    <m:r>
                                      <m:rPr>
                                        <m:brk m:alnAt="7"/>
                                      </m:rPr>
                                      <a:rPr lang="en-US" altLang="zh-CN" sz="2400" b="1" i="1" smtClean="0">
                                        <a:latin typeface="Cambria Math" panose="02040503050406030204" pitchFamily="18" charset="0"/>
                                      </a:rPr>
                                      <m:t>𝟐</m:t>
                                    </m:r>
                                  </m:den>
                                </m:f>
                                <m:r>
                                  <m:rPr>
                                    <m:brk m:alnAt="7"/>
                                  </m:rPr>
                                  <a:rPr lang="en-US" altLang="zh-CN" sz="2400" b="1" i="1" smtClean="0">
                                    <a:latin typeface="Cambria Math" panose="02040503050406030204" pitchFamily="18" charset="0"/>
                                  </a:rPr>
                                  <m:t>𝒇</m:t>
                                </m:r>
                                <m:d>
                                  <m:dPr>
                                    <m:ctrlPr>
                                      <a:rPr lang="en-US" altLang="zh-CN" sz="2400" b="1" i="1" smtClean="0">
                                        <a:latin typeface="Cambria Math"/>
                                      </a:rPr>
                                    </m:ctrlPr>
                                  </m:dPr>
                                  <m:e>
                                    <m:r>
                                      <a:rPr lang="en-US" altLang="zh-CN" sz="2400" b="1" i="1" smtClean="0">
                                        <a:latin typeface="Cambria Math" panose="02040503050406030204" pitchFamily="18" charset="0"/>
                                      </a:rPr>
                                      <m:t>𝒕</m:t>
                                    </m:r>
                                  </m:e>
                                </m:d>
                                <m:r>
                                  <m:rPr>
                                    <m:brk m:alnAt="7"/>
                                  </m:rPr>
                                  <a:rPr lang="en-US" altLang="zh-CN" sz="2400" b="1" i="1" smtClean="0">
                                    <a:latin typeface="Cambria Math" panose="02040503050406030204" pitchFamily="18" charset="0"/>
                                  </a:rPr>
                                  <m:t>,</m:t>
                                </m:r>
                              </m:e>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e>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mr>
                          </m:m>
                        </m:e>
                      </m:d>
                      <m:r>
                        <a:rPr lang="en-US" altLang="zh-CN" sz="2400" b="1" i="1" smtClean="0">
                          <a:latin typeface="Cambria Math" panose="02040503050406030204" pitchFamily="18" charset="0"/>
                        </a:rPr>
                        <m:t>=</m:t>
                      </m:r>
                      <m:d>
                        <m:dPr>
                          <m:begChr m:val="{"/>
                          <m:endChr m:val=""/>
                          <m:ctrlPr>
                            <a:rPr lang="en-US" altLang="zh-CN" sz="2400" b="1" i="1" smtClean="0">
                              <a:latin typeface="Cambria Math"/>
                            </a:rPr>
                          </m:ctrlPr>
                        </m:dPr>
                        <m:e>
                          <m:m>
                            <m:mPr>
                              <m:mcs>
                                <m:mc>
                                  <m:mcPr>
                                    <m:count m:val="2"/>
                                    <m:mcJc m:val="center"/>
                                  </m:mcPr>
                                </m:mc>
                              </m:mcs>
                              <m:ctrlPr>
                                <a:rPr lang="en-US" altLang="zh-CN" sz="2400" b="1" i="1" smtClean="0">
                                  <a:latin typeface="Cambria Math"/>
                                </a:rPr>
                              </m:ctrlPr>
                            </m:mPr>
                            <m:mr>
                              <m:e>
                                <m:sSup>
                                  <m:sSupPr>
                                    <m:ctrlPr>
                                      <a:rPr lang="zh-CN" altLang="zh-CN" sz="2400" i="1">
                                        <a:latin typeface="Cambria Math"/>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m:t>
                                    </m:r>
                                    <m:r>
                                      <a:rPr lang="en-US" altLang="zh-CN" sz="2400" i="1">
                                        <a:latin typeface="Cambria Math" panose="02040503050406030204" pitchFamily="18" charset="0"/>
                                      </a:rPr>
                                      <m:t>𝜷</m:t>
                                    </m:r>
                                    <m:r>
                                      <a:rPr lang="en-US" altLang="zh-CN" sz="2400" i="1">
                                        <a:latin typeface="Cambria Math" panose="02040503050406030204" pitchFamily="18" charset="0"/>
                                      </a:rPr>
                                      <m:t>𝒕</m:t>
                                    </m:r>
                                  </m:sup>
                                </m:sSup>
                                <m:r>
                                  <a:rPr lang="en-US" altLang="zh-CN" sz="2400" b="1" i="1" smtClean="0">
                                    <a:latin typeface="Cambria Math" panose="02040503050406030204" pitchFamily="18" charset="0"/>
                                  </a:rPr>
                                  <m:t>,</m:t>
                                </m:r>
                              </m:e>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m:t>
                                </m:r>
                                <m:sSup>
                                  <m:sSupPr>
                                    <m:ctrlPr>
                                      <a:rPr lang="zh-CN" altLang="zh-CN" sz="2400" i="1">
                                        <a:latin typeface="Cambria Math"/>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𝜷</m:t>
                                    </m:r>
                                    <m:r>
                                      <a:rPr lang="en-US" altLang="zh-CN" sz="2400" i="1">
                                        <a:latin typeface="Cambria Math" panose="02040503050406030204" pitchFamily="18" charset="0"/>
                                      </a:rPr>
                                      <m:t>𝒕</m:t>
                                    </m:r>
                                  </m:sup>
                                </m:sSup>
                                <m:r>
                                  <a:rPr lang="en-US" altLang="zh-CN" sz="2400" b="1" i="1" smtClean="0">
                                    <a:latin typeface="Cambria Math" panose="02040503050406030204" pitchFamily="18" charset="0"/>
                                  </a:rPr>
                                  <m:t>,</m:t>
                                </m:r>
                              </m:e>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e>
                            </m:mr>
                            <m:mr>
                              <m:e>
                                <m:r>
                                  <a:rPr lang="en-US" altLang="zh-CN" sz="2400" i="1">
                                    <a:latin typeface="Cambria Math" panose="02040503050406030204" pitchFamily="18" charset="0"/>
                                  </a:rPr>
                                  <m:t>𝟎</m:t>
                                </m:r>
                                <m:r>
                                  <a:rPr lang="en-US" altLang="zh-CN" sz="2400" i="1">
                                    <a:latin typeface="Cambria Math" panose="02040503050406030204" pitchFamily="18" charset="0"/>
                                  </a:rPr>
                                  <m:t>,</m:t>
                                </m:r>
                              </m:e>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e>
                            </m:mr>
                          </m:m>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548680"/>
                <a:ext cx="7704856" cy="6048672"/>
              </a:xfrm>
              <a:blipFill>
                <a:blip r:embed="rId2" cstate="print"/>
                <a:stretch>
                  <a:fillRect t="-100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50</a:t>
            </a:fld>
            <a:endParaRPr lang="zh-CN" altLang="en-US"/>
          </a:p>
        </p:txBody>
      </p:sp>
      <p:pic>
        <p:nvPicPr>
          <p:cNvPr id="6" name="图片 5"/>
          <p:cNvPicPr>
            <a:picLocks noChangeAspect="1"/>
          </p:cNvPicPr>
          <p:nvPr/>
        </p:nvPicPr>
        <p:blipFill>
          <a:blip r:embed="rId3" cstate="print"/>
          <a:stretch>
            <a:fillRect/>
          </a:stretch>
        </p:blipFill>
        <p:spPr>
          <a:xfrm>
            <a:off x="6948264" y="2704698"/>
            <a:ext cx="1821459" cy="1736636"/>
          </a:xfrm>
          <a:prstGeom prst="rect">
            <a:avLst/>
          </a:prstGeom>
          <a:ln w="25400">
            <a:solidFill>
              <a:schemeClr val="accent1">
                <a:shade val="50000"/>
              </a:schemeClr>
            </a:solidFill>
          </a:ln>
        </p:spPr>
      </p:pic>
    </p:spTree>
    <p:extLst>
      <p:ext uri="{BB962C8B-B14F-4D97-AF65-F5344CB8AC3E}">
        <p14:creationId xmlns:p14="http://schemas.microsoft.com/office/powerpoint/2010/main" xmlns="" val="244309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457200" y="404813"/>
            <a:ext cx="8229600" cy="863600"/>
          </a:xfrm>
        </p:spPr>
        <p:txBody>
          <a:bodyPr/>
          <a:lstStyle/>
          <a:p>
            <a:r>
              <a:rPr lang="zh-CN" altLang="en-US" u="sng" dirty="0" smtClean="0">
                <a:solidFill>
                  <a:srgbClr val="FF0000"/>
                </a:solidFill>
              </a:rPr>
              <a:t>高斯函数</a:t>
            </a:r>
            <a:r>
              <a:rPr lang="zh-CN" altLang="en-US" dirty="0"/>
              <a:t>（钟形脉冲函数</a:t>
            </a:r>
            <a:r>
              <a:rPr lang="en-US" altLang="zh-CN" dirty="0"/>
              <a:t> </a:t>
            </a:r>
            <a:r>
              <a:rPr lang="zh-CN" altLang="en-US" dirty="0"/>
              <a:t>）</a:t>
            </a:r>
          </a:p>
        </p:txBody>
      </p:sp>
      <mc:AlternateContent xmlns:mc="http://schemas.openxmlformats.org/markup-compatibility/2006">
        <mc:Choice xmlns:a14="http://schemas.microsoft.com/office/drawing/2010/main" xmlns="" Requires="a14">
          <p:sp>
            <p:nvSpPr>
              <p:cNvPr id="40963" name="内容占位符 2"/>
              <p:cNvSpPr>
                <a:spLocks noGrp="1"/>
              </p:cNvSpPr>
              <p:nvPr>
                <p:ph idx="1"/>
              </p:nvPr>
            </p:nvSpPr>
            <p:spPr>
              <a:xfrm>
                <a:off x="539552" y="1283638"/>
                <a:ext cx="8396486" cy="4751858"/>
              </a:xfrm>
            </p:spPr>
            <p:txBody>
              <a:bodyPr/>
              <a:lstStyle/>
              <a:p>
                <a:r>
                  <a:rPr lang="zh-CN" altLang="en-US" dirty="0" smtClean="0"/>
                  <a:t>证明 </a:t>
                </a:r>
                <a14:m>
                  <m:oMath xmlns:m="http://schemas.openxmlformats.org/officeDocument/2006/math">
                    <m:r>
                      <a:rPr lang="en-US" altLang="zh-CN" b="1" i="1" smtClean="0">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𝑨</m:t>
                    </m:r>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𝜷</m:t>
                        </m:r>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𝒕</m:t>
                            </m:r>
                          </m:e>
                          <m:sup>
                            <m:r>
                              <a:rPr lang="en-US" altLang="zh-CN" b="1" i="1">
                                <a:solidFill>
                                  <a:srgbClr val="FF0000"/>
                                </a:solidFill>
                                <a:latin typeface="Cambria Math" panose="02040503050406030204" pitchFamily="18" charset="0"/>
                              </a:rPr>
                              <m:t>𝟐</m:t>
                            </m:r>
                          </m:sup>
                        </m:sSup>
                      </m:sup>
                    </m:s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𝑨</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𝜷</m:t>
                    </m:r>
                    <m:r>
                      <a:rPr lang="en-US" altLang="zh-CN" b="1" i="1">
                        <a:solidFill>
                          <a:srgbClr val="FF0000"/>
                        </a:solidFill>
                        <a:latin typeface="Cambria Math" panose="02040503050406030204" pitchFamily="18" charset="0"/>
                      </a:rPr>
                      <m:t>&gt;</m:t>
                    </m:r>
                    <m:r>
                      <a:rPr lang="en-US" altLang="zh-CN" b="1" i="1">
                        <a:solidFill>
                          <a:srgbClr val="FF0000"/>
                        </a:solidFill>
                        <a:latin typeface="Cambria Math" panose="02040503050406030204" pitchFamily="18" charset="0"/>
                      </a:rPr>
                      <m:t>𝟎</m:t>
                    </m:r>
                  </m:oMath>
                </a14:m>
                <a:r>
                  <a:rPr lang="en-US" altLang="zh-CN" dirty="0" smtClean="0">
                    <a:solidFill>
                      <a:srgbClr val="FF0000"/>
                    </a:solidFill>
                  </a:rPr>
                  <a:t/>
                </a:r>
                <a:r>
                  <a:rPr lang="zh-CN" altLang="zh-CN" dirty="0" smtClean="0"/>
                  <a:t>的</a:t>
                </a:r>
                <a:r>
                  <a:rPr lang="en-US" altLang="zh-CN" dirty="0" smtClean="0"/>
                  <a:t> Fourier </a:t>
                </a:r>
                <a:r>
                  <a:rPr lang="zh-CN" altLang="zh-CN" dirty="0" smtClean="0"/>
                  <a:t>变换</a:t>
                </a:r>
                <a:r>
                  <a:rPr lang="zh-CN" altLang="en-US" dirty="0" smtClean="0"/>
                  <a:t>为：</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𝑭</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e>
                      </m:d>
                      <m:r>
                        <a:rPr lang="en-US" altLang="zh-CN" b="1" i="1">
                          <a:solidFill>
                            <a:srgbClr val="FF0000"/>
                          </a:solidFill>
                          <a:latin typeface="Cambria Math" panose="02040503050406030204" pitchFamily="18" charset="0"/>
                        </a:rPr>
                        <m:t>=</m:t>
                      </m:r>
                      <m:rad>
                        <m:radPr>
                          <m:degHide m:val="on"/>
                          <m:ctrlPr>
                            <a:rPr lang="zh-CN" altLang="zh-CN" i="1">
                              <a:solidFill>
                                <a:srgbClr val="FF0000"/>
                              </a:solidFill>
                              <a:latin typeface="Cambria Math"/>
                            </a:rPr>
                          </m:ctrlPr>
                        </m:radPr>
                        <m:deg/>
                        <m:e>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𝝅</m:t>
                              </m:r>
                            </m:num>
                            <m:den>
                              <m:r>
                                <a:rPr lang="en-US" altLang="zh-CN" b="1" i="1">
                                  <a:solidFill>
                                    <a:srgbClr val="FF0000"/>
                                  </a:solidFill>
                                  <a:latin typeface="Cambria Math" panose="02040503050406030204" pitchFamily="18" charset="0"/>
                                </a:rPr>
                                <m:t>𝜷</m:t>
                              </m:r>
                            </m:den>
                          </m:f>
                        </m:e>
                      </m:rad>
                      <m:r>
                        <a:rPr lang="en-US" altLang="zh-CN" b="1" i="1">
                          <a:solidFill>
                            <a:srgbClr val="FF0000"/>
                          </a:solidFill>
                          <a:latin typeface="Cambria Math" panose="02040503050406030204" pitchFamily="18" charset="0"/>
                        </a:rPr>
                        <m:t>𝑨</m:t>
                      </m:r>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𝝎</m:t>
                                  </m:r>
                                </m:e>
                                <m:sup>
                                  <m:r>
                                    <a:rPr lang="en-US" altLang="zh-CN" b="1" i="1">
                                      <a:solidFill>
                                        <a:srgbClr val="FF0000"/>
                                      </a:solidFill>
                                      <a:latin typeface="Cambria Math" panose="02040503050406030204" pitchFamily="18" charset="0"/>
                                    </a:rPr>
                                    <m:t>𝟐</m:t>
                                  </m:r>
                                </m:sup>
                              </m:sSup>
                            </m:num>
                            <m:den>
                              <m:r>
                                <a:rPr lang="en-US" altLang="zh-CN" b="1" i="1">
                                  <a:solidFill>
                                    <a:srgbClr val="FF0000"/>
                                  </a:solidFill>
                                  <a:latin typeface="Cambria Math" panose="02040503050406030204" pitchFamily="18" charset="0"/>
                                </a:rPr>
                                <m:t>𝟒</m:t>
                              </m:r>
                              <m:r>
                                <a:rPr lang="en-US" altLang="zh-CN" b="1" i="1">
                                  <a:solidFill>
                                    <a:srgbClr val="FF0000"/>
                                  </a:solidFill>
                                  <a:latin typeface="Cambria Math" panose="02040503050406030204" pitchFamily="18" charset="0"/>
                                </a:rPr>
                                <m:t>𝜷</m:t>
                              </m:r>
                            </m:den>
                          </m:f>
                        </m:sup>
                      </m:sSup>
                    </m:oMath>
                  </m:oMathPara>
                </a14:m>
                <a:endParaRPr lang="zh-CN" altLang="zh-CN" dirty="0"/>
              </a:p>
              <a:p>
                <a:r>
                  <a:rPr lang="zh-CN" altLang="en-US" dirty="0" smtClean="0"/>
                  <a:t>证明</a:t>
                </a:r>
                <a14:m>
                  <m:oMath xmlns:m="http://schemas.openxmlformats.org/officeDocument/2006/math">
                    <m:r>
                      <a:rPr lang="zh-CN" altLang="en-US" b="1" dirty="0">
                        <a:latin typeface="Cambria Math" panose="02040503050406030204" pitchFamily="18" charset="0"/>
                      </a:rPr>
                      <m:t>：</m:t>
                    </m:r>
                  </m:oMath>
                </a14:m>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𝒕</m:t>
                          </m:r>
                        </m:e>
                      </m:nary>
                      <m:r>
                        <a:rPr lang="en-US" altLang="zh-CN" b="1" i="1">
                          <a:latin typeface="Cambria Math" panose="02040503050406030204" pitchFamily="18" charset="0"/>
                        </a:rPr>
                        <m:t>=</m:t>
                      </m:r>
                      <m:r>
                        <a:rPr lang="en-US" altLang="zh-CN" b="1" i="1">
                          <a:latin typeface="Cambria Math" panose="02040503050406030204" pitchFamily="18" charset="0"/>
                        </a:rPr>
                        <m:t>𝑨</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𝜷</m:t>
                                      </m:r>
                                    </m:den>
                                  </m:f>
                                  <m:r>
                                    <a:rPr lang="en-US" altLang="zh-CN" b="1" i="1">
                                      <a:latin typeface="Cambria Math" panose="02040503050406030204" pitchFamily="18" charset="0"/>
                                    </a:rPr>
                                    <m:t>𝒕</m:t>
                                  </m:r>
                                </m:e>
                              </m:d>
                            </m:sup>
                          </m:sSup>
                          <m:r>
                            <m:rPr>
                              <m:nor/>
                            </m:rPr>
                            <a:rPr lang="en-US" altLang="zh-CN"/>
                            <m:t>d</m:t>
                          </m:r>
                          <m:r>
                            <a:rPr lang="en-US" altLang="zh-CN" b="1" i="1">
                              <a:latin typeface="Cambria Math" panose="02040503050406030204" pitchFamily="18" charset="0"/>
                            </a:rPr>
                            <m:t>𝒕</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𝑨</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r>
                                <a:rPr lang="en-US" altLang="zh-CN" b="1" i="1">
                                  <a:latin typeface="Cambria Math" panose="02040503050406030204" pitchFamily="18" charset="0"/>
                                </a:rPr>
                                <m:t>𝜷</m:t>
                              </m:r>
                            </m:den>
                          </m:f>
                        </m:sup>
                      </m:sSup>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e>
                                  </m:d>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𝒕</m:t>
                          </m:r>
                        </m:e>
                      </m:nary>
                      <m:r>
                        <a:rPr lang="en-US" altLang="zh-CN" b="1" i="1">
                          <a:latin typeface="Cambria Math" panose="02040503050406030204" pitchFamily="18" charset="0"/>
                        </a:rPr>
                        <m:t>=</m:t>
                      </m:r>
                      <m:r>
                        <a:rPr lang="en-US" altLang="zh-CN" b="1" i="1">
                          <a:latin typeface="Cambria Math" panose="02040503050406030204" pitchFamily="18" charset="0"/>
                        </a:rPr>
                        <m:t>𝑨</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r>
                                <a:rPr lang="en-US" altLang="zh-CN" b="1" i="1">
                                  <a:latin typeface="Cambria Math" panose="02040503050406030204" pitchFamily="18" charset="0"/>
                                </a:rPr>
                                <m:t>𝜷</m:t>
                              </m:r>
                            </m:den>
                          </m:f>
                        </m:sup>
                      </m:sSup>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b>
                        <m:sup>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oMath>
                  </m:oMathPara>
                </a14:m>
                <a:endParaRPr lang="zh-CN" altLang="en-US" dirty="0" smtClean="0"/>
              </a:p>
            </p:txBody>
          </p:sp>
        </mc:Choice>
        <mc:Fallback>
          <p:sp>
            <p:nvSpPr>
              <p:cNvPr id="40963" name="内容占位符 2"/>
              <p:cNvSpPr>
                <a:spLocks noGrp="1" noRot="1" noChangeAspect="1" noMove="1" noResize="1" noEditPoints="1" noAdjustHandles="1" noChangeArrowheads="1" noChangeShapeType="1" noTextEdit="1"/>
              </p:cNvSpPr>
              <p:nvPr>
                <p:ph idx="1"/>
              </p:nvPr>
            </p:nvSpPr>
            <p:spPr>
              <a:xfrm>
                <a:off x="539552" y="1283638"/>
                <a:ext cx="8396486" cy="4751858"/>
              </a:xfrm>
              <a:blipFill>
                <a:blip r:embed="rId3" cstate="print"/>
                <a:stretch>
                  <a:fillRect l="-73" t="-385" b="-770"/>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761F43A6-5465-4FA1-BD49-0FB0AD4AA568}" type="datetime8">
              <a:rPr lang="zh-CN" altLang="en-US" smtClean="0"/>
              <a:pPr>
                <a:defRPr/>
              </a:pPr>
              <a:t>2018年9月10日1时32分</a:t>
            </a:fld>
            <a:endParaRPr lang="zh-CN" altLang="en-US" dirty="0"/>
          </a:p>
        </p:txBody>
      </p:sp>
      <p:sp>
        <p:nvSpPr>
          <p:cNvPr id="40965"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49CDA694-F3F8-4D81-9BCF-7D8032AC5088}" type="slidenum">
              <a:rPr lang="zh-CN" altLang="en-US" sz="1800">
                <a:solidFill>
                  <a:srgbClr val="FFFFFF"/>
                </a:solidFill>
                <a:latin typeface="Georgia" panose="02040502050405020303" pitchFamily="18" charset="0"/>
              </a:rPr>
              <a:pPr>
                <a:spcBef>
                  <a:spcPct val="0"/>
                </a:spcBef>
                <a:buClrTx/>
                <a:buFontTx/>
                <a:buNone/>
              </a:pPr>
              <a:t>51</a:t>
            </a:fld>
            <a:endParaRPr lang="zh-CN" altLang="en-US" sz="1800">
              <a:solidFill>
                <a:srgbClr val="FFFFFF"/>
              </a:solidFill>
              <a:latin typeface="Georgia" panose="02040502050405020303" pitchFamily="18" charset="0"/>
            </a:endParaRPr>
          </a:p>
        </p:txBody>
      </p:sp>
      <p:sp>
        <p:nvSpPr>
          <p:cNvPr id="4096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100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1001" name="Rectangle 44"/>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1002" name="Rectangle 6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1005" name="Rectangle 7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1012" name="Rectangle 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 name="矩形 2">
            <a:hlinkClick r:id="rId4" action="ppaction://hlinksldjump"/>
          </p:cNvPr>
          <p:cNvSpPr/>
          <p:nvPr/>
        </p:nvSpPr>
        <p:spPr>
          <a:xfrm>
            <a:off x="539552" y="548680"/>
            <a:ext cx="2016224"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09762" y="4868961"/>
            <a:ext cx="4026276" cy="1288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836860" y="3368747"/>
            <a:ext cx="3889848" cy="137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730117" y="3661843"/>
            <a:ext cx="1152128" cy="633529"/>
          </a:xfrm>
          <a:prstGeom prst="roundRect">
            <a:avLst/>
          </a:prstGeom>
          <a:solidFill>
            <a:schemeClr val="accent1">
              <a:alpha val="13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7" name="文本框 6"/>
              <p:cNvSpPr txBox="1"/>
              <p:nvPr/>
            </p:nvSpPr>
            <p:spPr>
              <a:xfrm>
                <a:off x="6341208" y="2241944"/>
                <a:ext cx="2695287" cy="1004570"/>
              </a:xfrm>
              <a:prstGeom prst="rect">
                <a:avLst/>
              </a:prstGeom>
              <a:noFill/>
              <a:ln w="38100">
                <a:solidFill>
                  <a:schemeClr val="accent1">
                    <a:shade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a:rPr>
                          </m:ctrlPr>
                        </m:sSupPr>
                        <m:e>
                          <m:d>
                            <m:dPr>
                              <m:ctrlPr>
                                <a:rPr lang="en-US" altLang="zh-CN" sz="2400" b="1" i="1" smtClean="0">
                                  <a:latin typeface="Cambria Math"/>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a:latin typeface="Cambria Math" panose="02040503050406030204" pitchFamily="18" charset="0"/>
                                </a:rPr>
                                <m:t>𝒊</m:t>
                              </m:r>
                              <m:f>
                                <m:fPr>
                                  <m:ctrlPr>
                                    <a:rPr lang="en-US" altLang="zh-CN" sz="2400" b="1" i="1" smtClean="0">
                                      <a:latin typeface="Cambria Math"/>
                                    </a:rPr>
                                  </m:ctrlPr>
                                </m:fPr>
                                <m:num>
                                  <m:r>
                                    <a:rPr lang="en-US" altLang="zh-CN" sz="2400" b="1" i="1" smtClean="0">
                                      <a:latin typeface="Cambria Math" panose="02040503050406030204" pitchFamily="18" charset="0"/>
                                    </a:rPr>
                                    <m:t>𝝎</m:t>
                                  </m:r>
                                </m:num>
                                <m:den>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𝜷</m:t>
                                  </m:r>
                                </m:den>
                              </m:f>
                            </m:e>
                          </m:d>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f>
                        <m:fPr>
                          <m:ctrlPr>
                            <a:rPr lang="en-US" altLang="zh-CN" sz="2400" b="1" i="1" smtClean="0">
                              <a:latin typeface="Cambria Math"/>
                            </a:rPr>
                          </m:ctrlPr>
                        </m:fPr>
                        <m:num>
                          <m:sSup>
                            <m:sSupPr>
                              <m:ctrlPr>
                                <a:rPr lang="en-US" altLang="zh-CN" sz="2400" b="1" i="1" smtClean="0">
                                  <a:latin typeface="Cambria Math"/>
                                </a:rPr>
                              </m:ctrlPr>
                            </m:sSupPr>
                            <m:e>
                              <m:r>
                                <a:rPr lang="en-US" altLang="zh-CN" sz="2400" b="1" i="1" smtClean="0">
                                  <a:latin typeface="Cambria Math" panose="02040503050406030204" pitchFamily="18" charset="0"/>
                                </a:rPr>
                                <m:t>𝝎</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𝟒</m:t>
                          </m:r>
                          <m:sSup>
                            <m:sSupPr>
                              <m:ctrlPr>
                                <a:rPr lang="en-US" altLang="zh-CN" sz="2400" b="1" i="1" smtClean="0">
                                  <a:latin typeface="Cambria Math"/>
                                </a:rPr>
                              </m:ctrlPr>
                            </m:sSupPr>
                            <m:e>
                              <m:r>
                                <a:rPr lang="en-US" altLang="zh-CN" sz="2400" b="1" i="1" smtClean="0">
                                  <a:latin typeface="Cambria Math" panose="02040503050406030204" pitchFamily="18" charset="0"/>
                                </a:rPr>
                                <m:t>𝜷</m:t>
                              </m:r>
                            </m:e>
                            <m:sup>
                              <m:r>
                                <a:rPr lang="en-US" altLang="zh-CN" sz="2400" b="1" i="1" smtClean="0">
                                  <a:latin typeface="Cambria Math" panose="02040503050406030204" pitchFamily="18" charset="0"/>
                                </a:rPr>
                                <m:t>𝟐</m:t>
                              </m:r>
                            </m:sup>
                          </m:sSup>
                        </m:den>
                      </m:f>
                    </m:oMath>
                  </m:oMathPara>
                </a14:m>
                <a:endParaRPr lang="zh-CN" altLang="en-US" b="1" dirty="0"/>
              </a:p>
            </p:txBody>
          </p:sp>
        </mc:Choice>
        <mc:Fallback>
          <p:sp>
            <p:nvSpPr>
              <p:cNvPr id="7" name="文本框 6"/>
              <p:cNvSpPr txBox="1">
                <a:spLocks noRot="1" noChangeAspect="1" noMove="1" noResize="1" noEditPoints="1" noAdjustHandles="1" noChangeArrowheads="1" noChangeShapeType="1" noTextEdit="1"/>
              </p:cNvSpPr>
              <p:nvPr/>
            </p:nvSpPr>
            <p:spPr>
              <a:xfrm>
                <a:off x="6341208" y="2241944"/>
                <a:ext cx="2695287" cy="1004570"/>
              </a:xfrm>
              <a:prstGeom prst="rect">
                <a:avLst/>
              </a:prstGeom>
              <a:blipFill>
                <a:blip r:embed="rId5" cstate="print"/>
                <a:stretch>
                  <a:fillRect/>
                </a:stretch>
              </a:blipFill>
              <a:ln w="38100">
                <a:solidFill>
                  <a:schemeClr val="accent1">
                    <a:shade val="50000"/>
                  </a:schemeClr>
                </a:solidFill>
              </a:ln>
            </p:spPr>
            <p:txBody>
              <a:bodyPr/>
              <a:lstStyle/>
              <a:p>
                <a:r>
                  <a:rPr lang="zh-CN" altLang="en-US">
                    <a:noFill/>
                  </a:rPr>
                  <a:t> </a:t>
                </a:r>
              </a:p>
            </p:txBody>
          </p:sp>
        </mc:Fallback>
      </mc:AlternateContent>
      <p:sp>
        <p:nvSpPr>
          <p:cNvPr id="8" name="等号 7"/>
          <p:cNvSpPr/>
          <p:nvPr/>
        </p:nvSpPr>
        <p:spPr>
          <a:xfrm rot="16200000">
            <a:off x="7135374" y="3313205"/>
            <a:ext cx="489185" cy="288726"/>
          </a:xfrm>
          <a:prstGeom prst="mathEqual">
            <a:avLst>
              <a:gd name="adj1" fmla="val 23520"/>
              <a:gd name="adj2" fmla="val 25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mc:Choice xmlns:a14="http://schemas.microsoft.com/office/drawing/2010/main" xmlns="" Requires="a14">
          <p:sp>
            <p:nvSpPr>
              <p:cNvPr id="69" name="文本框 68"/>
              <p:cNvSpPr txBox="1"/>
              <p:nvPr/>
            </p:nvSpPr>
            <p:spPr>
              <a:xfrm>
                <a:off x="3839489" y="5784300"/>
                <a:ext cx="2100663" cy="630750"/>
              </a:xfrm>
              <a:prstGeom prst="rect">
                <a:avLst/>
              </a:prstGeom>
              <a:noFill/>
              <a:ln w="38100">
                <a:solidFill>
                  <a:schemeClr val="accent1">
                    <a:shade val="50000"/>
                  </a:schemeClr>
                </a:solidFill>
              </a:ln>
            </p:spPr>
            <p:txBody>
              <a:bodyPr wrap="square" rtlCol="0">
                <a:spAutoFit/>
              </a:bodyPr>
              <a:lstStyle/>
              <a:p>
                <a:r>
                  <a:rPr lang="zh-CN" altLang="en-US" sz="2400" b="1" dirty="0" smtClean="0"/>
                  <a:t>令 </a:t>
                </a:r>
                <a14:m>
                  <m:oMath xmlns:m="http://schemas.openxmlformats.org/officeDocument/2006/math">
                    <m:r>
                      <a:rPr lang="en-US" altLang="zh-CN" sz="2400" b="1" i="0" smtClean="0">
                        <a:latin typeface="Cambria Math" panose="02040503050406030204" pitchFamily="18" charset="0"/>
                      </a:rPr>
                      <m:t>𝐬</m:t>
                    </m:r>
                    <m:r>
                      <a:rPr lang="en-US" altLang="zh-CN" sz="2400" b="1" i="0" smtClean="0">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m:t>
                    </m:r>
                    <m:r>
                      <a:rPr lang="en-US" altLang="zh-CN" sz="2400" b="1" i="1">
                        <a:latin typeface="Cambria Math" panose="02040503050406030204" pitchFamily="18" charset="0"/>
                      </a:rPr>
                      <m:t>𝒊</m:t>
                    </m:r>
                    <m:f>
                      <m:fPr>
                        <m:ctrlPr>
                          <a:rPr lang="en-US" altLang="zh-CN" sz="2400" b="1" i="1">
                            <a:latin typeface="Cambria Math"/>
                          </a:rPr>
                        </m:ctrlPr>
                      </m:fPr>
                      <m:num>
                        <m:r>
                          <a:rPr lang="en-US" altLang="zh-CN" sz="2400" b="1" i="1">
                            <a:latin typeface="Cambria Math" panose="02040503050406030204" pitchFamily="18" charset="0"/>
                          </a:rPr>
                          <m:t>𝝎</m:t>
                        </m:r>
                      </m:num>
                      <m:den>
                        <m:r>
                          <a:rPr lang="en-US" altLang="zh-CN" sz="2400" b="1" i="1">
                            <a:latin typeface="Cambria Math" panose="02040503050406030204" pitchFamily="18" charset="0"/>
                          </a:rPr>
                          <m:t>𝟐</m:t>
                        </m:r>
                        <m:r>
                          <a:rPr lang="en-US" altLang="zh-CN" sz="2400" b="1" i="1">
                            <a:latin typeface="Cambria Math" panose="02040503050406030204" pitchFamily="18" charset="0"/>
                          </a:rPr>
                          <m:t>𝜷</m:t>
                        </m:r>
                      </m:den>
                    </m:f>
                  </m:oMath>
                </a14:m>
                <a:endParaRPr lang="zh-CN" altLang="en-US" b="1" dirty="0"/>
              </a:p>
            </p:txBody>
          </p:sp>
        </mc:Choice>
        <mc:Fallback>
          <p:sp>
            <p:nvSpPr>
              <p:cNvPr id="69" name="文本框 68"/>
              <p:cNvSpPr txBox="1">
                <a:spLocks noRot="1" noChangeAspect="1" noMove="1" noResize="1" noEditPoints="1" noAdjustHandles="1" noChangeArrowheads="1" noChangeShapeType="1" noTextEdit="1"/>
              </p:cNvSpPr>
              <p:nvPr/>
            </p:nvSpPr>
            <p:spPr>
              <a:xfrm>
                <a:off x="3839489" y="5784300"/>
                <a:ext cx="2100663" cy="630750"/>
              </a:xfrm>
              <a:prstGeom prst="rect">
                <a:avLst/>
              </a:prstGeom>
              <a:blipFill>
                <a:blip r:embed="rId6" cstate="print"/>
                <a:stretch>
                  <a:fillRect l="-3714" t="-1835"/>
                </a:stretch>
              </a:blipFill>
              <a:ln w="38100">
                <a:solidFill>
                  <a:schemeClr val="accent1">
                    <a:shade val="50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xmlns="" val="424301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wipe(left)">
                                      <p:cBhvr>
                                        <p:cTn id="7" dur="500"/>
                                        <p:tgtEl>
                                          <p:spTgt spid="4096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anim calcmode="lin" valueType="num">
                                      <p:cBhvr>
                                        <p:cTn id="11" dur="500" fill="hold"/>
                                        <p:tgtEl>
                                          <p:spTgt spid="4096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096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4096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0963">
                                            <p:txEl>
                                              <p:pRg st="2" end="2"/>
                                            </p:txEl>
                                          </p:spTgt>
                                        </p:tgtEl>
                                        <p:attrNameLst>
                                          <p:attrName>style.visibility</p:attrName>
                                        </p:attrNameLst>
                                      </p:cBhvr>
                                      <p:to>
                                        <p:strVal val="visible"/>
                                      </p:to>
                                    </p:set>
                                    <p:animEffect transition="in" filter="wipe(left)">
                                      <p:cBhvr>
                                        <p:cTn id="18" dur="500"/>
                                        <p:tgtEl>
                                          <p:spTgt spid="40963">
                                            <p:txEl>
                                              <p:pRg st="2" end="2"/>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40963">
                                            <p:txEl>
                                              <p:pRg st="3" end="3"/>
                                            </p:txEl>
                                          </p:spTgt>
                                        </p:tgtEl>
                                        <p:attrNameLst>
                                          <p:attrName>style.visibility</p:attrName>
                                        </p:attrNameLst>
                                      </p:cBhvr>
                                      <p:to>
                                        <p:strVal val="visible"/>
                                      </p:to>
                                    </p:set>
                                    <p:animEffect transition="in" filter="wipe(left)">
                                      <p:cBhvr>
                                        <p:cTn id="22" dur="500"/>
                                        <p:tgtEl>
                                          <p:spTgt spid="409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65"/>
                                        </p:tgtEl>
                                      </p:cBhvr>
                                    </p:animEffect>
                                    <p:set>
                                      <p:cBhvr>
                                        <p:cTn id="27" dur="1" fill="hold">
                                          <p:stCondLst>
                                            <p:cond delay="499"/>
                                          </p:stCondLst>
                                        </p:cTn>
                                        <p:tgtEl>
                                          <p:spTgt spid="6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1" presetClass="entr" presetSubtype="3"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heel(3)">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0963">
                                            <p:txEl>
                                              <p:pRg st="4" end="4"/>
                                            </p:txEl>
                                          </p:spTgt>
                                        </p:tgtEl>
                                        <p:attrNameLst>
                                          <p:attrName>style.visibility</p:attrName>
                                        </p:attrNameLst>
                                      </p:cBhvr>
                                      <p:to>
                                        <p:strVal val="visible"/>
                                      </p:to>
                                    </p:set>
                                    <p:animEffect transition="in" filter="wipe(left)">
                                      <p:cBhvr>
                                        <p:cTn id="48" dur="500"/>
                                        <p:tgtEl>
                                          <p:spTgt spid="4096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p:cTn id="53" dur="500" fill="hold"/>
                                        <p:tgtEl>
                                          <p:spTgt spid="69"/>
                                        </p:tgtEl>
                                        <p:attrNameLst>
                                          <p:attrName>ppt_w</p:attrName>
                                        </p:attrNameLst>
                                      </p:cBhvr>
                                      <p:tavLst>
                                        <p:tav tm="0">
                                          <p:val>
                                            <p:fltVal val="0"/>
                                          </p:val>
                                        </p:tav>
                                        <p:tav tm="100000">
                                          <p:val>
                                            <p:strVal val="#ppt_w"/>
                                          </p:val>
                                        </p:tav>
                                      </p:tavLst>
                                    </p:anim>
                                    <p:anim calcmode="lin" valueType="num">
                                      <p:cBhvr>
                                        <p:cTn id="54" dur="500" fill="hold"/>
                                        <p:tgtEl>
                                          <p:spTgt spid="69"/>
                                        </p:tgtEl>
                                        <p:attrNameLst>
                                          <p:attrName>ppt_h</p:attrName>
                                        </p:attrNameLst>
                                      </p:cBhvr>
                                      <p:tavLst>
                                        <p:tav tm="0">
                                          <p:val>
                                            <p:fltVal val="0"/>
                                          </p:val>
                                        </p:tav>
                                        <p:tav tm="100000">
                                          <p:val>
                                            <p:strVal val="#ppt_h"/>
                                          </p:val>
                                        </p:tav>
                                      </p:tavLst>
                                    </p:anim>
                                    <p:animEffect transition="in" filter="fade">
                                      <p:cBhvr>
                                        <p:cTn id="55" dur="500"/>
                                        <p:tgtEl>
                                          <p:spTgt spid="6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0" nodeType="clickEffect">
                                  <p:stCondLst>
                                    <p:cond delay="0"/>
                                  </p:stCondLst>
                                  <p:childTnLst>
                                    <p:animEffect transition="out" filter="wipe(left)">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5" grpId="0" animBg="1"/>
      <p:bldP spid="6" grpId="0" animBg="1"/>
      <p:bldP spid="7" grpId="0" animBg="1"/>
      <p:bldP spid="8" grpId="0" animBg="1"/>
      <p:bldP spid="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4" y="620688"/>
                <a:ext cx="7891441" cy="5400600"/>
              </a:xfrm>
            </p:spPr>
            <p:txBody>
              <a:bodyPr/>
              <a:lstStyle/>
              <a:p>
                <a:pPr>
                  <a:lnSpc>
                    <a:spcPct val="125000"/>
                  </a:lnSpc>
                </a:pPr>
                <a:r>
                  <a:rPr lang="zh-CN" altLang="zh-CN" dirty="0" smtClean="0"/>
                  <a:t>考察</a:t>
                </a:r>
                <a:r>
                  <a:rPr lang="zh-CN" altLang="zh-CN" dirty="0"/>
                  <a:t>如下复变函数</a:t>
                </a:r>
                <a:r>
                  <a:rPr lang="zh-CN" altLang="zh-CN" dirty="0" smtClean="0"/>
                  <a:t>积分</a:t>
                </a:r>
                <a:r>
                  <a:rPr lang="zh-CN" altLang="en-US" dirty="0" smtClean="0"/>
                  <a:t>，</a:t>
                </a:r>
                <a:endParaRPr lang="zh-CN" altLang="zh-CN" dirty="0"/>
              </a:p>
              <a:p>
                <a:pPr>
                  <a:lnSpc>
                    <a:spcPct val="125000"/>
                  </a:lnSpc>
                </a:pPr>
                <a:r>
                  <a:rPr lang="zh-CN" altLang="en-US" dirty="0" smtClean="0"/>
                  <a:t>由</a:t>
                </a:r>
                <a:r>
                  <a:rPr lang="zh-CN" altLang="en-US" u="sng" dirty="0" smtClean="0">
                    <a:solidFill>
                      <a:srgbClr val="FF0000"/>
                    </a:solidFill>
                    <a:latin typeface="华文楷体" panose="02010600040101010101" pitchFamily="2" charset="-122"/>
                    <a:ea typeface="华文楷体" panose="02010600040101010101" pitchFamily="2" charset="-122"/>
                  </a:rPr>
                  <a:t>广义积分</a:t>
                </a:r>
                <a:r>
                  <a:rPr lang="zh-CN" altLang="en-US" dirty="0" smtClean="0"/>
                  <a:t>的定义可知</a:t>
                </a:r>
                <a14:m>
                  <m:oMath xmlns:m="http://schemas.openxmlformats.org/officeDocument/2006/math">
                    <m:r>
                      <a:rPr lang="zh-CN" altLang="en-US" b="1" dirty="0" smtClean="0">
                        <a:latin typeface="Cambria Math" panose="02040503050406030204" pitchFamily="18" charset="0"/>
                      </a:rPr>
                      <m:t>，</m:t>
                    </m:r>
                  </m:oMath>
                </a14:m>
                <a:endParaRPr lang="en-US" altLang="zh-CN" dirty="0"/>
              </a:p>
              <a:p>
                <a:pPr marL="109537" indent="0">
                  <a:lnSpc>
                    <a:spcPct val="125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b>
                        <m:sup>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r>
                        <a:rPr lang="en-US" altLang="zh-CN" b="1" i="1" smtClean="0">
                          <a:latin typeface="Cambria Math" panose="02040503050406030204" pitchFamily="18" charset="0"/>
                        </a:rPr>
                        <m:t> = </m:t>
                      </m:r>
                      <m:func>
                        <m:funcPr>
                          <m:ctrlPr>
                            <a:rPr lang="en-US" altLang="zh-CN" i="1" smtClean="0">
                              <a:latin typeface="Cambria Math"/>
                            </a:rPr>
                          </m:ctrlPr>
                        </m:funcPr>
                        <m:fName>
                          <m:limLow>
                            <m:limLowPr>
                              <m:ctrlPr>
                                <a:rPr lang="en-US" altLang="zh-CN" i="1" smtClean="0">
                                  <a:latin typeface="Cambria Math"/>
                                </a:rPr>
                              </m:ctrlPr>
                            </m:limLowPr>
                            <m:e>
                              <m:r>
                                <a:rPr lang="en-US" altLang="zh-CN" b="1" i="0" smtClean="0">
                                  <a:latin typeface="Cambria Math" panose="02040503050406030204" pitchFamily="18" charset="0"/>
                                </a:rPr>
                                <m:t>𝐥𝐢𝐦</m:t>
                              </m:r>
                            </m:e>
                            <m:lim>
                              <m:r>
                                <a:rPr lang="en-US" altLang="zh-CN" b="1" i="1" smtClean="0">
                                  <a:latin typeface="Cambria Math" panose="02040503050406030204" pitchFamily="18" charset="0"/>
                                </a:rPr>
                                <m:t>𝑹</m:t>
                              </m:r>
                              <m:r>
                                <a:rPr lang="en-US" altLang="zh-CN" b="1" i="1" smtClean="0">
                                  <a:latin typeface="Cambria Math" panose="02040503050406030204" pitchFamily="18" charset="0"/>
                                  <a:ea typeface="Cambria Math" panose="02040503050406030204" pitchFamily="18" charset="0"/>
                                </a:rPr>
                                <m:t>→+∞</m:t>
                              </m:r>
                            </m:lim>
                          </m:limLow>
                        </m:fName>
                        <m:e>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b="1" i="1" smtClean="0">
                                  <a:latin typeface="Cambria Math" panose="02040503050406030204" pitchFamily="18" charset="0"/>
                                </a:rPr>
                                <m:t>𝑹</m:t>
                              </m:r>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b>
                            <m:sup>
                              <m:r>
                                <a:rPr lang="en-US" altLang="zh-CN" b="1" i="1" smtClean="0">
                                  <a:latin typeface="Cambria Math" panose="02040503050406030204" pitchFamily="18" charset="0"/>
                                </a:rPr>
                                <m:t>𝑹</m:t>
                              </m:r>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e>
                      </m:func>
                    </m:oMath>
                  </m:oMathPara>
                </a14:m>
                <a:endParaRPr lang="en-US" altLang="zh-CN" dirty="0" smtClean="0"/>
              </a:p>
              <a:p>
                <a:pPr>
                  <a:lnSpc>
                    <a:spcPct val="125000"/>
                  </a:lnSpc>
                </a:pPr>
                <a:r>
                  <a:rPr lang="zh-CN" altLang="en-US" dirty="0" smtClean="0"/>
                  <a:t>因而只需考虑</a:t>
                </a:r>
                <a14:m>
                  <m:oMath xmlns:m="http://schemas.openxmlformats.org/officeDocument/2006/math">
                    <m:r>
                      <a:rPr lang="zh-CN" altLang="en-US" dirty="0">
                        <a:latin typeface="Cambria Math" panose="02040503050406030204" pitchFamily="18" charset="0"/>
                      </a:rPr>
                      <m:t>，</m:t>
                    </m:r>
                  </m:oMath>
                </a14:m>
                <a:r>
                  <a:rPr lang="zh-CN" altLang="en-US" dirty="0" smtClean="0"/>
                  <a:t>如下定积分的极限</a:t>
                </a:r>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i="1">
                              <a:latin typeface="Cambria Math" panose="02040503050406030204" pitchFamily="18" charset="0"/>
                            </a:rPr>
                            <m:t>−</m:t>
                          </m:r>
                          <m:r>
                            <a:rPr lang="en-US" altLang="zh-CN" i="1">
                              <a:latin typeface="Cambria Math" panose="02040503050406030204" pitchFamily="18" charset="0"/>
                            </a:rPr>
                            <m:t>𝑹</m:t>
                          </m:r>
                          <m:r>
                            <a:rPr lang="en-US" altLang="zh-CN"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i="1">
                                  <a:latin typeface="Cambria Math" panose="02040503050406030204" pitchFamily="18" charset="0"/>
                                </a:rPr>
                                <m:t>𝝎</m:t>
                              </m:r>
                            </m:num>
                            <m:den>
                              <m:r>
                                <a:rPr lang="en-US" altLang="zh-CN" i="1">
                                  <a:latin typeface="Cambria Math" panose="02040503050406030204" pitchFamily="18" charset="0"/>
                                </a:rPr>
                                <m:t>𝟐</m:t>
                              </m:r>
                              <m:r>
                                <a:rPr lang="en-US" altLang="zh-CN" i="1">
                                  <a:latin typeface="Cambria Math" panose="02040503050406030204" pitchFamily="18" charset="0"/>
                                </a:rPr>
                                <m:t>𝜷</m:t>
                              </m:r>
                            </m:den>
                          </m:f>
                        </m:sub>
                        <m:sup>
                          <m:r>
                            <a:rPr lang="en-US" altLang="zh-CN" i="1">
                              <a:latin typeface="Cambria Math" panose="02040503050406030204" pitchFamily="18" charset="0"/>
                            </a:rPr>
                            <m:t>𝑹</m:t>
                          </m:r>
                          <m:r>
                            <a:rPr lang="en-US" altLang="zh-CN"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i="1">
                                  <a:latin typeface="Cambria Math" panose="02040503050406030204" pitchFamily="18" charset="0"/>
                                </a:rPr>
                                <m:t>𝝎</m:t>
                              </m:r>
                            </m:num>
                            <m:den>
                              <m:r>
                                <a:rPr lang="en-US" altLang="zh-CN" i="1">
                                  <a:latin typeface="Cambria Math" panose="02040503050406030204" pitchFamily="18" charset="0"/>
                                </a:rPr>
                                <m:t>𝟐</m:t>
                              </m:r>
                              <m:r>
                                <a:rPr lang="en-US" altLang="zh-CN" i="1">
                                  <a:latin typeface="Cambria Math" panose="02040503050406030204" pitchFamily="18" charset="0"/>
                                </a:rPr>
                                <m:t>𝜷</m:t>
                              </m:r>
                            </m:den>
                          </m:f>
                        </m:sup>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zh-CN" altLang="zh-CN" i="1">
                                      <a:latin typeface="Cambria Math"/>
                                    </a:rPr>
                                  </m:ctrlPr>
                                </m:sSupPr>
                                <m:e>
                                  <m:r>
                                    <a:rPr lang="en-US" altLang="zh-CN" i="1">
                                      <a:latin typeface="Cambria Math" panose="02040503050406030204" pitchFamily="18" charset="0"/>
                                    </a:rPr>
                                    <m:t>𝒔</m:t>
                                  </m:r>
                                </m:e>
                                <m:sup>
                                  <m:r>
                                    <a:rPr lang="en-US" altLang="zh-CN" i="1">
                                      <a:latin typeface="Cambria Math" panose="02040503050406030204" pitchFamily="18" charset="0"/>
                                    </a:rPr>
                                    <m:t>𝟐</m:t>
                                  </m:r>
                                </m:sup>
                              </m:sSup>
                            </m:sup>
                          </m:sSup>
                          <m:r>
                            <m:rPr>
                              <m:nor/>
                            </m:rPr>
                            <a:rPr lang="en-US" altLang="zh-CN"/>
                            <m:t>d</m:t>
                          </m:r>
                          <m:r>
                            <a:rPr lang="en-US" altLang="zh-CN" i="1">
                              <a:latin typeface="Cambria Math" panose="02040503050406030204" pitchFamily="18" charset="0"/>
                            </a:rPr>
                            <m:t>𝒔</m:t>
                          </m:r>
                        </m:e>
                      </m:nary>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4" y="620688"/>
                <a:ext cx="7891441" cy="5400600"/>
              </a:xfrm>
              <a:blipFill>
                <a:blip r:embed="rId2" cstate="print"/>
                <a:stretch>
                  <a:fillRect l="-77" t="-5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52</a:t>
            </a:fld>
            <a:endParaRPr lang="zh-CN" altLang="en-US"/>
          </a:p>
        </p:txBody>
      </p:sp>
      <p:sp>
        <p:nvSpPr>
          <p:cNvPr id="2" name="矩形 1"/>
          <p:cNvSpPr/>
          <p:nvPr/>
        </p:nvSpPr>
        <p:spPr>
          <a:xfrm>
            <a:off x="4572000" y="1916832"/>
            <a:ext cx="3888432"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3" action="ppaction://hlinksldjump"/>
          </p:cNvPr>
          <p:cNvSpPr/>
          <p:nvPr/>
        </p:nvSpPr>
        <p:spPr>
          <a:xfrm>
            <a:off x="1691680" y="1340768"/>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9488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48339" y="514836"/>
                <a:ext cx="8208912" cy="5616624"/>
              </a:xfrm>
            </p:spPr>
            <p:txBody>
              <a:bodyPr/>
              <a:lstStyle/>
              <a:p>
                <a:pPr>
                  <a:lnSpc>
                    <a:spcPct val="125000"/>
                  </a:lnSpc>
                </a:pPr>
                <a:r>
                  <a:rPr lang="zh-CN" altLang="en-US" dirty="0" smtClean="0"/>
                  <a:t>被积</a:t>
                </a:r>
                <a:r>
                  <a:rPr lang="zh-CN" altLang="en-US" dirty="0"/>
                  <a:t>函数</a:t>
                </a:r>
                <a:r>
                  <a:rPr lang="zh-CN" altLang="en-US" dirty="0" smtClean="0"/>
                  <a:t/>
                </a:r>
                <a14:m>
                  <m:oMath xmlns:m="http://schemas.openxmlformats.org/officeDocument/2006/math">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oMath>
                </a14:m>
                <a:r>
                  <a:rPr lang="en-US" altLang="zh-CN" dirty="0" smtClean="0"/>
                  <a:t/>
                </a:r>
                <a:r>
                  <a:rPr lang="zh-CN" altLang="zh-CN" dirty="0" smtClean="0"/>
                  <a:t>为解析函数</a:t>
                </a:r>
                <a:r>
                  <a:rPr lang="zh-CN" altLang="en-US" dirty="0" smtClean="0"/>
                  <a:t>，</a:t>
                </a:r>
                <a:endParaRPr lang="en-US" altLang="zh-CN" dirty="0" smtClean="0"/>
              </a:p>
              <a:p>
                <a:pPr>
                  <a:lnSpc>
                    <a:spcPct val="125000"/>
                  </a:lnSpc>
                </a:pPr>
                <a:r>
                  <a:rPr lang="zh-CN" altLang="zh-CN" dirty="0" smtClean="0"/>
                  <a:t>由</a:t>
                </a:r>
                <a:r>
                  <a:rPr lang="zh-CN" altLang="zh-CN" dirty="0"/>
                  <a:t>柯西积分定理</a:t>
                </a:r>
                <a:r>
                  <a:rPr lang="zh-CN" altLang="zh-CN" dirty="0" smtClean="0"/>
                  <a:t>可知</a:t>
                </a:r>
                <a:r>
                  <a:rPr lang="zh-CN" altLang="en-US" dirty="0" smtClean="0"/>
                  <a:t>，</a:t>
                </a:r>
                <a:r>
                  <a:rPr lang="zh-CN" altLang="zh-CN" dirty="0" smtClean="0"/>
                  <a:t>对于</a:t>
                </a:r>
                <a:r>
                  <a:rPr lang="zh-CN" altLang="zh-CN" dirty="0"/>
                  <a:t>封闭曲线</a:t>
                </a:r>
                <a:r>
                  <a:rPr lang="en-US" altLang="zh-CN" dirty="0" smtClean="0"/>
                  <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𝒍</m:t>
                      </m:r>
                      <m:r>
                        <a:rPr lang="en-US" altLang="zh-CN" b="1" i="1" smtClean="0">
                          <a:latin typeface="Cambria Math" panose="02040503050406030204" pitchFamily="18" charset="0"/>
                        </a:rPr>
                        <m:t>=</m:t>
                      </m:r>
                      <m:sSub>
                        <m:sSubPr>
                          <m:ctrlPr>
                            <a:rPr lang="en-US" altLang="zh-CN" b="1" i="1" smtClean="0">
                              <a:latin typeface="Cambria Math"/>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𝑨𝑩</m:t>
                          </m:r>
                        </m:sub>
                      </m:sSub>
                      <m:r>
                        <a:rPr lang="en-US" altLang="zh-CN" b="1" i="1" smtClean="0">
                          <a:latin typeface="Cambria Math" panose="02040503050406030204" pitchFamily="18" charset="0"/>
                        </a:rPr>
                        <m:t>+</m:t>
                      </m:r>
                      <m:sSub>
                        <m:sSubPr>
                          <m:ctrlPr>
                            <a:rPr lang="en-US" altLang="zh-CN" b="1" i="1" smtClean="0">
                              <a:latin typeface="Cambria Math"/>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𝑩𝑪</m:t>
                          </m:r>
                        </m:sub>
                      </m:sSub>
                      <m:r>
                        <a:rPr lang="en-US" altLang="zh-CN" b="1" i="1" smtClean="0">
                          <a:latin typeface="Cambria Math" panose="02040503050406030204" pitchFamily="18" charset="0"/>
                        </a:rPr>
                        <m:t>+</m:t>
                      </m:r>
                      <m:sSub>
                        <m:sSubPr>
                          <m:ctrlPr>
                            <a:rPr lang="en-US" altLang="zh-CN" b="1" i="1" smtClean="0">
                              <a:latin typeface="Cambria Math"/>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𝑪𝑫</m:t>
                          </m:r>
                        </m:sub>
                      </m:sSub>
                      <m:r>
                        <a:rPr lang="en-US" altLang="zh-CN" b="1" i="1" smtClean="0">
                          <a:latin typeface="Cambria Math" panose="02040503050406030204" pitchFamily="18" charset="0"/>
                        </a:rPr>
                        <m:t>+</m:t>
                      </m:r>
                      <m:sSub>
                        <m:sSubPr>
                          <m:ctrlPr>
                            <a:rPr lang="en-US" altLang="zh-CN" b="1" i="1" smtClean="0">
                              <a:latin typeface="Cambria Math"/>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𝑫𝑨</m:t>
                          </m:r>
                        </m:sub>
                      </m:sSub>
                    </m:oMath>
                  </m:oMathPara>
                </a14:m>
                <a:endParaRPr lang="en-US" altLang="zh-CN" dirty="0" smtClean="0"/>
              </a:p>
              <a:p>
                <a:pPr>
                  <a:lnSpc>
                    <a:spcPct val="125000"/>
                  </a:lnSpc>
                </a:pPr>
                <a:endParaRPr lang="en-US" altLang="zh-CN" dirty="0"/>
              </a:p>
              <a:p>
                <a:pPr>
                  <a:lnSpc>
                    <a:spcPct val="125000"/>
                  </a:lnSpc>
                </a:pPr>
                <a:endParaRPr lang="en-US" altLang="zh-CN" dirty="0" smtClean="0"/>
              </a:p>
              <a:p>
                <a:pPr>
                  <a:lnSpc>
                    <a:spcPct val="125000"/>
                  </a:lnSpc>
                </a:pPr>
                <a:endParaRPr lang="en-US" altLang="zh-CN" dirty="0" smtClean="0"/>
              </a:p>
              <a:p>
                <a:pPr>
                  <a:lnSpc>
                    <a:spcPct val="125000"/>
                  </a:lnSpc>
                </a:pPr>
                <a:r>
                  <a:rPr lang="zh-CN" altLang="zh-CN" dirty="0" smtClean="0"/>
                  <a:t>我们</a:t>
                </a:r>
                <a:r>
                  <a:rPr lang="zh-CN" altLang="zh-CN" dirty="0"/>
                  <a:t>有</a:t>
                </a:r>
              </a:p>
              <a:p>
                <a:pPr marL="109537" indent="0">
                  <a:lnSpc>
                    <a:spcPct val="125000"/>
                  </a:lnSpc>
                  <a:buNone/>
                </a:pPr>
                <a14:m>
                  <m:oMathPara xmlns:m="http://schemas.openxmlformats.org/officeDocument/2006/math">
                    <m:oMathParaPr>
                      <m:jc m:val="centerGroup"/>
                    </m:oMathParaPr>
                    <m:oMath xmlns:m="http://schemas.openxmlformats.org/officeDocument/2006/math">
                      <m:d>
                        <m:dPr>
                          <m:ctrlPr>
                            <a:rPr lang="zh-CN" altLang="zh-CN" i="1">
                              <a:latin typeface="Cambria Math"/>
                            </a:rPr>
                          </m:ctrlPr>
                        </m:dPr>
                        <m:e>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𝑨𝑩</m:t>
                                  </m:r>
                                </m:sub>
                              </m:sSub>
                            </m:sub>
                            <m:sup/>
                            <m:e/>
                          </m:nary>
                          <m:r>
                            <a:rPr lang="en-US" altLang="zh-CN" b="1" i="1">
                              <a:latin typeface="Cambria Math" panose="02040503050406030204" pitchFamily="18" charset="0"/>
                            </a:rPr>
                            <m:t>+</m:t>
                          </m:r>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𝑩𝑪</m:t>
                                  </m:r>
                                </m:sub>
                              </m:sSub>
                            </m:sub>
                            <m:sup/>
                            <m:e/>
                          </m:nary>
                          <m:r>
                            <a:rPr lang="en-US" altLang="zh-CN" b="1" i="1">
                              <a:latin typeface="Cambria Math" panose="02040503050406030204" pitchFamily="18" charset="0"/>
                            </a:rPr>
                            <m:t>+</m:t>
                          </m:r>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𝑪𝑫</m:t>
                                  </m:r>
                                </m:sub>
                              </m:sSub>
                            </m:sub>
                            <m:sup/>
                            <m:e/>
                          </m:nary>
                          <m:r>
                            <a:rPr lang="en-US" altLang="zh-CN" b="1" i="1">
                              <a:latin typeface="Cambria Math" panose="02040503050406030204" pitchFamily="18" charset="0"/>
                            </a:rPr>
                            <m:t>+</m:t>
                          </m:r>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𝑫𝑨</m:t>
                                  </m:r>
                                </m:sub>
                              </m:sSub>
                            </m:sub>
                            <m:sup/>
                            <m:e/>
                          </m:nary>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48339" y="514836"/>
                <a:ext cx="8208912" cy="5616624"/>
              </a:xfrm>
              <a:blipFill>
                <a:blip r:embed="rId3"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53</a:t>
            </a:fld>
            <a:endParaRPr lang="zh-CN" altLang="en-US"/>
          </a:p>
        </p:txBody>
      </p:sp>
      <p:sp>
        <p:nvSpPr>
          <p:cNvPr id="6" name="Rectangle 15"/>
          <p:cNvSpPr>
            <a:spLocks noChangeArrowheads="1"/>
          </p:cNvSpPr>
          <p:nvPr/>
        </p:nvSpPr>
        <p:spPr bwMode="auto">
          <a:xfrm>
            <a:off x="2195736" y="34290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1" name="组合 30"/>
          <p:cNvGrpSpPr/>
          <p:nvPr/>
        </p:nvGrpSpPr>
        <p:grpSpPr>
          <a:xfrm>
            <a:off x="2592555" y="2348880"/>
            <a:ext cx="4320480" cy="1736984"/>
            <a:chOff x="2945661" y="3199751"/>
            <a:chExt cx="4115752" cy="1520960"/>
          </a:xfrm>
        </p:grpSpPr>
        <p:sp>
          <p:nvSpPr>
            <p:cNvPr id="8" name="AutoShape 14"/>
            <p:cNvSpPr>
              <a:spLocks noChangeAspect="1" noChangeArrowheads="1" noTextEdit="1"/>
            </p:cNvSpPr>
            <p:nvPr/>
          </p:nvSpPr>
          <p:spPr bwMode="auto">
            <a:xfrm>
              <a:off x="2945661" y="3528498"/>
              <a:ext cx="4076700" cy="119221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3"/>
            <p:cNvSpPr>
              <a:spLocks noChangeShapeType="1"/>
            </p:cNvSpPr>
            <p:nvPr/>
          </p:nvSpPr>
          <p:spPr bwMode="auto">
            <a:xfrm>
              <a:off x="2945661" y="4414783"/>
              <a:ext cx="3810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2"/>
            <p:cNvSpPr>
              <a:spLocks noChangeShapeType="1"/>
            </p:cNvSpPr>
            <p:nvPr/>
          </p:nvSpPr>
          <p:spPr bwMode="auto">
            <a:xfrm flipV="1">
              <a:off x="4853201" y="3470286"/>
              <a:ext cx="635" cy="109312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p:cNvSpPr>
              <a:spLocks noChangeArrowheads="1"/>
            </p:cNvSpPr>
            <p:nvPr/>
          </p:nvSpPr>
          <p:spPr bwMode="auto">
            <a:xfrm>
              <a:off x="3717186" y="3887592"/>
              <a:ext cx="2209800" cy="527191"/>
            </a:xfrm>
            <a:prstGeom prst="rect">
              <a:avLst/>
            </a:prstGeom>
            <a:noFill/>
            <a:ln w="50800">
              <a:solidFill>
                <a:srgbClr val="FF0000"/>
              </a:solidFill>
              <a:miter lim="800000"/>
              <a:headEnd/>
              <a:tailEnd/>
            </a:ln>
            <a:effectLst/>
            <a:extLst>
              <a:ext uri="{909E8E84-426E-40DD-AFC4-6F175D3DCCD1}">
                <a14:hiddenFill xmlns:a14="http://schemas.microsoft.com/office/drawing/2010/main" xmlns="">
                  <a:solidFill>
                    <a:srgbClr val="FFFF99"/>
                  </a:solid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12" name="Rectangle 10"/>
            <p:cNvSpPr>
              <a:spLocks noChangeArrowheads="1"/>
            </p:cNvSpPr>
            <p:nvPr/>
          </p:nvSpPr>
          <p:spPr bwMode="auto">
            <a:xfrm>
              <a:off x="4854159" y="3361037"/>
              <a:ext cx="540385" cy="297259"/>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err="1" smtClean="0">
                  <a:ln>
                    <a:noFill/>
                  </a:ln>
                  <a:solidFill>
                    <a:srgbClr val="000000"/>
                  </a:solidFill>
                  <a:effectLst/>
                  <a:latin typeface="Times New Roman" panose="02020603050405020304" pitchFamily="18" charset="0"/>
                  <a:cs typeface="楷体_GB2312"/>
                </a:rPr>
                <a:t>Im</a:t>
              </a:r>
              <a:endParaRPr kumimoji="0" lang="zh-CN" altLang="zh-CN" sz="1800" b="1" i="0" u="none" strike="noStrike" cap="none" normalizeH="0" baseline="0" dirty="0" smtClean="0">
                <a:ln>
                  <a:noFill/>
                </a:ln>
                <a:solidFill>
                  <a:schemeClr val="tx1"/>
                </a:solidFill>
                <a:effectLst/>
                <a:latin typeface="Arial" panose="020B0604020202020204" pitchFamily="34"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xmlns="" val="364286939"/>
                </p:ext>
              </p:extLst>
            </p:nvPr>
          </p:nvGraphicFramePr>
          <p:xfrm>
            <a:off x="3426292" y="4405023"/>
            <a:ext cx="409069" cy="265966"/>
          </p:xfrm>
          <a:graphic>
            <a:graphicData uri="http://schemas.openxmlformats.org/presentationml/2006/ole">
              <p:oleObj spid="_x0000_s136881" name="Equation" r:id="rId4" imgW="253780" imgH="164957" progId="Equation.DSMT4">
                <p:embed/>
              </p:oleObj>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xmlns="" val="277733667"/>
                </p:ext>
              </p:extLst>
            </p:nvPr>
          </p:nvGraphicFramePr>
          <p:xfrm>
            <a:off x="5888092" y="3586596"/>
            <a:ext cx="265895" cy="286426"/>
          </p:xfrm>
          <a:graphic>
            <a:graphicData uri="http://schemas.openxmlformats.org/presentationml/2006/ole">
              <p:oleObj spid="_x0000_s136882" name="Equation" r:id="rId5" imgW="164814" imgH="177492" progId="Equation.DSMT4">
                <p:embed/>
              </p:oleObj>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xmlns="" val="1273235519"/>
                </p:ext>
              </p:extLst>
            </p:nvPr>
          </p:nvGraphicFramePr>
          <p:xfrm>
            <a:off x="5979899" y="4135269"/>
            <a:ext cx="266918" cy="264944"/>
          </p:xfrm>
          <a:graphic>
            <a:graphicData uri="http://schemas.openxmlformats.org/presentationml/2006/ole">
              <p:oleObj spid="_x0000_s136883" name="Equation" r:id="rId6" imgW="164885" imgH="164885" progId="Equation.DSMT4">
                <p:embed/>
              </p:oleObj>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xmlns="" val="3885455925"/>
                </p:ext>
              </p:extLst>
            </p:nvPr>
          </p:nvGraphicFramePr>
          <p:xfrm>
            <a:off x="3395219" y="4129499"/>
            <a:ext cx="291359" cy="291438"/>
          </p:xfrm>
          <a:graphic>
            <a:graphicData uri="http://schemas.openxmlformats.org/presentationml/2006/ole">
              <p:oleObj spid="_x0000_s136884" name="Equation" r:id="rId7" imgW="164885" imgH="164885" progId="Equation.DSMT4">
                <p:embed/>
              </p:oleObj>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xmlns="" val="2581496328"/>
                </p:ext>
              </p:extLst>
            </p:nvPr>
          </p:nvGraphicFramePr>
          <p:xfrm>
            <a:off x="4574876" y="4394282"/>
            <a:ext cx="265895" cy="287448"/>
          </p:xfrm>
          <a:graphic>
            <a:graphicData uri="http://schemas.openxmlformats.org/presentationml/2006/ole">
              <p:oleObj spid="_x0000_s136885" name="Equation" r:id="rId8" imgW="164814" imgH="177492" progId="Equation.DSMT4">
                <p:embed/>
              </p:oleObj>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xmlns="" val="769066243"/>
                </p:ext>
              </p:extLst>
            </p:nvPr>
          </p:nvGraphicFramePr>
          <p:xfrm>
            <a:off x="5790864" y="4384697"/>
            <a:ext cx="265895" cy="265966"/>
          </p:xfrm>
          <a:graphic>
            <a:graphicData uri="http://schemas.openxmlformats.org/presentationml/2006/ole">
              <p:oleObj spid="_x0000_s136886" name="Equation" r:id="rId9" imgW="164885" imgH="164885" progId="Equation.DSMT4">
                <p:embed/>
              </p:oleObj>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xmlns="" val="1994145847"/>
                </p:ext>
              </p:extLst>
            </p:nvPr>
          </p:nvGraphicFramePr>
          <p:xfrm>
            <a:off x="4392562" y="3199751"/>
            <a:ext cx="429524" cy="695605"/>
          </p:xfrm>
          <a:graphic>
            <a:graphicData uri="http://schemas.openxmlformats.org/presentationml/2006/ole">
              <p:oleObj spid="_x0000_s136887" name="Equation" r:id="rId10" imgW="266469" imgH="431425" progId="Equation.DSMT4">
                <p:embed/>
              </p:oleObj>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xmlns="" val="1267620689"/>
                </p:ext>
              </p:extLst>
            </p:nvPr>
          </p:nvGraphicFramePr>
          <p:xfrm>
            <a:off x="3451291" y="3634193"/>
            <a:ext cx="265895" cy="266989"/>
          </p:xfrm>
          <a:graphic>
            <a:graphicData uri="http://schemas.openxmlformats.org/presentationml/2006/ole">
              <p:oleObj spid="_x0000_s136888" name="Equation" r:id="rId11" imgW="164885" imgH="164885" progId="Equation.DSMT4">
                <p:embed/>
              </p:oleObj>
            </a:graphicData>
          </a:graphic>
        </p:graphicFrame>
        <p:sp>
          <p:nvSpPr>
            <p:cNvPr id="21" name="Rectangle 10"/>
            <p:cNvSpPr>
              <a:spLocks noChangeArrowheads="1"/>
            </p:cNvSpPr>
            <p:nvPr/>
          </p:nvSpPr>
          <p:spPr bwMode="auto">
            <a:xfrm>
              <a:off x="6521028" y="4025106"/>
              <a:ext cx="540385" cy="297259"/>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anose="02020603050405020304" pitchFamily="18" charset="0"/>
                  <a:cs typeface="楷体_GB2312"/>
                </a:rPr>
                <a:t>Re</a:t>
              </a:r>
              <a:endParaRPr kumimoji="0" lang="zh-CN" altLang="zh-CN" sz="1800" b="1" i="0" u="none" strike="noStrike" cap="none" normalizeH="0" baseline="0" dirty="0" smtClean="0">
                <a:ln>
                  <a:noFill/>
                </a:ln>
                <a:solidFill>
                  <a:schemeClr val="tx1"/>
                </a:solidFill>
                <a:effectLst/>
                <a:latin typeface="Arial" panose="020B0604020202020204" pitchFamily="34" charset="0"/>
              </a:endParaRPr>
            </a:p>
          </p:txBody>
        </p:sp>
        <p:cxnSp>
          <p:nvCxnSpPr>
            <p:cNvPr id="24" name="直接箭头连接符 23"/>
            <p:cNvCxnSpPr/>
            <p:nvPr/>
          </p:nvCxnSpPr>
          <p:spPr>
            <a:xfrm flipH="1">
              <a:off x="4054765" y="3893715"/>
              <a:ext cx="391587" cy="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215354" y="4413988"/>
              <a:ext cx="409871" cy="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5923810" y="3933056"/>
              <a:ext cx="1" cy="214851"/>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3717186" y="3896908"/>
              <a:ext cx="1" cy="33915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32" name="圆角矩形 31"/>
          <p:cNvSpPr/>
          <p:nvPr/>
        </p:nvSpPr>
        <p:spPr>
          <a:xfrm>
            <a:off x="3828837" y="4797151"/>
            <a:ext cx="1103203" cy="1252075"/>
          </a:xfrm>
          <a:prstGeom prst="roundRect">
            <a:avLst/>
          </a:prstGeom>
          <a:solidFill>
            <a:schemeClr val="accent1">
              <a:alpha val="16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32" idx="0"/>
          </p:cNvCxnSpPr>
          <p:nvPr/>
        </p:nvCxnSpPr>
        <p:spPr>
          <a:xfrm flipV="1">
            <a:off x="4380439" y="4424526"/>
            <a:ext cx="2017603" cy="37262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6" name="文本框 35"/>
              <p:cNvSpPr txBox="1"/>
              <p:nvPr/>
            </p:nvSpPr>
            <p:spPr>
              <a:xfrm>
                <a:off x="6462726" y="3803679"/>
                <a:ext cx="2641492" cy="1182760"/>
              </a:xfrm>
              <a:prstGeom prst="rect">
                <a:avLst/>
              </a:prstGeom>
              <a:noFill/>
              <a:ln w="3810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nary>
                        <m:naryPr>
                          <m:limLoc m:val="subSup"/>
                          <m:ctrlPr>
                            <a:rPr lang="zh-CN" altLang="zh-CN" sz="2400" i="1">
                              <a:latin typeface="Cambria Math"/>
                            </a:rPr>
                          </m:ctrlPr>
                        </m:naryPr>
                        <m:sub>
                          <m:r>
                            <a:rPr lang="en-US" altLang="zh-CN" sz="2400" i="1">
                              <a:latin typeface="Cambria Math" panose="02040503050406030204" pitchFamily="18" charset="0"/>
                            </a:rPr>
                            <m:t>−</m:t>
                          </m:r>
                          <m:r>
                            <a:rPr lang="en-US" altLang="zh-CN" sz="2400" i="1">
                              <a:latin typeface="Cambria Math" panose="02040503050406030204" pitchFamily="18" charset="0"/>
                            </a:rPr>
                            <m:t>𝑹</m:t>
                          </m:r>
                          <m:r>
                            <a:rPr lang="en-US" altLang="zh-CN" sz="2400" i="1">
                              <a:latin typeface="Cambria Math" panose="02040503050406030204" pitchFamily="18" charset="0"/>
                            </a:rPr>
                            <m:t>+</m:t>
                          </m:r>
                          <m:r>
                            <a:rPr lang="en-US" altLang="zh-CN" sz="2400" b="1" i="1" smtClean="0">
                              <a:latin typeface="Cambria Math" panose="02040503050406030204" pitchFamily="18" charset="0"/>
                            </a:rPr>
                            <m:t>𝒊</m:t>
                          </m:r>
                          <m:f>
                            <m:fPr>
                              <m:ctrlPr>
                                <a:rPr lang="zh-CN" altLang="zh-CN" sz="2400" i="1">
                                  <a:latin typeface="Cambria Math"/>
                                </a:rPr>
                              </m:ctrlPr>
                            </m:fPr>
                            <m:num>
                              <m:r>
                                <a:rPr lang="en-US" altLang="zh-CN" sz="2400" i="1">
                                  <a:latin typeface="Cambria Math" panose="02040503050406030204" pitchFamily="18" charset="0"/>
                                </a:rPr>
                                <m:t>𝝎</m:t>
                              </m:r>
                            </m:num>
                            <m:den>
                              <m:r>
                                <a:rPr lang="en-US" altLang="zh-CN" sz="2400" i="1">
                                  <a:latin typeface="Cambria Math" panose="02040503050406030204" pitchFamily="18" charset="0"/>
                                </a:rPr>
                                <m:t>𝟐</m:t>
                              </m:r>
                              <m:r>
                                <a:rPr lang="en-US" altLang="zh-CN" sz="2400" i="1">
                                  <a:latin typeface="Cambria Math" panose="02040503050406030204" pitchFamily="18" charset="0"/>
                                </a:rPr>
                                <m:t>𝜷</m:t>
                              </m:r>
                            </m:den>
                          </m:f>
                        </m:sub>
                        <m:sup>
                          <m:r>
                            <a:rPr lang="en-US" altLang="zh-CN" sz="2400" i="1">
                              <a:latin typeface="Cambria Math" panose="02040503050406030204" pitchFamily="18" charset="0"/>
                            </a:rPr>
                            <m:t>𝑹</m:t>
                          </m:r>
                          <m:r>
                            <a:rPr lang="en-US" altLang="zh-CN" sz="2400" i="1">
                              <a:latin typeface="Cambria Math" panose="02040503050406030204" pitchFamily="18" charset="0"/>
                            </a:rPr>
                            <m:t>+</m:t>
                          </m:r>
                          <m:r>
                            <a:rPr lang="en-US" altLang="zh-CN" sz="2400" b="1" i="1" smtClean="0">
                              <a:latin typeface="Cambria Math" panose="02040503050406030204" pitchFamily="18" charset="0"/>
                            </a:rPr>
                            <m:t>𝒊</m:t>
                          </m:r>
                          <m:f>
                            <m:fPr>
                              <m:ctrlPr>
                                <a:rPr lang="zh-CN" altLang="zh-CN" sz="2400" i="1">
                                  <a:latin typeface="Cambria Math"/>
                                </a:rPr>
                              </m:ctrlPr>
                            </m:fPr>
                            <m:num>
                              <m:r>
                                <a:rPr lang="en-US" altLang="zh-CN" sz="2400" i="1">
                                  <a:latin typeface="Cambria Math" panose="02040503050406030204" pitchFamily="18" charset="0"/>
                                </a:rPr>
                                <m:t>𝝎</m:t>
                              </m:r>
                            </m:num>
                            <m:den>
                              <m:r>
                                <a:rPr lang="en-US" altLang="zh-CN" sz="2400" i="1">
                                  <a:latin typeface="Cambria Math" panose="02040503050406030204" pitchFamily="18" charset="0"/>
                                </a:rPr>
                                <m:t>𝟐</m:t>
                              </m:r>
                              <m:r>
                                <a:rPr lang="en-US" altLang="zh-CN" sz="2400" i="1">
                                  <a:latin typeface="Cambria Math" panose="02040503050406030204" pitchFamily="18" charset="0"/>
                                </a:rPr>
                                <m:t>𝜷</m:t>
                              </m:r>
                            </m:den>
                          </m:f>
                        </m:sup>
                        <m:e>
                          <m:sSup>
                            <m:sSupPr>
                              <m:ctrlPr>
                                <a:rPr lang="zh-CN" altLang="zh-CN" sz="2400" i="1">
                                  <a:latin typeface="Cambria Math"/>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m:t>
                              </m:r>
                              <m:r>
                                <a:rPr lang="en-US" altLang="zh-CN" sz="2400" i="1">
                                  <a:latin typeface="Cambria Math" panose="02040503050406030204" pitchFamily="18" charset="0"/>
                                </a:rPr>
                                <m:t>𝜷</m:t>
                              </m:r>
                              <m:sSup>
                                <m:sSupPr>
                                  <m:ctrlPr>
                                    <a:rPr lang="zh-CN" altLang="zh-CN" sz="2400" i="1">
                                      <a:latin typeface="Cambria Math"/>
                                    </a:rPr>
                                  </m:ctrlPr>
                                </m:sSupPr>
                                <m:e>
                                  <m:r>
                                    <a:rPr lang="en-US" altLang="zh-CN" sz="2400" i="1">
                                      <a:latin typeface="Cambria Math" panose="02040503050406030204" pitchFamily="18" charset="0"/>
                                    </a:rPr>
                                    <m:t>𝒔</m:t>
                                  </m:r>
                                </m:e>
                                <m:sup>
                                  <m:r>
                                    <a:rPr lang="en-US" altLang="zh-CN" sz="2400" i="1">
                                      <a:latin typeface="Cambria Math" panose="02040503050406030204" pitchFamily="18" charset="0"/>
                                    </a:rPr>
                                    <m:t>𝟐</m:t>
                                  </m:r>
                                </m:sup>
                              </m:sSup>
                            </m:sup>
                          </m:sSup>
                          <m:r>
                            <m:rPr>
                              <m:nor/>
                            </m:rPr>
                            <a:rPr lang="en-US" altLang="zh-CN" sz="2400"/>
                            <m:t>d</m:t>
                          </m:r>
                          <m:r>
                            <a:rPr lang="en-US" altLang="zh-CN" sz="2400" i="1">
                              <a:latin typeface="Cambria Math" panose="02040503050406030204" pitchFamily="18" charset="0"/>
                            </a:rPr>
                            <m:t>𝒔</m:t>
                          </m:r>
                        </m:e>
                      </m:nary>
                    </m:oMath>
                  </m:oMathPara>
                </a14:m>
                <a:endParaRPr lang="zh-CN" altLang="en-US" sz="2400" dirty="0"/>
              </a:p>
            </p:txBody>
          </p:sp>
        </mc:Choice>
        <mc:Fallback>
          <p:sp>
            <p:nvSpPr>
              <p:cNvPr id="36" name="文本框 35"/>
              <p:cNvSpPr txBox="1">
                <a:spLocks noRot="1" noChangeAspect="1" noMove="1" noResize="1" noEditPoints="1" noAdjustHandles="1" noChangeArrowheads="1" noChangeShapeType="1" noTextEdit="1"/>
              </p:cNvSpPr>
              <p:nvPr/>
            </p:nvSpPr>
            <p:spPr>
              <a:xfrm>
                <a:off x="6462726" y="3803679"/>
                <a:ext cx="2641492" cy="1182760"/>
              </a:xfrm>
              <a:prstGeom prst="rect">
                <a:avLst/>
              </a:prstGeom>
              <a:blipFill>
                <a:blip r:embed="rId12" cstate="print"/>
                <a:stretch>
                  <a:fillRect/>
                </a:stretch>
              </a:blipFill>
              <a:ln w="38100">
                <a:solidFill>
                  <a:schemeClr val="accent1"/>
                </a:solidFill>
              </a:ln>
            </p:spPr>
            <p:txBody>
              <a:bodyPr/>
              <a:lstStyle/>
              <a:p>
                <a:r>
                  <a:rPr lang="zh-CN" altLang="en-US">
                    <a:noFill/>
                  </a:rPr>
                  <a:t> </a:t>
                </a:r>
              </a:p>
            </p:txBody>
          </p:sp>
        </mc:Fallback>
      </mc:AlternateContent>
      <p:sp>
        <p:nvSpPr>
          <p:cNvPr id="38" name="圆角矩形 37"/>
          <p:cNvSpPr/>
          <p:nvPr/>
        </p:nvSpPr>
        <p:spPr>
          <a:xfrm>
            <a:off x="1259632" y="4725144"/>
            <a:ext cx="1103203" cy="1252075"/>
          </a:xfrm>
          <a:prstGeom prst="roundRect">
            <a:avLst/>
          </a:prstGeom>
          <a:solidFill>
            <a:schemeClr val="accent1">
              <a:alpha val="16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38" idx="0"/>
            <a:endCxn id="40" idx="2"/>
          </p:cNvCxnSpPr>
          <p:nvPr/>
        </p:nvCxnSpPr>
        <p:spPr>
          <a:xfrm flipH="1" flipV="1">
            <a:off x="1501963" y="3532375"/>
            <a:ext cx="309271" cy="119276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90871" y="3070710"/>
            <a:ext cx="1422184" cy="461665"/>
          </a:xfrm>
          <a:prstGeom prst="rect">
            <a:avLst/>
          </a:prstGeom>
          <a:noFill/>
          <a:ln w="38100">
            <a:solidFill>
              <a:schemeClr val="accent1"/>
            </a:solidFill>
          </a:ln>
        </p:spPr>
        <p:txBody>
          <a:bodyPr wrap="none" rtlCol="0">
            <a:spAutoFit/>
          </a:bodyPr>
          <a:lstStyle/>
          <a:p>
            <a:pPr algn="ctr"/>
            <a:r>
              <a:rPr lang="zh-CN" altLang="en-US" sz="2400" b="1" dirty="0" smtClean="0">
                <a:latin typeface="+mn-ea"/>
                <a:ea typeface="+mn-ea"/>
              </a:rPr>
              <a:t>高斯积分</a:t>
            </a:r>
            <a:endParaRPr lang="en-US" altLang="zh-CN" sz="2400" b="1" dirty="0" smtClean="0">
              <a:latin typeface="+mn-ea"/>
              <a:ea typeface="+mn-ea"/>
            </a:endParaRPr>
          </a:p>
        </p:txBody>
      </p:sp>
    </p:spTree>
    <p:extLst>
      <p:ext uri="{BB962C8B-B14F-4D97-AF65-F5344CB8AC3E}">
        <p14:creationId xmlns:p14="http://schemas.microsoft.com/office/powerpoint/2010/main" xmlns="" val="3990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3"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heel(3)">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3"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3)">
                                      <p:cBhvr>
                                        <p:cTn id="49" dur="10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500"/>
                                        <p:tgtEl>
                                          <p:spTgt spid="3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animBg="1"/>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高斯积分</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1196752"/>
                <a:ext cx="8064896" cy="5256584"/>
              </a:xfrm>
            </p:spPr>
            <p:txBody>
              <a:bodyPr/>
              <a:lstStyle/>
              <a:p>
                <a:pPr marL="109537" indent="0">
                  <a:buNone/>
                </a:pPr>
                <a14:m>
                  <m:oMathPara xmlns:m="http://schemas.openxmlformats.org/officeDocument/2006/math">
                    <m:oMathParaPr>
                      <m:jc m:val="centerGroup"/>
                    </m:oMathParaPr>
                    <m:oMath xmlns:m="http://schemas.openxmlformats.org/officeDocument/2006/math">
                      <m:nary>
                        <m:naryPr>
                          <m:limLoc m:val="subSup"/>
                          <m:ctrlPr>
                            <a:rPr lang="zh-CN" altLang="zh-CN" i="1" smtClean="0">
                              <a:latin typeface="Cambria Math"/>
                            </a:rPr>
                          </m:ctrlPr>
                        </m:naryPr>
                        <m:sub>
                          <m:r>
                            <a:rPr lang="zh-CN" altLang="en-US" b="1" i="1">
                              <a:latin typeface="Cambria Math" panose="02040503050406030204" pitchFamily="18" charset="0"/>
                            </a:rPr>
                            <m:t>−</m:t>
                          </m:r>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r>
                        <a:rPr lang="en-US" altLang="zh-CN" b="1" i="1">
                          <a:latin typeface="Cambria Math" panose="02040503050406030204" pitchFamily="18" charset="0"/>
                        </a:rPr>
                        <m:t>=</m:t>
                      </m:r>
                      <m:rad>
                        <m:radPr>
                          <m:degHide m:val="on"/>
                          <m:ctrlPr>
                            <a:rPr lang="zh-CN" altLang="zh-CN" i="1">
                              <a:latin typeface="Cambria Math"/>
                            </a:rPr>
                          </m:ctrlPr>
                        </m:radPr>
                        <m:deg/>
                        <m:e>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𝜷</m:t>
                              </m:r>
                            </m:den>
                          </m:f>
                        </m:e>
                      </m:rad>
                      <m:r>
                        <a:rPr lang="en-US" altLang="zh-CN" b="1" i="1" smtClean="0">
                          <a:latin typeface="Cambria Math" panose="02040503050406030204" pitchFamily="18" charset="0"/>
                        </a:rPr>
                        <m:t>,   </m:t>
                      </m:r>
                      <m:r>
                        <a:rPr lang="en-US" altLang="zh-CN" b="1" i="1" smtClean="0">
                          <a:latin typeface="Cambria Math" panose="02040503050406030204" pitchFamily="18" charset="0"/>
                        </a:rPr>
                        <m:t>𝜷</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m:oMathPara>
                </a14:m>
                <a:endParaRPr lang="en-US" altLang="zh-CN" dirty="0" smtClean="0"/>
              </a:p>
              <a:p>
                <a:pPr>
                  <a:lnSpc>
                    <a:spcPct val="125000"/>
                  </a:lnSpc>
                </a:pPr>
                <a:r>
                  <a:rPr lang="zh-CN" altLang="zh-CN" dirty="0"/>
                  <a:t>当</a:t>
                </a:r>
                <a:r>
                  <a:rPr lang="en-US" altLang="zh-CN" dirty="0"/>
                  <a:t/>
                </a:r>
                <a14:m>
                  <m:oMath xmlns:m="http://schemas.openxmlformats.org/officeDocument/2006/math">
                    <m:r>
                      <a:rPr lang="en-US" altLang="zh-CN" b="1" i="1">
                        <a:latin typeface="Cambria Math" panose="02040503050406030204" pitchFamily="18" charset="0"/>
                      </a:rPr>
                      <m:t>𝑹</m:t>
                    </m:r>
                    <m:r>
                      <a:rPr lang="en-US" altLang="zh-CN" b="1" i="1">
                        <a:latin typeface="Cambria Math" panose="02040503050406030204" pitchFamily="18" charset="0"/>
                      </a:rPr>
                      <m:t>→+∞</m:t>
                    </m:r>
                  </m:oMath>
                </a14:m>
                <a:r>
                  <a:rPr lang="zh-CN" altLang="zh-CN" dirty="0" smtClean="0"/>
                  <a:t>时</a:t>
                </a:r>
                <a14:m>
                  <m:oMath xmlns:m="http://schemas.openxmlformats.org/officeDocument/2006/math">
                    <m:r>
                      <a:rPr lang="zh-CN" altLang="en-US" dirty="0">
                        <a:latin typeface="Cambria Math" panose="02040503050406030204" pitchFamily="18" charset="0"/>
                      </a:rPr>
                      <m:t>，</m:t>
                    </m:r>
                  </m:oMath>
                </a14:m>
                <a:r>
                  <a:rPr lang="zh-CN" altLang="en-US" dirty="0" smtClean="0"/>
                  <a:t>有</a:t>
                </a:r>
                <a:r>
                  <a:rPr lang="zh-CN" altLang="en-US" u="sng" dirty="0" smtClean="0">
                    <a:solidFill>
                      <a:srgbClr val="FF0000"/>
                    </a:solidFill>
                    <a:latin typeface="华文楷体" panose="02010600040101010101" pitchFamily="2" charset="-122"/>
                    <a:ea typeface="华文楷体" panose="02010600040101010101" pitchFamily="2" charset="-122"/>
                  </a:rPr>
                  <a:t>广义积分</a:t>
                </a:r>
                <a:r>
                  <a:rPr lang="zh-CN" altLang="en-US" dirty="0" smtClean="0"/>
                  <a:t>的定义可知</a:t>
                </a:r>
                <a14:m>
                  <m:oMath xmlns:m="http://schemas.openxmlformats.org/officeDocument/2006/math">
                    <m:r>
                      <a:rPr lang="zh-CN" altLang="en-US" dirty="0">
                        <a:latin typeface="Cambria Math" panose="02040503050406030204" pitchFamily="18" charset="0"/>
                      </a:rPr>
                      <m:t>：</m:t>
                    </m:r>
                  </m:oMath>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a:rPr>
                          </m:ctrlPr>
                        </m:funcPr>
                        <m:fName>
                          <m:limLow>
                            <m:limLowPr>
                              <m:ctrlPr>
                                <a:rPr lang="en-US" altLang="zh-CN" i="1" smtClean="0">
                                  <a:latin typeface="Cambria Math"/>
                                </a:rPr>
                              </m:ctrlPr>
                            </m:limLowPr>
                            <m:e>
                              <m:r>
                                <a:rPr lang="en-US" altLang="zh-CN" b="1" i="0" smtClean="0">
                                  <a:latin typeface="Cambria Math" panose="02040503050406030204" pitchFamily="18" charset="0"/>
                                </a:rPr>
                                <m:t>𝐥𝐢𝐦</m:t>
                              </m:r>
                            </m:e>
                            <m:lim>
                              <m:r>
                                <a:rPr lang="en-US" altLang="zh-CN" b="1" i="1">
                                  <a:latin typeface="Cambria Math" panose="02040503050406030204" pitchFamily="18" charset="0"/>
                                </a:rPr>
                                <m:t>𝑹</m:t>
                              </m:r>
                              <m:r>
                                <a:rPr lang="en-US" altLang="zh-CN" b="1" i="1">
                                  <a:latin typeface="Cambria Math" panose="02040503050406030204" pitchFamily="18" charset="0"/>
                                </a:rPr>
                                <m:t>→+∞</m:t>
                              </m:r>
                            </m:lim>
                          </m:limLow>
                        </m:fName>
                        <m:e>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𝑨𝑩</m:t>
                                  </m:r>
                                </m:sub>
                              </m:sSub>
                            </m:sub>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e>
                      </m:func>
                      <m:r>
                        <a:rPr lang="en-US" altLang="zh-CN" b="1" i="1">
                          <a:latin typeface="Cambria Math" panose="02040503050406030204" pitchFamily="18" charset="0"/>
                        </a:rPr>
                        <m:t>=</m:t>
                      </m:r>
                      <m:func>
                        <m:funcPr>
                          <m:ctrlPr>
                            <a:rPr lang="en-US" altLang="zh-CN" i="1">
                              <a:latin typeface="Cambria Math"/>
                            </a:rPr>
                          </m:ctrlPr>
                        </m:funcPr>
                        <m:fName>
                          <m:limLow>
                            <m:limLowPr>
                              <m:ctrlPr>
                                <a:rPr lang="en-US" altLang="zh-CN" i="1">
                                  <a:latin typeface="Cambria Math"/>
                                </a:rPr>
                              </m:ctrlPr>
                            </m:limLowPr>
                            <m:e>
                              <m:r>
                                <a:rPr lang="en-US" altLang="zh-CN">
                                  <a:latin typeface="Cambria Math" panose="02040503050406030204" pitchFamily="18" charset="0"/>
                                </a:rPr>
                                <m:t>𝐥𝐢𝐦</m:t>
                              </m:r>
                            </m:e>
                            <m:lim>
                              <m:r>
                                <a:rPr lang="en-US" altLang="zh-CN" i="1">
                                  <a:latin typeface="Cambria Math" panose="02040503050406030204" pitchFamily="18" charset="0"/>
                                </a:rPr>
                                <m:t>𝑹</m:t>
                              </m:r>
                              <m:r>
                                <a:rPr lang="en-US" altLang="zh-CN" i="1">
                                  <a:latin typeface="Cambria Math" panose="02040503050406030204" pitchFamily="18" charset="0"/>
                                </a:rPr>
                                <m:t>→+∞</m:t>
                              </m:r>
                            </m:lim>
                          </m:limLow>
                        </m:fName>
                        <m:e>
                          <m:nary>
                            <m:naryPr>
                              <m:limLoc m:val="subSup"/>
                              <m:ctrlPr>
                                <a:rPr lang="zh-CN" altLang="zh-CN" i="1">
                                  <a:latin typeface="Cambria Math"/>
                                </a:rPr>
                              </m:ctrlPr>
                            </m:naryPr>
                            <m:sub>
                              <m:r>
                                <a:rPr lang="zh-CN" altLang="en-US" i="1">
                                  <a:latin typeface="Cambria Math" panose="02040503050406030204" pitchFamily="18" charset="0"/>
                                </a:rPr>
                                <m:t>−</m:t>
                              </m:r>
                              <m:r>
                                <a:rPr lang="en-US" altLang="zh-CN" i="1">
                                  <a:latin typeface="Cambria Math" panose="02040503050406030204" pitchFamily="18" charset="0"/>
                                </a:rPr>
                                <m:t>𝑹</m:t>
                              </m:r>
                            </m:sub>
                            <m:sup>
                              <m:r>
                                <a:rPr lang="en-US" altLang="zh-CN" i="1">
                                  <a:latin typeface="Cambria Math" panose="02040503050406030204" pitchFamily="18" charset="0"/>
                                </a:rPr>
                                <m:t>𝑹</m:t>
                              </m:r>
                            </m:sup>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zh-CN" altLang="zh-CN" i="1">
                                          <a:latin typeface="Cambria Math"/>
                                        </a:rPr>
                                      </m:ctrlPr>
                                    </m:sSupPr>
                                    <m:e>
                                      <m:r>
                                        <a:rPr lang="en-US" altLang="zh-CN" i="1">
                                          <a:latin typeface="Cambria Math" panose="02040503050406030204" pitchFamily="18" charset="0"/>
                                        </a:rPr>
                                        <m:t>𝒔</m:t>
                                      </m:r>
                                    </m:e>
                                    <m:sup>
                                      <m:r>
                                        <a:rPr lang="en-US" altLang="zh-CN" i="1">
                                          <a:latin typeface="Cambria Math" panose="02040503050406030204" pitchFamily="18" charset="0"/>
                                        </a:rPr>
                                        <m:t>𝟐</m:t>
                                      </m:r>
                                    </m:sup>
                                  </m:sSup>
                                </m:sup>
                              </m:sSup>
                              <m:r>
                                <m:rPr>
                                  <m:nor/>
                                </m:rPr>
                                <a:rPr lang="en-US" altLang="zh-CN"/>
                                <m:t>d</m:t>
                              </m:r>
                              <m:r>
                                <a:rPr lang="en-US" altLang="zh-CN" i="1">
                                  <a:latin typeface="Cambria Math" panose="02040503050406030204" pitchFamily="18" charset="0"/>
                                </a:rPr>
                                <m:t>𝒔</m:t>
                              </m:r>
                            </m:e>
                          </m:nary>
                        </m:e>
                      </m:func>
                    </m:oMath>
                  </m:oMathPara>
                </a14:m>
                <a:endParaRPr lang="en-US" altLang="zh-CN" i="1" dirty="0" smtClean="0">
                  <a:latin typeface="Cambria Math" panose="02040503050406030204" pitchFamily="18" charset="0"/>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limLoc m:val="subSup"/>
                          <m:ctrlPr>
                            <a:rPr lang="zh-CN" altLang="zh-CN" i="1">
                              <a:latin typeface="Cambria Math"/>
                            </a:rPr>
                          </m:ctrlPr>
                        </m:naryPr>
                        <m:sub>
                          <m:r>
                            <a:rPr lang="zh-CN" altLang="en-US" i="1">
                              <a:latin typeface="Cambria Math" panose="02040503050406030204" pitchFamily="18" charset="0"/>
                            </a:rPr>
                            <m:t>−</m:t>
                          </m:r>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zh-CN" altLang="zh-CN" i="1">
                                      <a:latin typeface="Cambria Math"/>
                                    </a:rPr>
                                  </m:ctrlPr>
                                </m:sSupPr>
                                <m:e>
                                  <m:r>
                                    <a:rPr lang="en-US" altLang="zh-CN" i="1">
                                      <a:latin typeface="Cambria Math" panose="02040503050406030204" pitchFamily="18" charset="0"/>
                                    </a:rPr>
                                    <m:t>𝒔</m:t>
                                  </m:r>
                                </m:e>
                                <m:sup>
                                  <m:r>
                                    <a:rPr lang="en-US" altLang="zh-CN" i="1">
                                      <a:latin typeface="Cambria Math" panose="02040503050406030204" pitchFamily="18" charset="0"/>
                                    </a:rPr>
                                    <m:t>𝟐</m:t>
                                  </m:r>
                                </m:sup>
                              </m:sSup>
                            </m:sup>
                          </m:sSup>
                          <m:r>
                            <m:rPr>
                              <m:nor/>
                            </m:rPr>
                            <a:rPr lang="en-US" altLang="zh-CN"/>
                            <m:t>d</m:t>
                          </m:r>
                          <m:r>
                            <a:rPr lang="en-US" altLang="zh-CN" i="1">
                              <a:latin typeface="Cambria Math" panose="02040503050406030204" pitchFamily="18" charset="0"/>
                            </a:rPr>
                            <m:t>𝒔</m:t>
                          </m:r>
                        </m:e>
                      </m:nary>
                      <m:r>
                        <a:rPr lang="en-US" altLang="zh-CN" i="1">
                          <a:latin typeface="Cambria Math" panose="02040503050406030204" pitchFamily="18" charset="0"/>
                        </a:rPr>
                        <m:t>=</m:t>
                      </m:r>
                      <m:rad>
                        <m:radPr>
                          <m:degHide m:val="on"/>
                          <m:ctrlPr>
                            <a:rPr lang="zh-CN" altLang="zh-CN" i="1">
                              <a:latin typeface="Cambria Math"/>
                            </a:rPr>
                          </m:ctrlPr>
                        </m:radPr>
                        <m:deg/>
                        <m:e>
                          <m:f>
                            <m:fPr>
                              <m:ctrlPr>
                                <a:rPr lang="zh-CN"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𝜷</m:t>
                              </m:r>
                            </m:den>
                          </m:f>
                        </m:e>
                      </m:rad>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1196752"/>
                <a:ext cx="8064896" cy="5256584"/>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54</a:t>
            </a:fld>
            <a:endParaRPr lang="zh-CN" altLang="en-US"/>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7" name="矩形 6">
            <a:hlinkClick r:id="rId3" action="ppaction://hlinksldjump"/>
          </p:cNvPr>
          <p:cNvSpPr/>
          <p:nvPr/>
        </p:nvSpPr>
        <p:spPr>
          <a:xfrm>
            <a:off x="3995936" y="2636912"/>
            <a:ext cx="1296144"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5647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02074" y="476672"/>
                <a:ext cx="8018398" cy="5868680"/>
              </a:xfrm>
            </p:spPr>
            <p:txBody>
              <a:bodyPr/>
              <a:lstStyle/>
              <a:p>
                <a:pPr>
                  <a:lnSpc>
                    <a:spcPct val="114000"/>
                  </a:lnSpc>
                </a:pPr>
                <a:r>
                  <a:rPr lang="zh-CN" altLang="en-US" dirty="0" smtClean="0"/>
                  <a:t>考虑沿线段 </a:t>
                </a:r>
                <a:r>
                  <a:rPr lang="en-US" altLang="zh-CN" i="1" dirty="0" smtClean="0"/>
                  <a:t>BC</a:t>
                </a:r>
                <a:r>
                  <a:rPr lang="en-US" altLang="zh-CN" dirty="0" smtClean="0"/>
                  <a:t/>
                </a:r>
                <a:r>
                  <a:rPr lang="zh-CN" altLang="en-US" dirty="0" smtClean="0"/>
                  <a:t>的积分</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𝑩𝑪</m:t>
                                  </m:r>
                                </m:sub>
                              </m:sSub>
                            </m:sub>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e>
                      </m:d>
                      <m:r>
                        <a:rPr lang="en-US" altLang="zh-CN" b="1" i="1">
                          <a:latin typeface="Cambria Math" panose="02040503050406030204" pitchFamily="18" charset="0"/>
                        </a:rPr>
                        <m:t>=</m:t>
                      </m:r>
                      <m:d>
                        <m:dPr>
                          <m:begChr m:val="|"/>
                          <m:endChr m:val="|"/>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𝑹</m:t>
                              </m:r>
                            </m:sub>
                            <m:sup>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e>
                      </m:d>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d>
                        <m:dPr>
                          <m:begChr m:val="|"/>
                          <m:endChr m:val="|"/>
                          <m:ctrlPr>
                            <a:rPr lang="zh-CN" altLang="zh-CN" i="1">
                              <a:latin typeface="Cambria Math"/>
                            </a:rPr>
                          </m:ctrlPr>
                        </m:dPr>
                        <m:e>
                          <m:nary>
                            <m:naryPr>
                              <m:limLoc m:val="subSup"/>
                              <m:ctrlPr>
                                <a:rPr lang="zh-CN" altLang="zh-CN" i="1">
                                  <a:latin typeface="Cambria Math"/>
                                </a:rPr>
                              </m:ctrlPr>
                            </m:naryPr>
                            <m:sub>
                              <m:r>
                                <a:rPr lang="en-US" altLang="zh-CN" b="1" i="1">
                                  <a:latin typeface="Cambria Math" panose="02040503050406030204" pitchFamily="18" charset="0"/>
                                </a:rPr>
                                <m:t>𝑹</m:t>
                              </m:r>
                            </m:sub>
                            <m:sup>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i="1">
                                              <a:latin typeface="Cambria Math" panose="02040503050406030204" pitchFamily="18" charset="0"/>
                                            </a:rPr>
                                            <m:t>𝒊</m:t>
                                          </m:r>
                                          <m:r>
                                            <a:rPr lang="en-US" altLang="zh-CN" b="1" i="1">
                                              <a:latin typeface="Cambria Math" panose="02040503050406030204" pitchFamily="18" charset="0"/>
                                            </a:rPr>
                                            <m:t>𝒖</m:t>
                                          </m:r>
                                        </m:e>
                                      </m:d>
                                    </m:e>
                                    <m:sup>
                                      <m:r>
                                        <a:rPr lang="en-US" altLang="zh-CN" b="1" i="1">
                                          <a:latin typeface="Cambria Math" panose="02040503050406030204" pitchFamily="18" charset="0"/>
                                        </a:rPr>
                                        <m:t>𝟐</m:t>
                                      </m:r>
                                    </m:sup>
                                  </m:sSup>
                                </m:sup>
                              </m:sSup>
                              <m:r>
                                <m:rPr>
                                  <m:nor/>
                                </m:rPr>
                                <a:rPr lang="en-US" altLang="zh-CN"/>
                                <m:t>d</m:t>
                              </m:r>
                              <m:d>
                                <m:dPr>
                                  <m:ctrlPr>
                                    <a:rPr lang="zh-CN" altLang="zh-CN" i="1">
                                      <a:latin typeface="Cambria Math"/>
                                    </a:rPr>
                                  </m:ctrlPr>
                                </m:dPr>
                                <m:e>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i="1">
                                      <a:latin typeface="Cambria Math" panose="02040503050406030204" pitchFamily="18" charset="0"/>
                                    </a:rPr>
                                    <m:t>𝒊</m:t>
                                  </m:r>
                                  <m:r>
                                    <a:rPr lang="en-US" altLang="zh-CN" b="1" i="1">
                                      <a:latin typeface="Cambria Math" panose="02040503050406030204" pitchFamily="18" charset="0"/>
                                    </a:rPr>
                                    <m:t>𝒖</m:t>
                                  </m:r>
                                </m:e>
                              </m:d>
                            </m:e>
                          </m:nary>
                        </m:e>
                      </m:d>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𝑹</m:t>
                              </m:r>
                            </m:e>
                            <m:sup>
                              <m:r>
                                <a:rPr lang="en-US" altLang="zh-CN" b="1" i="1">
                                  <a:latin typeface="Cambria Math" panose="02040503050406030204" pitchFamily="18" charset="0"/>
                                </a:rPr>
                                <m:t>𝟐</m:t>
                              </m:r>
                            </m:sup>
                          </m:sSup>
                        </m:sup>
                      </m:sSup>
                      <m:nary>
                        <m:naryPr>
                          <m:limLoc m:val="subSup"/>
                          <m:ctrlPr>
                            <a:rPr lang="zh-CN" altLang="zh-CN" i="1">
                              <a:latin typeface="Cambria Math"/>
                            </a:rPr>
                          </m:ctrlPr>
                        </m:naryPr>
                        <m:sub>
                          <m:r>
                            <a:rPr lang="en-US" altLang="zh-CN" b="1" i="1">
                              <a:latin typeface="Cambria Math" panose="02040503050406030204" pitchFamily="18" charset="0"/>
                            </a:rPr>
                            <m:t>𝑹</m:t>
                          </m:r>
                        </m:sub>
                        <m:sup>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d>
                                    <m:dPr>
                                      <m:ctrlPr>
                                        <a:rPr lang="en-US" altLang="zh-CN" b="1" i="1" smtClean="0">
                                          <a:latin typeface="Cambria Math"/>
                                        </a:rPr>
                                      </m:ctrlPr>
                                    </m:dPr>
                                    <m:e>
                                      <m:sSup>
                                        <m:sSupPr>
                                          <m:ctrlPr>
                                            <a:rPr lang="zh-CN" altLang="zh-CN" i="1">
                                              <a:latin typeface="Cambria Math"/>
                                            </a:rPr>
                                          </m:ctrlPr>
                                        </m:sSupPr>
                                        <m:e>
                                          <m:r>
                                            <a:rPr lang="en-US" altLang="zh-CN" b="1" i="1">
                                              <a:latin typeface="Cambria Math" panose="02040503050406030204" pitchFamily="18" charset="0"/>
                                            </a:rPr>
                                            <m:t>𝒖</m:t>
                                          </m:r>
                                        </m:e>
                                        <m:sup>
                                          <m:r>
                                            <a:rPr lang="en-US" altLang="zh-CN" b="1" i="1">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i="1">
                                          <a:latin typeface="Cambria Math" panose="02040503050406030204" pitchFamily="18" charset="0"/>
                                        </a:rPr>
                                        <m:t>𝟐</m:t>
                                      </m:r>
                                      <m:r>
                                        <a:rPr lang="en-US" altLang="zh-CN" b="1" i="1">
                                          <a:latin typeface="Cambria Math" panose="02040503050406030204" pitchFamily="18" charset="0"/>
                                        </a:rPr>
                                        <m:t>𝑹𝒖</m:t>
                                      </m:r>
                                    </m:e>
                                  </m:d>
                                </m:sup>
                              </m:sSup>
                            </m:e>
                          </m:d>
                          <m:r>
                            <m:rPr>
                              <m:nor/>
                            </m:rPr>
                            <a:rPr lang="en-US" altLang="zh-CN"/>
                            <m:t>d</m:t>
                          </m:r>
                          <m:r>
                            <a:rPr lang="en-US" altLang="zh-CN" b="1" i="1">
                              <a:latin typeface="Cambria Math" panose="02040503050406030204" pitchFamily="18" charset="0"/>
                            </a:rPr>
                            <m:t>𝒖</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𝑹</m:t>
                              </m:r>
                            </m:e>
                            <m:sup>
                              <m:r>
                                <a:rPr lang="en-US" altLang="zh-CN" b="1" i="1">
                                  <a:latin typeface="Cambria Math" panose="02040503050406030204" pitchFamily="18" charset="0"/>
                                </a:rPr>
                                <m:t>𝟐</m:t>
                              </m:r>
                            </m:sup>
                          </m:sSup>
                        </m:sup>
                      </m:sSup>
                      <m:nary>
                        <m:naryPr>
                          <m:limLoc m:val="subSup"/>
                          <m:ctrlPr>
                            <a:rPr lang="zh-CN" altLang="zh-CN" i="1">
                              <a:latin typeface="Cambria Math"/>
                            </a:rPr>
                          </m:ctrlPr>
                        </m:naryPr>
                        <m:sub>
                          <m:r>
                            <a:rPr lang="en-US" altLang="zh-CN" b="1" i="1">
                              <a:latin typeface="Cambria Math" panose="02040503050406030204" pitchFamily="18" charset="0"/>
                            </a:rPr>
                            <m:t>𝑹</m:t>
                          </m:r>
                        </m:sub>
                        <m:sup>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𝒖</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𝒖</m:t>
                          </m:r>
                        </m:e>
                      </m:nary>
                      <m:r>
                        <a:rPr lang="en-US" altLang="zh-CN" b="1" i="1">
                          <a:latin typeface="Cambria Math" panose="02040503050406030204" pitchFamily="18" charset="0"/>
                        </a:rPr>
                        <m:t>    </m:t>
                      </m:r>
                      <m:r>
                        <a:rPr lang="en-US" altLang="zh-CN" b="1" i="1" smtClean="0">
                          <a:latin typeface="Cambria Math" panose="02040503050406030204" pitchFamily="18" charset="0"/>
                        </a:rPr>
                        <m:t> </m:t>
                      </m:r>
                      <m:r>
                        <a:rPr lang="en-US" altLang="zh-CN" b="1" i="1">
                          <a:latin typeface="Cambria Math" panose="02040503050406030204" pitchFamily="18" charset="0"/>
                        </a:rPr>
                        <m:t>→</m:t>
                      </m:r>
                      <m:r>
                        <a:rPr lang="en-US" altLang="zh-CN" b="1" i="1" smtClean="0">
                          <a:latin typeface="Cambria Math" panose="02040503050406030204" pitchFamily="18" charset="0"/>
                        </a:rPr>
                        <m:t>    </m:t>
                      </m:r>
                      <m:r>
                        <a:rPr lang="en-US" altLang="zh-CN" b="1" i="1">
                          <a:latin typeface="Cambria Math" panose="02040503050406030204" pitchFamily="18" charset="0"/>
                        </a:rPr>
                        <m:t>𝟎</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02074" y="476672"/>
                <a:ext cx="8018398" cy="5868680"/>
              </a:xfrm>
              <a:blipFill>
                <a:blip r:embed="rId3" cstate="print"/>
                <a:stretch>
                  <a:fillRect l="-76" t="-103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55</a:t>
            </a:fld>
            <a:endParaRPr lang="zh-CN" altLang="en-US"/>
          </a:p>
        </p:txBody>
      </p:sp>
      <p:grpSp>
        <p:nvGrpSpPr>
          <p:cNvPr id="6" name="组合 5"/>
          <p:cNvGrpSpPr/>
          <p:nvPr/>
        </p:nvGrpSpPr>
        <p:grpSpPr>
          <a:xfrm>
            <a:off x="2411760" y="3845523"/>
            <a:ext cx="4320480" cy="1736984"/>
            <a:chOff x="2945661" y="3199751"/>
            <a:chExt cx="4115752" cy="1520960"/>
          </a:xfrm>
        </p:grpSpPr>
        <p:sp>
          <p:nvSpPr>
            <p:cNvPr id="7" name="AutoShape 14"/>
            <p:cNvSpPr>
              <a:spLocks noChangeAspect="1" noChangeArrowheads="1" noTextEdit="1"/>
            </p:cNvSpPr>
            <p:nvPr/>
          </p:nvSpPr>
          <p:spPr bwMode="auto">
            <a:xfrm>
              <a:off x="2945661" y="3528498"/>
              <a:ext cx="4076700" cy="119221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13"/>
            <p:cNvSpPr>
              <a:spLocks noChangeShapeType="1"/>
            </p:cNvSpPr>
            <p:nvPr/>
          </p:nvSpPr>
          <p:spPr bwMode="auto">
            <a:xfrm>
              <a:off x="2945661" y="4414783"/>
              <a:ext cx="3810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2"/>
            <p:cNvSpPr>
              <a:spLocks noChangeShapeType="1"/>
            </p:cNvSpPr>
            <p:nvPr/>
          </p:nvSpPr>
          <p:spPr bwMode="auto">
            <a:xfrm flipV="1">
              <a:off x="4853201" y="3470286"/>
              <a:ext cx="635" cy="109312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11"/>
            <p:cNvSpPr>
              <a:spLocks noChangeArrowheads="1"/>
            </p:cNvSpPr>
            <p:nvPr/>
          </p:nvSpPr>
          <p:spPr bwMode="auto">
            <a:xfrm>
              <a:off x="3717186" y="3887592"/>
              <a:ext cx="2209800" cy="527191"/>
            </a:xfrm>
            <a:prstGeom prst="rect">
              <a:avLst/>
            </a:prstGeom>
            <a:noFill/>
            <a:ln w="50800">
              <a:solidFill>
                <a:srgbClr val="FF0000"/>
              </a:solidFill>
              <a:miter lim="800000"/>
              <a:headEnd/>
              <a:tailEnd/>
            </a:ln>
            <a:effectLst/>
            <a:extLst>
              <a:ext uri="{909E8E84-426E-40DD-AFC4-6F175D3DCCD1}">
                <a14:hiddenFill xmlns:a14="http://schemas.microsoft.com/office/drawing/2010/main" xmlns="">
                  <a:solidFill>
                    <a:srgbClr val="FFFF99"/>
                  </a:solid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11" name="Rectangle 10"/>
            <p:cNvSpPr>
              <a:spLocks noChangeArrowheads="1"/>
            </p:cNvSpPr>
            <p:nvPr/>
          </p:nvSpPr>
          <p:spPr bwMode="auto">
            <a:xfrm>
              <a:off x="4854159" y="3361037"/>
              <a:ext cx="540385" cy="297259"/>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err="1" smtClean="0">
                  <a:ln>
                    <a:noFill/>
                  </a:ln>
                  <a:solidFill>
                    <a:srgbClr val="000000"/>
                  </a:solidFill>
                  <a:effectLst/>
                  <a:latin typeface="Times New Roman" panose="02020603050405020304" pitchFamily="18" charset="0"/>
                  <a:cs typeface="楷体_GB2312"/>
                </a:rPr>
                <a:t>Im</a:t>
              </a:r>
              <a:endParaRPr kumimoji="0" lang="zh-CN" altLang="zh-CN" sz="1800" b="1" i="0" u="none" strike="noStrike" cap="none" normalizeH="0" baseline="0" dirty="0" smtClean="0">
                <a:ln>
                  <a:noFill/>
                </a:ln>
                <a:solidFill>
                  <a:schemeClr val="tx1"/>
                </a:solidFill>
                <a:effectLst/>
                <a:latin typeface="Arial" panose="020B0604020202020204" pitchFamily="34"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xmlns="" val="1363554170"/>
                </p:ext>
              </p:extLst>
            </p:nvPr>
          </p:nvGraphicFramePr>
          <p:xfrm>
            <a:off x="3426292" y="4405023"/>
            <a:ext cx="409069" cy="265966"/>
          </p:xfrm>
          <a:graphic>
            <a:graphicData uri="http://schemas.openxmlformats.org/presentationml/2006/ole">
              <p:oleObj spid="_x0000_s143994" name="Equation" r:id="rId4" imgW="253780" imgH="164957" progId="Equation.DSMT4">
                <p:embed/>
              </p:oleObj>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xmlns="" val="3564838052"/>
                </p:ext>
              </p:extLst>
            </p:nvPr>
          </p:nvGraphicFramePr>
          <p:xfrm>
            <a:off x="5888092" y="3586596"/>
            <a:ext cx="265895" cy="286426"/>
          </p:xfrm>
          <a:graphic>
            <a:graphicData uri="http://schemas.openxmlformats.org/presentationml/2006/ole">
              <p:oleObj spid="_x0000_s143995" name="Equation" r:id="rId5" imgW="164814" imgH="177492" progId="Equation.DSMT4">
                <p:embed/>
              </p:oleObj>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xmlns="" val="3489516604"/>
                </p:ext>
              </p:extLst>
            </p:nvPr>
          </p:nvGraphicFramePr>
          <p:xfrm>
            <a:off x="5979899" y="4135269"/>
            <a:ext cx="266918" cy="264944"/>
          </p:xfrm>
          <a:graphic>
            <a:graphicData uri="http://schemas.openxmlformats.org/presentationml/2006/ole">
              <p:oleObj spid="_x0000_s143996" name="Equation" r:id="rId6" imgW="164885" imgH="164885" progId="Equation.DSMT4">
                <p:embed/>
              </p:oleObj>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xmlns="" val="1549774460"/>
                </p:ext>
              </p:extLst>
            </p:nvPr>
          </p:nvGraphicFramePr>
          <p:xfrm>
            <a:off x="3395219" y="4129499"/>
            <a:ext cx="291359" cy="291438"/>
          </p:xfrm>
          <a:graphic>
            <a:graphicData uri="http://schemas.openxmlformats.org/presentationml/2006/ole">
              <p:oleObj spid="_x0000_s143997" name="Equation" r:id="rId7" imgW="164885" imgH="164885" progId="Equation.DSMT4">
                <p:embed/>
              </p:oleObj>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xmlns="" val="4206004611"/>
                </p:ext>
              </p:extLst>
            </p:nvPr>
          </p:nvGraphicFramePr>
          <p:xfrm>
            <a:off x="4574876" y="4394282"/>
            <a:ext cx="265895" cy="287448"/>
          </p:xfrm>
          <a:graphic>
            <a:graphicData uri="http://schemas.openxmlformats.org/presentationml/2006/ole">
              <p:oleObj spid="_x0000_s143998" name="Equation" r:id="rId8" imgW="164814" imgH="177492" progId="Equation.DSMT4">
                <p:embed/>
              </p:oleObj>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xmlns="" val="4279297629"/>
                </p:ext>
              </p:extLst>
            </p:nvPr>
          </p:nvGraphicFramePr>
          <p:xfrm>
            <a:off x="5790864" y="4384697"/>
            <a:ext cx="265895" cy="265966"/>
          </p:xfrm>
          <a:graphic>
            <a:graphicData uri="http://schemas.openxmlformats.org/presentationml/2006/ole">
              <p:oleObj spid="_x0000_s143999" name="Equation" r:id="rId9" imgW="164885" imgH="164885" progId="Equation.DSMT4">
                <p:embed/>
              </p:oleObj>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xmlns="" val="241178198"/>
                </p:ext>
              </p:extLst>
            </p:nvPr>
          </p:nvGraphicFramePr>
          <p:xfrm>
            <a:off x="4392562" y="3199751"/>
            <a:ext cx="429524" cy="695605"/>
          </p:xfrm>
          <a:graphic>
            <a:graphicData uri="http://schemas.openxmlformats.org/presentationml/2006/ole">
              <p:oleObj spid="_x0000_s144000" name="Equation" r:id="rId10" imgW="266469" imgH="431425" progId="Equation.DSMT4">
                <p:embed/>
              </p:oleObj>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xmlns="" val="3242177291"/>
                </p:ext>
              </p:extLst>
            </p:nvPr>
          </p:nvGraphicFramePr>
          <p:xfrm>
            <a:off x="3451291" y="3634193"/>
            <a:ext cx="265895" cy="266989"/>
          </p:xfrm>
          <a:graphic>
            <a:graphicData uri="http://schemas.openxmlformats.org/presentationml/2006/ole">
              <p:oleObj spid="_x0000_s144001" name="Equation" r:id="rId11" imgW="164885" imgH="164885" progId="Equation.DSMT4">
                <p:embed/>
              </p:oleObj>
            </a:graphicData>
          </a:graphic>
        </p:graphicFrame>
        <p:sp>
          <p:nvSpPr>
            <p:cNvPr id="20" name="Rectangle 10"/>
            <p:cNvSpPr>
              <a:spLocks noChangeArrowheads="1"/>
            </p:cNvSpPr>
            <p:nvPr/>
          </p:nvSpPr>
          <p:spPr bwMode="auto">
            <a:xfrm>
              <a:off x="6521028" y="4025106"/>
              <a:ext cx="540385" cy="297259"/>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anose="02020603050405020304" pitchFamily="18" charset="0"/>
                  <a:cs typeface="楷体_GB2312"/>
                </a:rPr>
                <a:t>Re</a:t>
              </a:r>
              <a:endParaRPr kumimoji="0" lang="zh-CN" altLang="zh-CN" sz="1800" b="1" i="0" u="none" strike="noStrike" cap="none" normalizeH="0" baseline="0" dirty="0" smtClean="0">
                <a:ln>
                  <a:noFill/>
                </a:ln>
                <a:solidFill>
                  <a:schemeClr val="tx1"/>
                </a:solidFill>
                <a:effectLst/>
                <a:latin typeface="Arial" panose="020B0604020202020204" pitchFamily="34" charset="0"/>
              </a:endParaRPr>
            </a:p>
          </p:txBody>
        </p:sp>
        <p:cxnSp>
          <p:nvCxnSpPr>
            <p:cNvPr id="21" name="直接箭头连接符 20"/>
            <p:cNvCxnSpPr/>
            <p:nvPr/>
          </p:nvCxnSpPr>
          <p:spPr>
            <a:xfrm flipH="1">
              <a:off x="4054765" y="3893715"/>
              <a:ext cx="391587" cy="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215354" y="4413988"/>
              <a:ext cx="409871" cy="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5923810" y="3933056"/>
              <a:ext cx="1" cy="214851"/>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3717186" y="3896908"/>
              <a:ext cx="1" cy="33915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xmlns="" Requires="a14">
          <p:sp>
            <p:nvSpPr>
              <p:cNvPr id="25" name="文本框 24"/>
              <p:cNvSpPr txBox="1"/>
              <p:nvPr/>
            </p:nvSpPr>
            <p:spPr>
              <a:xfrm>
                <a:off x="467544" y="2895327"/>
                <a:ext cx="2016224" cy="461665"/>
              </a:xfrm>
              <a:prstGeom prst="rect">
                <a:avLst/>
              </a:prstGeom>
              <a:noFill/>
              <a:ln w="38100">
                <a:solidFill>
                  <a:schemeClr val="accent1">
                    <a:shade val="50000"/>
                  </a:schemeClr>
                </a:solidFill>
              </a:ln>
            </p:spPr>
            <p:txBody>
              <a:bodyPr wrap="square" rtlCol="0">
                <a:spAutoFit/>
              </a:bodyPr>
              <a:lstStyle/>
              <a:p>
                <a:r>
                  <a:rPr lang="zh-CN" altLang="en-US" sz="2400" b="1" dirty="0" smtClean="0"/>
                  <a:t>令 </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𝑹</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𝒊𝒖</m:t>
                    </m:r>
                  </m:oMath>
                </a14:m>
                <a:endParaRPr lang="zh-CN" altLang="en-US" sz="2400" b="1" dirty="0"/>
              </a:p>
            </p:txBody>
          </p:sp>
        </mc:Choice>
        <mc:Fallback>
          <p:sp>
            <p:nvSpPr>
              <p:cNvPr id="25" name="文本框 24"/>
              <p:cNvSpPr txBox="1">
                <a:spLocks noRot="1" noChangeAspect="1" noMove="1" noResize="1" noEditPoints="1" noAdjustHandles="1" noChangeArrowheads="1" noChangeShapeType="1" noTextEdit="1"/>
              </p:cNvSpPr>
              <p:nvPr/>
            </p:nvSpPr>
            <p:spPr>
              <a:xfrm>
                <a:off x="467544" y="2895327"/>
                <a:ext cx="2016224" cy="461665"/>
              </a:xfrm>
              <a:prstGeom prst="rect">
                <a:avLst/>
              </a:prstGeom>
              <a:blipFill>
                <a:blip r:embed="rId12" cstate="print"/>
                <a:stretch>
                  <a:fillRect l="-3869" t="-9756" b="-19512"/>
                </a:stretch>
              </a:blipFill>
              <a:ln w="38100">
                <a:solidFill>
                  <a:schemeClr val="accent1">
                    <a:shade val="50000"/>
                  </a:schemeClr>
                </a:solidFill>
              </a:ln>
            </p:spPr>
            <p:txBody>
              <a:bodyPr/>
              <a:lstStyle/>
              <a:p>
                <a:r>
                  <a:rPr lang="zh-CN" altLang="en-US">
                    <a:noFill/>
                  </a:rPr>
                  <a:t> </a:t>
                </a:r>
              </a:p>
            </p:txBody>
          </p:sp>
        </mc:Fallback>
      </mc:AlternateContent>
      <p:sp>
        <p:nvSpPr>
          <p:cNvPr id="26" name="矩形 25"/>
          <p:cNvSpPr/>
          <p:nvPr/>
        </p:nvSpPr>
        <p:spPr>
          <a:xfrm>
            <a:off x="6012160" y="5301208"/>
            <a:ext cx="12241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6385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 presetClass="exit" presetSubtype="0" fill="hold"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left)">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left)">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wipe(left)">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99612" y="476672"/>
                <a:ext cx="7560840" cy="5616624"/>
              </a:xfrm>
            </p:spPr>
            <p:txBody>
              <a:bodyPr/>
              <a:lstStyle/>
              <a:p>
                <a:pPr>
                  <a:lnSpc>
                    <a:spcPct val="150000"/>
                  </a:lnSpc>
                </a:pPr>
                <a:r>
                  <a:rPr lang="zh-CN" altLang="zh-CN" dirty="0" smtClean="0"/>
                  <a:t>同理</a:t>
                </a:r>
                <a:r>
                  <a:rPr lang="en-US" altLang="zh-CN" dirty="0" smtClean="0"/>
                  <a:t/>
                </a:r>
                <a14:m>
                  <m:oMath xmlns:m="http://schemas.openxmlformats.org/officeDocument/2006/math">
                    <m:d>
                      <m:dPr>
                        <m:begChr m:val="|"/>
                        <m:endChr m:val="|"/>
                        <m:ctrlPr>
                          <a:rPr lang="zh-CN" altLang="zh-CN" i="1">
                            <a:latin typeface="Cambria Math"/>
                          </a:rPr>
                        </m:ctrlPr>
                      </m:dPr>
                      <m:e>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𝑫𝑨</m:t>
                                </m:r>
                              </m:sub>
                            </m:sSub>
                          </m:sub>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e>
                    </m:d>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zh-CN" dirty="0" smtClean="0"/>
                  <a:t>。</a:t>
                </a:r>
                <a:endParaRPr lang="en-US" altLang="zh-CN" dirty="0" smtClean="0"/>
              </a:p>
              <a:p>
                <a:pPr>
                  <a:lnSpc>
                    <a:spcPct val="125000"/>
                  </a:lnSpc>
                </a:pPr>
                <a:r>
                  <a:rPr lang="zh-CN" altLang="zh-CN" dirty="0" smtClean="0"/>
                  <a:t>代入闭曲线积分</a:t>
                </a:r>
                <a:r>
                  <a:rPr lang="zh-CN" altLang="en-US" dirty="0" smtClean="0"/>
                  <a:t>，</a:t>
                </a:r>
                <a:r>
                  <a:rPr lang="en-US" altLang="zh-CN" dirty="0"/>
                  <a:t/>
                </a:r>
                <a:r>
                  <a:rPr lang="en-US" altLang="zh-CN" dirty="0" smtClean="0"/>
                  <a:t/>
                </a:r>
                <a:br>
                  <a:rPr lang="en-US" altLang="zh-CN" dirty="0" smtClean="0"/>
                </a:br>
                <a:r>
                  <a:rPr lang="zh-CN" altLang="en-US" dirty="0" smtClean="0"/>
                  <a:t>令 </a:t>
                </a:r>
                <a14:m>
                  <m:oMath xmlns:m="http://schemas.openxmlformats.org/officeDocument/2006/math">
                    <m:r>
                      <a:rPr lang="en-US" altLang="zh-CN" i="1">
                        <a:latin typeface="Cambria Math" panose="02040503050406030204" pitchFamily="18" charset="0"/>
                      </a:rPr>
                      <m:t>𝑹</m:t>
                    </m:r>
                    <m:r>
                      <a:rPr lang="en-US" altLang="zh-CN" i="1">
                        <a:latin typeface="Cambria Math" panose="02040503050406030204" pitchFamily="18" charset="0"/>
                      </a:rPr>
                      <m:t>→+∞</m:t>
                    </m:r>
                  </m:oMath>
                </a14:m>
                <a:r>
                  <a:rPr lang="en-US" altLang="zh-CN" dirty="0" smtClean="0"/>
                  <a:t/>
                </a:r>
                <a:r>
                  <a:rPr lang="zh-CN" altLang="zh-CN" dirty="0" smtClean="0"/>
                  <a:t>可得</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d>
                        <m:dPr>
                          <m:ctrlPr>
                            <a:rPr lang="zh-CN" altLang="zh-CN" i="1">
                              <a:latin typeface="Cambria Math"/>
                            </a:rPr>
                          </m:ctrlPr>
                        </m:dPr>
                        <m:e>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𝑨𝑩</m:t>
                                  </m:r>
                                </m:sub>
                              </m:sSub>
                            </m:sub>
                            <m:sup/>
                            <m:e/>
                          </m:nary>
                          <m:r>
                            <a:rPr lang="en-US" altLang="zh-CN" b="1" i="1">
                              <a:latin typeface="Cambria Math" panose="02040503050406030204" pitchFamily="18" charset="0"/>
                            </a:rPr>
                            <m:t>+</m:t>
                          </m:r>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𝑩𝑪</m:t>
                                  </m:r>
                                </m:sub>
                              </m:sSub>
                            </m:sub>
                            <m:sup/>
                            <m:e/>
                          </m:nary>
                          <m:r>
                            <a:rPr lang="en-US" altLang="zh-CN" b="1" i="1">
                              <a:latin typeface="Cambria Math" panose="02040503050406030204" pitchFamily="18" charset="0"/>
                            </a:rPr>
                            <m:t>+</m:t>
                          </m:r>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𝑪𝑫</m:t>
                                  </m:r>
                                </m:sub>
                              </m:sSub>
                            </m:sub>
                            <m:sup/>
                            <m:e/>
                          </m:nary>
                          <m:r>
                            <a:rPr lang="en-US" altLang="zh-CN" b="1" i="1">
                              <a:latin typeface="Cambria Math" panose="02040503050406030204" pitchFamily="18" charset="0"/>
                            </a:rPr>
                            <m:t>+</m:t>
                          </m:r>
                          <m:nary>
                            <m:naryPr>
                              <m:limLoc m:val="subSup"/>
                              <m:ctrlPr>
                                <a:rPr lang="zh-CN" altLang="zh-CN" i="1">
                                  <a:latin typeface="Cambria Math"/>
                                </a:rPr>
                              </m:ctrlPr>
                            </m:naryPr>
                            <m:sub>
                              <m:sSub>
                                <m:sSubPr>
                                  <m:ctrlPr>
                                    <a:rPr lang="zh-CN" altLang="zh-CN" i="1">
                                      <a:latin typeface="Cambria Math"/>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𝑫𝑨</m:t>
                                  </m:r>
                                </m:sub>
                              </m:sSub>
                            </m:sub>
                            <m:sup/>
                            <m:e/>
                          </m:nary>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zh-CN" dirty="0"/>
              </a:p>
              <a:p>
                <a:pPr>
                  <a:lnSpc>
                    <a:spcPct val="200000"/>
                  </a:lnSpc>
                </a:pPr>
                <a:r>
                  <a:rPr lang="zh-CN" altLang="en-US" dirty="0" smtClean="0"/>
                  <a:t>从而有</a:t>
                </a:r>
                <a:endParaRPr lang="en-US" altLang="zh-CN" i="1" dirty="0" smtClean="0"/>
              </a:p>
              <a:p>
                <a:pPr marL="109537" indent="0">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b>
                        <m:sup>
                          <m:r>
                            <a:rPr lang="en-US" altLang="zh-CN" b="1"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b="1" i="1">
                                  <a:latin typeface="Cambria Math" panose="02040503050406030204" pitchFamily="18" charset="0"/>
                                </a:rPr>
                                <m:t>𝝎</m:t>
                              </m:r>
                            </m:num>
                            <m:den>
                              <m:r>
                                <a:rPr lang="en-US" altLang="zh-CN" b="1" i="1">
                                  <a:latin typeface="Cambria Math" panose="02040503050406030204" pitchFamily="18" charset="0"/>
                                </a:rPr>
                                <m:t>𝟐</m:t>
                              </m:r>
                              <m:r>
                                <a:rPr lang="en-US" altLang="zh-CN" b="1" i="1">
                                  <a:latin typeface="Cambria Math" panose="02040503050406030204" pitchFamily="18" charset="0"/>
                                </a:rPr>
                                <m:t>𝜷</m:t>
                              </m:r>
                            </m:den>
                          </m:f>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𝒔</m:t>
                                  </m:r>
                                </m:e>
                                <m:sup>
                                  <m:r>
                                    <a:rPr lang="en-US" altLang="zh-CN" b="1" i="1">
                                      <a:latin typeface="Cambria Math" panose="02040503050406030204" pitchFamily="18" charset="0"/>
                                    </a:rPr>
                                    <m:t>𝟐</m:t>
                                  </m:r>
                                </m:sup>
                              </m:sSup>
                            </m:sup>
                          </m:sSup>
                          <m:r>
                            <m:rPr>
                              <m:nor/>
                            </m:rPr>
                            <a:rPr lang="en-US" altLang="zh-CN"/>
                            <m:t>d</m:t>
                          </m:r>
                          <m:r>
                            <a:rPr lang="en-US" altLang="zh-CN" b="1" i="1">
                              <a:latin typeface="Cambria Math" panose="02040503050406030204" pitchFamily="18" charset="0"/>
                            </a:rPr>
                            <m:t>𝒔</m:t>
                          </m:r>
                        </m:e>
                      </m:nary>
                      <m:r>
                        <a:rPr lang="en-US" altLang="zh-CN" b="1" i="1" smtClean="0">
                          <a:latin typeface="Cambria Math" panose="02040503050406030204" pitchFamily="18" charset="0"/>
                        </a:rPr>
                        <m:t>   </m:t>
                      </m:r>
                      <m:r>
                        <a:rPr lang="en-US" altLang="zh-CN" b="1" i="1">
                          <a:latin typeface="Cambria Math" panose="02040503050406030204" pitchFamily="18" charset="0"/>
                        </a:rPr>
                        <m:t>=</m:t>
                      </m:r>
                      <m:r>
                        <a:rPr lang="en-US" altLang="zh-CN" b="1" i="1" smtClean="0">
                          <a:latin typeface="Cambria Math" panose="02040503050406030204" pitchFamily="18" charset="0"/>
                        </a:rPr>
                        <m:t>   </m:t>
                      </m:r>
                      <m:rad>
                        <m:radPr>
                          <m:degHide m:val="on"/>
                          <m:ctrlPr>
                            <a:rPr lang="zh-CN" altLang="zh-CN" i="1">
                              <a:latin typeface="Cambria Math"/>
                            </a:rPr>
                          </m:ctrlPr>
                        </m:radPr>
                        <m:deg/>
                        <m:e>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𝜷</m:t>
                              </m:r>
                            </m:den>
                          </m:f>
                        </m:e>
                      </m:ra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99612" y="476672"/>
                <a:ext cx="7560840" cy="5616624"/>
              </a:xfrm>
              <a:blipFill>
                <a:blip r:embed="rId3"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56</a:t>
            </a:fld>
            <a:endParaRPr lang="zh-CN" altLang="en-US"/>
          </a:p>
        </p:txBody>
      </p:sp>
      <p:grpSp>
        <p:nvGrpSpPr>
          <p:cNvPr id="48" name="组合 47"/>
          <p:cNvGrpSpPr/>
          <p:nvPr/>
        </p:nvGrpSpPr>
        <p:grpSpPr>
          <a:xfrm>
            <a:off x="2592068" y="3915414"/>
            <a:ext cx="4336840" cy="585646"/>
            <a:chOff x="2592068" y="3915414"/>
            <a:chExt cx="4336840" cy="585646"/>
          </a:xfrm>
        </p:grpSpPr>
        <p:cxnSp>
          <p:nvCxnSpPr>
            <p:cNvPr id="7" name="直接箭头连接符 6"/>
            <p:cNvCxnSpPr>
              <a:stCxn id="11" idx="2"/>
              <a:endCxn id="14" idx="1"/>
            </p:cNvCxnSpPr>
            <p:nvPr/>
          </p:nvCxnSpPr>
          <p:spPr>
            <a:xfrm>
              <a:off x="2592068" y="3915414"/>
              <a:ext cx="4336840" cy="5856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14" idx="1"/>
            </p:cNvCxnSpPr>
            <p:nvPr/>
          </p:nvCxnSpPr>
          <p:spPr>
            <a:xfrm>
              <a:off x="5220360" y="3915414"/>
              <a:ext cx="1708548" cy="5856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1" name="圆角矩形 10"/>
          <p:cNvSpPr/>
          <p:nvPr/>
        </p:nvSpPr>
        <p:spPr>
          <a:xfrm>
            <a:off x="2268032" y="2835294"/>
            <a:ext cx="648072" cy="1080120"/>
          </a:xfrm>
          <a:prstGeom prst="roundRect">
            <a:avLst/>
          </a:prstGeom>
          <a:solidFill>
            <a:schemeClr val="accent1">
              <a:alpha val="2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896324" y="2835294"/>
            <a:ext cx="648072" cy="1080120"/>
          </a:xfrm>
          <a:prstGeom prst="roundRect">
            <a:avLst/>
          </a:prstGeom>
          <a:solidFill>
            <a:schemeClr val="accent1">
              <a:alpha val="2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28908" y="4239450"/>
            <a:ext cx="504056" cy="523220"/>
          </a:xfrm>
          <a:prstGeom prst="rect">
            <a:avLst/>
          </a:prstGeom>
          <a:noFill/>
          <a:ln w="44450">
            <a:solidFill>
              <a:schemeClr val="accent1"/>
            </a:solidFill>
          </a:ln>
        </p:spPr>
        <p:txBody>
          <a:bodyPr wrap="square" rtlCol="0">
            <a:spAutoFit/>
          </a:bodyPr>
          <a:lstStyle/>
          <a:p>
            <a:pPr algn="ctr"/>
            <a:r>
              <a:rPr lang="en-US" altLang="zh-CN" sz="2800" b="1" dirty="0" smtClean="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p:txBody>
      </p:sp>
      <p:sp>
        <p:nvSpPr>
          <p:cNvPr id="15" name="椭圆 14"/>
          <p:cNvSpPr/>
          <p:nvPr/>
        </p:nvSpPr>
        <p:spPr>
          <a:xfrm>
            <a:off x="881878" y="2763286"/>
            <a:ext cx="882098" cy="1224136"/>
          </a:xfrm>
          <a:prstGeom prst="ellipse">
            <a:avLst/>
          </a:prstGeom>
          <a:solidFill>
            <a:srgbClr val="FF0000">
              <a:alpha val="13000"/>
            </a:srgb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510170" y="2763286"/>
            <a:ext cx="882098" cy="1224136"/>
          </a:xfrm>
          <a:prstGeom prst="ellipse">
            <a:avLst/>
          </a:prstGeom>
          <a:solidFill>
            <a:srgbClr val="FF0000">
              <a:alpha val="13000"/>
            </a:srgb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endCxn id="51" idx="0"/>
          </p:cNvCxnSpPr>
          <p:nvPr/>
        </p:nvCxnSpPr>
        <p:spPr>
          <a:xfrm flipH="1">
            <a:off x="3598830" y="3987422"/>
            <a:ext cx="420844" cy="787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788024" y="767366"/>
            <a:ext cx="4279485" cy="1736984"/>
            <a:chOff x="2945661" y="3199751"/>
            <a:chExt cx="4076700" cy="1520960"/>
          </a:xfrm>
        </p:grpSpPr>
        <p:sp>
          <p:nvSpPr>
            <p:cNvPr id="24" name="AutoShape 14"/>
            <p:cNvSpPr>
              <a:spLocks noChangeAspect="1" noChangeArrowheads="1" noTextEdit="1"/>
            </p:cNvSpPr>
            <p:nvPr/>
          </p:nvSpPr>
          <p:spPr bwMode="auto">
            <a:xfrm>
              <a:off x="2945661" y="3528498"/>
              <a:ext cx="4076700" cy="119221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3"/>
            <p:cNvSpPr>
              <a:spLocks noChangeShapeType="1"/>
            </p:cNvSpPr>
            <p:nvPr/>
          </p:nvSpPr>
          <p:spPr bwMode="auto">
            <a:xfrm>
              <a:off x="3220984" y="4414783"/>
              <a:ext cx="34636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2"/>
            <p:cNvSpPr>
              <a:spLocks noChangeShapeType="1"/>
            </p:cNvSpPr>
            <p:nvPr/>
          </p:nvSpPr>
          <p:spPr bwMode="auto">
            <a:xfrm flipV="1">
              <a:off x="4853201" y="3470286"/>
              <a:ext cx="635" cy="109312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1"/>
            <p:cNvSpPr>
              <a:spLocks noChangeArrowheads="1"/>
            </p:cNvSpPr>
            <p:nvPr/>
          </p:nvSpPr>
          <p:spPr bwMode="auto">
            <a:xfrm>
              <a:off x="3717186" y="3887592"/>
              <a:ext cx="2209800" cy="527191"/>
            </a:xfrm>
            <a:prstGeom prst="rect">
              <a:avLst/>
            </a:prstGeom>
            <a:noFill/>
            <a:ln w="50800">
              <a:solidFill>
                <a:srgbClr val="FF0000"/>
              </a:solidFill>
              <a:miter lim="800000"/>
              <a:headEnd/>
              <a:tailEnd/>
            </a:ln>
            <a:effectLst/>
            <a:extLst>
              <a:ext uri="{909E8E84-426E-40DD-AFC4-6F175D3DCCD1}">
                <a14:hiddenFill xmlns:a14="http://schemas.microsoft.com/office/drawing/2010/main" xmlns="">
                  <a:solidFill>
                    <a:srgbClr val="FFFF99"/>
                  </a:solidFill>
                </a14:hiddenFill>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28" name="Rectangle 10"/>
            <p:cNvSpPr>
              <a:spLocks noChangeArrowheads="1"/>
            </p:cNvSpPr>
            <p:nvPr/>
          </p:nvSpPr>
          <p:spPr bwMode="auto">
            <a:xfrm>
              <a:off x="4854159" y="3361037"/>
              <a:ext cx="540385" cy="297259"/>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err="1" smtClean="0">
                  <a:ln>
                    <a:noFill/>
                  </a:ln>
                  <a:solidFill>
                    <a:srgbClr val="000000"/>
                  </a:solidFill>
                  <a:effectLst/>
                  <a:latin typeface="Times New Roman" panose="02020603050405020304" pitchFamily="18" charset="0"/>
                  <a:cs typeface="楷体_GB2312"/>
                </a:rPr>
                <a:t>Im</a:t>
              </a:r>
              <a:endParaRPr kumimoji="0" lang="zh-CN" altLang="zh-CN" sz="1800" b="1" i="0" u="none" strike="noStrike" cap="none" normalizeH="0" baseline="0" dirty="0" smtClean="0">
                <a:ln>
                  <a:noFill/>
                </a:ln>
                <a:solidFill>
                  <a:schemeClr val="tx1"/>
                </a:solidFill>
                <a:effectLst/>
                <a:latin typeface="Arial" panose="020B0604020202020204" pitchFamily="34" charset="0"/>
              </a:endParaRPr>
            </a:p>
          </p:txBody>
        </p:sp>
        <p:graphicFrame>
          <p:nvGraphicFramePr>
            <p:cNvPr id="29" name="对象 28"/>
            <p:cNvGraphicFramePr>
              <a:graphicFrameLocks noChangeAspect="1"/>
            </p:cNvGraphicFramePr>
            <p:nvPr>
              <p:extLst>
                <p:ext uri="{D42A27DB-BD31-4B8C-83A1-F6EECF244321}">
                  <p14:modId xmlns:p14="http://schemas.microsoft.com/office/powerpoint/2010/main" xmlns="" val="1273465211"/>
                </p:ext>
              </p:extLst>
            </p:nvPr>
          </p:nvGraphicFramePr>
          <p:xfrm>
            <a:off x="3426292" y="4405023"/>
            <a:ext cx="409069" cy="265966"/>
          </p:xfrm>
          <a:graphic>
            <a:graphicData uri="http://schemas.openxmlformats.org/presentationml/2006/ole">
              <p:oleObj spid="_x0000_s145002" name="Equation" r:id="rId4" imgW="253780" imgH="164957" progId="Equation.DSMT4">
                <p:embed/>
              </p:oleObj>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xmlns="" val="3715427009"/>
                </p:ext>
              </p:extLst>
            </p:nvPr>
          </p:nvGraphicFramePr>
          <p:xfrm>
            <a:off x="5888092" y="3586596"/>
            <a:ext cx="265895" cy="286426"/>
          </p:xfrm>
          <a:graphic>
            <a:graphicData uri="http://schemas.openxmlformats.org/presentationml/2006/ole">
              <p:oleObj spid="_x0000_s145003" name="Equation" r:id="rId5" imgW="164814" imgH="177492" progId="Equation.DSMT4">
                <p:embed/>
              </p:oleObj>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xmlns="" val="3786744824"/>
                </p:ext>
              </p:extLst>
            </p:nvPr>
          </p:nvGraphicFramePr>
          <p:xfrm>
            <a:off x="5979899" y="4135269"/>
            <a:ext cx="266918" cy="264944"/>
          </p:xfrm>
          <a:graphic>
            <a:graphicData uri="http://schemas.openxmlformats.org/presentationml/2006/ole">
              <p:oleObj spid="_x0000_s145004" name="Equation" r:id="rId6" imgW="164885" imgH="164885" progId="Equation.DSMT4">
                <p:embed/>
              </p:oleObj>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xmlns="" val="3822165119"/>
                </p:ext>
              </p:extLst>
            </p:nvPr>
          </p:nvGraphicFramePr>
          <p:xfrm>
            <a:off x="3395219" y="4129499"/>
            <a:ext cx="291359" cy="291438"/>
          </p:xfrm>
          <a:graphic>
            <a:graphicData uri="http://schemas.openxmlformats.org/presentationml/2006/ole">
              <p:oleObj spid="_x0000_s145005" name="Equation" r:id="rId7" imgW="164885" imgH="164885" progId="Equation.DSMT4">
                <p:embed/>
              </p:oleObj>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xmlns="" val="3352418097"/>
                </p:ext>
              </p:extLst>
            </p:nvPr>
          </p:nvGraphicFramePr>
          <p:xfrm>
            <a:off x="4574876" y="4394282"/>
            <a:ext cx="265895" cy="287448"/>
          </p:xfrm>
          <a:graphic>
            <a:graphicData uri="http://schemas.openxmlformats.org/presentationml/2006/ole">
              <p:oleObj spid="_x0000_s145006" name="Equation" r:id="rId8" imgW="164814" imgH="177492" progId="Equation.DSMT4">
                <p:embed/>
              </p:oleObj>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xmlns="" val="3316684934"/>
                </p:ext>
              </p:extLst>
            </p:nvPr>
          </p:nvGraphicFramePr>
          <p:xfrm>
            <a:off x="5790864" y="4384697"/>
            <a:ext cx="265895" cy="265966"/>
          </p:xfrm>
          <a:graphic>
            <a:graphicData uri="http://schemas.openxmlformats.org/presentationml/2006/ole">
              <p:oleObj spid="_x0000_s145007" name="Equation" r:id="rId9" imgW="164885" imgH="164885" progId="Equation.DSMT4">
                <p:embed/>
              </p:oleObj>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xmlns="" val="2349465262"/>
                </p:ext>
              </p:extLst>
            </p:nvPr>
          </p:nvGraphicFramePr>
          <p:xfrm>
            <a:off x="4392562" y="3199751"/>
            <a:ext cx="429524" cy="695605"/>
          </p:xfrm>
          <a:graphic>
            <a:graphicData uri="http://schemas.openxmlformats.org/presentationml/2006/ole">
              <p:oleObj spid="_x0000_s145008" name="Equation" r:id="rId10" imgW="266469" imgH="431425" progId="Equation.DSMT4">
                <p:embed/>
              </p:oleObj>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xmlns="" val="3362867143"/>
                </p:ext>
              </p:extLst>
            </p:nvPr>
          </p:nvGraphicFramePr>
          <p:xfrm>
            <a:off x="3451291" y="3634193"/>
            <a:ext cx="265895" cy="266989"/>
          </p:xfrm>
          <a:graphic>
            <a:graphicData uri="http://schemas.openxmlformats.org/presentationml/2006/ole">
              <p:oleObj spid="_x0000_s145009" name="Equation" r:id="rId11" imgW="164885" imgH="164885" progId="Equation.DSMT4">
                <p:embed/>
              </p:oleObj>
            </a:graphicData>
          </a:graphic>
        </p:graphicFrame>
        <p:sp>
          <p:nvSpPr>
            <p:cNvPr id="37" name="Rectangle 10"/>
            <p:cNvSpPr>
              <a:spLocks noChangeArrowheads="1"/>
            </p:cNvSpPr>
            <p:nvPr/>
          </p:nvSpPr>
          <p:spPr bwMode="auto">
            <a:xfrm>
              <a:off x="6344316" y="4036910"/>
              <a:ext cx="472757" cy="297259"/>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969696"/>
                    </a:outerShdw>
                  </a:effectLst>
                </a14:hiddenEffects>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anose="02020603050405020304" pitchFamily="18" charset="0"/>
                  <a:cs typeface="楷体_GB2312"/>
                </a:rPr>
                <a:t>Re</a:t>
              </a:r>
              <a:endParaRPr kumimoji="0" lang="zh-CN" altLang="zh-CN" sz="1800" b="1" i="0" u="none" strike="noStrike" cap="none" normalizeH="0" baseline="0" dirty="0" smtClean="0">
                <a:ln>
                  <a:noFill/>
                </a:ln>
                <a:solidFill>
                  <a:schemeClr val="tx1"/>
                </a:solidFill>
                <a:effectLst/>
                <a:latin typeface="Arial" panose="020B0604020202020204" pitchFamily="34" charset="0"/>
              </a:endParaRPr>
            </a:p>
          </p:txBody>
        </p:sp>
        <p:cxnSp>
          <p:nvCxnSpPr>
            <p:cNvPr id="38" name="直接箭头连接符 37"/>
            <p:cNvCxnSpPr/>
            <p:nvPr/>
          </p:nvCxnSpPr>
          <p:spPr>
            <a:xfrm flipH="1">
              <a:off x="4054765" y="3893715"/>
              <a:ext cx="391587" cy="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215354" y="4413988"/>
              <a:ext cx="409871" cy="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5923810" y="3933056"/>
              <a:ext cx="1" cy="214851"/>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3717186" y="3896908"/>
              <a:ext cx="1" cy="339150"/>
            </a:xfrm>
            <a:prstGeom prst="straightConnector1">
              <a:avLst/>
            </a:prstGeom>
            <a:ln w="5397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9" name="矩形 48"/>
          <p:cNvSpPr/>
          <p:nvPr/>
        </p:nvSpPr>
        <p:spPr>
          <a:xfrm>
            <a:off x="5659520" y="4653136"/>
            <a:ext cx="887937" cy="1304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301336" y="4775098"/>
            <a:ext cx="2594988" cy="1304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1493946" y="3938805"/>
            <a:ext cx="4165574" cy="11287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121827" y="5114135"/>
            <a:ext cx="422569" cy="467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3865533" y="4136490"/>
            <a:ext cx="504056" cy="523220"/>
          </a:xfrm>
          <a:prstGeom prst="rect">
            <a:avLst/>
          </a:prstGeom>
          <a:noFill/>
          <a:ln w="44450">
            <a:solidFill>
              <a:schemeClr val="accent1"/>
            </a:solidFill>
          </a:ln>
        </p:spPr>
        <p:txBody>
          <a:bodyPr wrap="square" rtlCol="0">
            <a:spAutoFit/>
          </a:bodyPr>
          <a:lstStyle/>
          <a:p>
            <a:pPr algn="ctr"/>
            <a:r>
              <a:rPr lang="zh-CN" altLang="en-US" sz="2800" b="1" dirty="0">
                <a:latin typeface="Times New Roman" panose="02020603050405020304" pitchFamily="18" charset="0"/>
                <a:cs typeface="Times New Roman" panose="02020603050405020304" pitchFamily="18" charset="0"/>
              </a:rPr>
              <a:t>负</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292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3"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3)">
                                      <p:cBhvr>
                                        <p:cTn id="28" dur="500"/>
                                        <p:tgtEl>
                                          <p:spTgt spid="11"/>
                                        </p:tgtEl>
                                      </p:cBhvr>
                                    </p:animEffect>
                                  </p:childTnLst>
                                </p:cTn>
                              </p:par>
                              <p:par>
                                <p:cTn id="29" presetID="21" presetClass="entr" presetSubtype="3"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3)">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3"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3)">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500"/>
                            </p:stCondLst>
                            <p:childTnLst>
                              <p:par>
                                <p:cTn id="52" presetID="10" presetClass="exit" presetSubtype="0" fill="hold" grpId="0" nodeType="afterEffect">
                                  <p:stCondLst>
                                    <p:cond delay="0"/>
                                  </p:stCondLst>
                                  <p:childTnLst>
                                    <p:animEffect transition="out" filter="fade">
                                      <p:cBhvr>
                                        <p:cTn id="53" dur="500"/>
                                        <p:tgtEl>
                                          <p:spTgt spid="49"/>
                                        </p:tgtEl>
                                      </p:cBhvr>
                                    </p:animEffect>
                                    <p:set>
                                      <p:cBhvr>
                                        <p:cTn id="54" dur="1" fill="hold">
                                          <p:stCondLst>
                                            <p:cond delay="499"/>
                                          </p:stCondLst>
                                        </p:cTn>
                                        <p:tgtEl>
                                          <p:spTgt spid="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1" presetClass="entr" presetSubtype="3"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heel(3)">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up)">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par>
                          <p:cTn id="68" fill="hold">
                            <p:stCondLst>
                              <p:cond delay="500"/>
                            </p:stCondLst>
                            <p:childTnLst>
                              <p:par>
                                <p:cTn id="69" presetID="10" presetClass="exit" presetSubtype="0" fill="hold" grpId="0" nodeType="afterEffect">
                                  <p:stCondLst>
                                    <p:cond delay="0"/>
                                  </p:stCondLst>
                                  <p:childTnLst>
                                    <p:animEffect transition="out" filter="fade">
                                      <p:cBhvr>
                                        <p:cTn id="70" dur="500"/>
                                        <p:tgtEl>
                                          <p:spTgt spid="51"/>
                                        </p:tgtEl>
                                      </p:cBhvr>
                                    </p:animEffect>
                                    <p:set>
                                      <p:cBhvr>
                                        <p:cTn id="71" dur="1" fill="hold">
                                          <p:stCondLst>
                                            <p:cond delay="499"/>
                                          </p:stCondLst>
                                        </p:cTn>
                                        <p:tgtEl>
                                          <p:spTgt spid="5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wipe(left)">
                                      <p:cBhvr>
                                        <p:cTn id="76" dur="500"/>
                                        <p:tgtEl>
                                          <p:spTgt spid="3">
                                            <p:txEl>
                                              <p:pRg st="3" end="3"/>
                                            </p:txEl>
                                          </p:spTgt>
                                        </p:tgtEl>
                                      </p:cBhvr>
                                    </p:animEffect>
                                  </p:childTnLst>
                                </p:cTn>
                              </p:par>
                            </p:childTnLst>
                          </p:cTn>
                        </p:par>
                        <p:par>
                          <p:cTn id="77" fill="hold">
                            <p:stCondLst>
                              <p:cond delay="500"/>
                            </p:stCondLst>
                            <p:childTnLst>
                              <p:par>
                                <p:cTn id="78" presetID="16" presetClass="exit" presetSubtype="37" fill="hold" grpId="1" nodeType="afterEffect">
                                  <p:stCondLst>
                                    <p:cond delay="0"/>
                                  </p:stCondLst>
                                  <p:childTnLst>
                                    <p:animEffect transition="out" filter="barn(outVertical)">
                                      <p:cBhvr>
                                        <p:cTn id="79" dur="500"/>
                                        <p:tgtEl>
                                          <p:spTgt spid="53"/>
                                        </p:tgtEl>
                                      </p:cBhvr>
                                    </p:animEffect>
                                    <p:set>
                                      <p:cBhvr>
                                        <p:cTn id="80"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49" grpId="0" animBg="1"/>
      <p:bldP spid="51" grpId="0" animBg="1"/>
      <p:bldP spid="53" grpId="1" animBg="1"/>
      <p:bldP spid="5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548680"/>
                <a:ext cx="7942139" cy="5256584"/>
              </a:xfrm>
            </p:spPr>
            <p:txBody>
              <a:bodyPr/>
              <a:lstStyle/>
              <a:p>
                <a:pPr>
                  <a:lnSpc>
                    <a:spcPct val="150000"/>
                  </a:lnSpc>
                </a:pPr>
                <a:r>
                  <a:rPr lang="zh-CN" altLang="zh-CN" dirty="0" smtClean="0"/>
                  <a:t>钟</a:t>
                </a:r>
                <a:r>
                  <a:rPr lang="zh-CN" altLang="zh-CN" dirty="0"/>
                  <a:t>形脉冲函数</a:t>
                </a:r>
                <a:r>
                  <a:rPr lang="zh-CN" altLang="zh-CN" dirty="0" smtClean="0"/>
                  <a:t>的</a:t>
                </a:r>
                <a:r>
                  <a:rPr lang="en-US" altLang="zh-CN" dirty="0" smtClean="0"/>
                  <a:t> Fourier </a:t>
                </a:r>
                <a:r>
                  <a:rPr lang="zh-CN" altLang="en-US" dirty="0" smtClean="0"/>
                  <a:t>变换</a:t>
                </a:r>
                <a:r>
                  <a:rPr lang="zh-CN" altLang="zh-CN" dirty="0" smtClean="0"/>
                  <a:t>为</a:t>
                </a:r>
                <a:endParaRPr lang="en-US" altLang="zh-CN" i="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r>
                        <a:rPr lang="en-US" altLang="zh-CN" i="1">
                          <a:latin typeface="Cambria Math" panose="02040503050406030204" pitchFamily="18" charset="0"/>
                        </a:rPr>
                        <m:t>=</m:t>
                      </m:r>
                      <m:r>
                        <a:rPr lang="en-US" altLang="zh-CN" i="1">
                          <a:latin typeface="Cambria Math" panose="02040503050406030204" pitchFamily="18" charset="0"/>
                        </a:rPr>
                        <m:t>𝑨</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i="1">
                                      <a:latin typeface="Cambria Math" panose="02040503050406030204" pitchFamily="18" charset="0"/>
                                    </a:rPr>
                                    <m:t>𝝎</m:t>
                                  </m:r>
                                </m:e>
                                <m:sup>
                                  <m:r>
                                    <a:rPr lang="en-US" altLang="zh-CN" i="1">
                                      <a:latin typeface="Cambria Math" panose="02040503050406030204" pitchFamily="18" charset="0"/>
                                    </a:rPr>
                                    <m:t>𝟐</m:t>
                                  </m:r>
                                </m:sup>
                              </m:sSup>
                            </m:num>
                            <m:den>
                              <m:r>
                                <a:rPr lang="en-US" altLang="zh-CN" i="1">
                                  <a:latin typeface="Cambria Math" panose="02040503050406030204" pitchFamily="18" charset="0"/>
                                </a:rPr>
                                <m:t>𝟒</m:t>
                              </m:r>
                              <m:r>
                                <a:rPr lang="en-US" altLang="zh-CN" i="1">
                                  <a:latin typeface="Cambria Math" panose="02040503050406030204" pitchFamily="18" charset="0"/>
                                </a:rPr>
                                <m:t>𝜷</m:t>
                              </m:r>
                            </m:den>
                          </m:f>
                        </m:sup>
                      </m:sSup>
                      <m:nary>
                        <m:naryPr>
                          <m:limLoc m:val="subSup"/>
                          <m:ctrlPr>
                            <a:rPr lang="zh-CN" altLang="zh-CN" i="1">
                              <a:latin typeface="Cambria Math"/>
                            </a:rPr>
                          </m:ctrlPr>
                        </m:naryPr>
                        <m:sub>
                          <m:r>
                            <a:rPr lang="en-US" altLang="zh-CN"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i="1">
                                  <a:latin typeface="Cambria Math" panose="02040503050406030204" pitchFamily="18" charset="0"/>
                                </a:rPr>
                                <m:t>𝝎</m:t>
                              </m:r>
                            </m:num>
                            <m:den>
                              <m:r>
                                <a:rPr lang="en-US" altLang="zh-CN" i="1">
                                  <a:latin typeface="Cambria Math" panose="02040503050406030204" pitchFamily="18" charset="0"/>
                                </a:rPr>
                                <m:t>𝟐</m:t>
                              </m:r>
                              <m:r>
                                <a:rPr lang="en-US" altLang="zh-CN" i="1">
                                  <a:latin typeface="Cambria Math" panose="02040503050406030204" pitchFamily="18" charset="0"/>
                                </a:rPr>
                                <m:t>𝜷</m:t>
                              </m:r>
                            </m:den>
                          </m:f>
                        </m:sub>
                        <m:sup>
                          <m:r>
                            <a:rPr lang="en-US" altLang="zh-CN" i="1">
                              <a:latin typeface="Cambria Math" panose="02040503050406030204" pitchFamily="18" charset="0"/>
                            </a:rPr>
                            <m:t>∞+</m:t>
                          </m:r>
                          <m:r>
                            <a:rPr lang="en-US" altLang="zh-CN" i="1">
                              <a:latin typeface="Cambria Math" panose="02040503050406030204" pitchFamily="18" charset="0"/>
                            </a:rPr>
                            <m:t>𝒊</m:t>
                          </m:r>
                          <m:f>
                            <m:fPr>
                              <m:ctrlPr>
                                <a:rPr lang="zh-CN" altLang="zh-CN" i="1">
                                  <a:latin typeface="Cambria Math"/>
                                </a:rPr>
                              </m:ctrlPr>
                            </m:fPr>
                            <m:num>
                              <m:r>
                                <a:rPr lang="en-US" altLang="zh-CN" i="1">
                                  <a:latin typeface="Cambria Math" panose="02040503050406030204" pitchFamily="18" charset="0"/>
                                </a:rPr>
                                <m:t>𝝎</m:t>
                              </m:r>
                            </m:num>
                            <m:den>
                              <m:r>
                                <a:rPr lang="en-US" altLang="zh-CN" i="1">
                                  <a:latin typeface="Cambria Math" panose="02040503050406030204" pitchFamily="18" charset="0"/>
                                </a:rPr>
                                <m:t>𝟐</m:t>
                              </m:r>
                              <m:r>
                                <a:rPr lang="en-US" altLang="zh-CN" i="1">
                                  <a:latin typeface="Cambria Math" panose="02040503050406030204" pitchFamily="18" charset="0"/>
                                </a:rPr>
                                <m:t>𝜷</m:t>
                              </m:r>
                            </m:den>
                          </m:f>
                        </m:sup>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zh-CN" altLang="zh-CN" i="1">
                                      <a:latin typeface="Cambria Math"/>
                                    </a:rPr>
                                  </m:ctrlPr>
                                </m:sSupPr>
                                <m:e>
                                  <m:r>
                                    <a:rPr lang="en-US" altLang="zh-CN" i="1">
                                      <a:latin typeface="Cambria Math" panose="02040503050406030204" pitchFamily="18" charset="0"/>
                                    </a:rPr>
                                    <m:t>𝒔</m:t>
                                  </m:r>
                                </m:e>
                                <m:sup>
                                  <m:r>
                                    <a:rPr lang="en-US" altLang="zh-CN" i="1">
                                      <a:latin typeface="Cambria Math" panose="02040503050406030204" pitchFamily="18" charset="0"/>
                                    </a:rPr>
                                    <m:t>𝟐</m:t>
                                  </m:r>
                                </m:sup>
                              </m:sSup>
                            </m:sup>
                          </m:sSup>
                          <m:r>
                            <m:rPr>
                              <m:nor/>
                            </m:rPr>
                            <a:rPr lang="en-US" altLang="zh-CN"/>
                            <m:t>d</m:t>
                          </m:r>
                          <m:r>
                            <a:rPr lang="en-US" altLang="zh-CN" i="1">
                              <a:latin typeface="Cambria Math" panose="02040503050406030204" pitchFamily="18" charset="0"/>
                            </a:rPr>
                            <m:t>𝒔</m:t>
                          </m:r>
                        </m:e>
                      </m:nary>
                    </m:oMath>
                  </m:oMathPara>
                </a14:m>
                <a:endParaRPr lang="en-US" altLang="zh-CN" i="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i="1">
                          <a:latin typeface="Cambria Math" panose="02040503050406030204" pitchFamily="18" charset="0"/>
                        </a:rPr>
                        <m:t>𝑨</m:t>
                      </m:r>
                      <m:rad>
                        <m:radPr>
                          <m:degHide m:val="on"/>
                          <m:ctrlPr>
                            <a:rPr lang="zh-CN" altLang="zh-CN" i="1">
                              <a:latin typeface="Cambria Math"/>
                            </a:rPr>
                          </m:ctrlPr>
                        </m:radPr>
                        <m:deg/>
                        <m:e>
                          <m:f>
                            <m:fPr>
                              <m:ctrlPr>
                                <a:rPr lang="zh-CN" altLang="zh-CN" i="1">
                                  <a:latin typeface="Cambria Math"/>
                                </a:rPr>
                              </m:ctrlPr>
                            </m:fPr>
                            <m:num>
                              <m:r>
                                <a:rPr lang="en-US" altLang="zh-CN" i="1">
                                  <a:latin typeface="Cambria Math" panose="02040503050406030204" pitchFamily="18" charset="0"/>
                                </a:rPr>
                                <m:t>𝝅</m:t>
                              </m:r>
                            </m:num>
                            <m:den>
                              <m:r>
                                <a:rPr lang="en-US" altLang="zh-CN" i="1">
                                  <a:latin typeface="Cambria Math" panose="02040503050406030204" pitchFamily="18" charset="0"/>
                                </a:rPr>
                                <m:t>𝜷</m:t>
                              </m:r>
                            </m:den>
                          </m:f>
                        </m:e>
                      </m:rad>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i="1">
                                      <a:latin typeface="Cambria Math" panose="02040503050406030204" pitchFamily="18" charset="0"/>
                                    </a:rPr>
                                    <m:t>𝝎</m:t>
                                  </m:r>
                                </m:e>
                                <m:sup>
                                  <m:r>
                                    <a:rPr lang="en-US" altLang="zh-CN" i="1">
                                      <a:latin typeface="Cambria Math" panose="02040503050406030204" pitchFamily="18" charset="0"/>
                                    </a:rPr>
                                    <m:t>𝟐</m:t>
                                  </m:r>
                                </m:sup>
                              </m:sSup>
                            </m:num>
                            <m:den>
                              <m:r>
                                <a:rPr lang="en-US" altLang="zh-CN" i="1">
                                  <a:latin typeface="Cambria Math" panose="02040503050406030204" pitchFamily="18" charset="0"/>
                                </a:rPr>
                                <m:t>𝟒</m:t>
                              </m:r>
                              <m:r>
                                <a:rPr lang="en-US" altLang="zh-CN" i="1">
                                  <a:latin typeface="Cambria Math" panose="02040503050406030204" pitchFamily="18" charset="0"/>
                                </a:rPr>
                                <m:t>𝜷</m:t>
                              </m:r>
                            </m:den>
                          </m:f>
                        </m:sup>
                      </m:sSup>
                    </m:oMath>
                  </m:oMathPara>
                </a14:m>
                <a:endParaRPr lang="en-US" altLang="zh-CN" dirty="0" smtClean="0"/>
              </a:p>
              <a:p>
                <a:pPr>
                  <a:lnSpc>
                    <a:spcPct val="150000"/>
                  </a:lnSpc>
                </a:pPr>
                <a:r>
                  <a:rPr lang="zh-CN" altLang="en-US" dirty="0"/>
                  <a:t>从而得</a:t>
                </a:r>
                <a:r>
                  <a:rPr lang="zh-CN" altLang="en-US" dirty="0" smtClean="0"/>
                  <a:t>证！</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548680"/>
                <a:ext cx="7942139" cy="5256584"/>
              </a:xfrm>
              <a:blipFill>
                <a:blip r:embed="rId2" cstate="print"/>
                <a:stretch>
                  <a:fillRect b="-2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57</a:t>
            </a:fld>
            <a:endParaRPr lang="zh-CN" altLang="en-US"/>
          </a:p>
        </p:txBody>
      </p:sp>
    </p:spTree>
    <p:extLst>
      <p:ext uri="{BB962C8B-B14F-4D97-AF65-F5344CB8AC3E}">
        <p14:creationId xmlns:p14="http://schemas.microsoft.com/office/powerpoint/2010/main" xmlns="" val="176498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404664"/>
                <a:ext cx="7920880" cy="6048672"/>
              </a:xfrm>
            </p:spPr>
            <p:txBody>
              <a:bodyPr/>
              <a:lstStyle/>
              <a:p>
                <a:pPr>
                  <a:lnSpc>
                    <a:spcPct val="114000"/>
                  </a:lnSpc>
                </a:pPr>
                <a14:m>
                  <m:oMath xmlns:m="http://schemas.openxmlformats.org/officeDocument/2006/math">
                    <m:r>
                      <a:rPr lang="en-US" altLang="zh-CN" b="1" i="1" smtClean="0">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en-US" altLang="zh-CN" dirty="0" smtClean="0"/>
                  <a:t/>
                </a:r>
                <a:r>
                  <a:rPr lang="zh-CN" altLang="en-US" dirty="0" smtClean="0"/>
                  <a:t>的 </a:t>
                </a:r>
                <a:r>
                  <a:rPr lang="en-US" altLang="zh-CN" dirty="0" smtClean="0"/>
                  <a:t>Fourier </a:t>
                </a:r>
                <a:r>
                  <a:rPr lang="zh-CN" altLang="zh-CN" dirty="0" smtClean="0"/>
                  <a:t>逆变换</a:t>
                </a:r>
                <a14:m>
                  <m:oMath xmlns:m="http://schemas.openxmlformats.org/officeDocument/2006/math">
                    <m:r>
                      <a:rPr lang="zh-CN" altLang="en-US" b="1" dirty="0">
                        <a:latin typeface="Cambria Math" panose="02040503050406030204" pitchFamily="18" charset="0"/>
                      </a:rPr>
                      <m:t>：</m:t>
                    </m:r>
                  </m:oMath>
                </a14:m>
                <a:endParaRPr lang="zh-CN" altLang="zh-CN" dirty="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ad>
                            <m:radPr>
                              <m:degHide m:val="on"/>
                              <m:ctrlPr>
                                <a:rPr lang="zh-CN" altLang="zh-CN" i="1">
                                  <a:latin typeface="Cambria Math"/>
                                </a:rPr>
                              </m:ctrlPr>
                            </m:radPr>
                            <m:deg/>
                            <m:e>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𝜷</m:t>
                                  </m:r>
                                </m:den>
                              </m:f>
                            </m:e>
                          </m:rad>
                          <m:r>
                            <a:rPr lang="en-US" altLang="zh-CN" b="1" i="1">
                              <a:latin typeface="Cambria Math" panose="02040503050406030204" pitchFamily="18" charset="0"/>
                            </a:rPr>
                            <m:t>𝑨</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r>
                                    <a:rPr lang="en-US" altLang="zh-CN" b="1" i="1">
                                      <a:latin typeface="Cambria Math" panose="02040503050406030204" pitchFamily="18" charset="0"/>
                                    </a:rPr>
                                    <m:t>𝜷</m:t>
                                  </m:r>
                                </m:den>
                              </m:f>
                            </m:sup>
                          </m:sSup>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en-US" altLang="zh-CN" i="1" dirty="0" smtClean="0"/>
              </a:p>
              <a:p>
                <a:pPr marL="109537"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ad>
                        <m:radPr>
                          <m:degHide m:val="on"/>
                          <m:ctrlPr>
                            <a:rPr lang="zh-CN" altLang="zh-CN" i="1">
                              <a:latin typeface="Cambria Math"/>
                            </a:rPr>
                          </m:ctrlPr>
                        </m:radPr>
                        <m:deg/>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𝝅𝜷</m:t>
                              </m:r>
                            </m:den>
                          </m:f>
                        </m:e>
                      </m:rad>
                      <m:r>
                        <a:rPr lang="en-US" altLang="zh-CN" b="1" i="1">
                          <a:latin typeface="Cambria Math" panose="02040503050406030204" pitchFamily="18" charset="0"/>
                        </a:rPr>
                        <m:t>𝑨</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r>
                                    <a:rPr lang="en-US" altLang="zh-CN" b="1" i="1">
                                      <a:latin typeface="Cambria Math" panose="02040503050406030204" pitchFamily="18" charset="0"/>
                                    </a:rPr>
                                    <m:t>𝜷</m:t>
                                  </m:r>
                                </m:den>
                              </m:f>
                            </m:sup>
                          </m:sSup>
                          <m:d>
                            <m:dPr>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m:t>
                              </m:r>
                              <m:r>
                                <a:rPr lang="en-US" altLang="zh-CN" b="1" i="1" smtClean="0">
                                  <a:latin typeface="Cambria Math" panose="02040503050406030204" pitchFamily="18" charset="0"/>
                                </a:rPr>
                                <m:t>𝒊</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e>
                          </m:d>
                          <m:r>
                            <m:rPr>
                              <m:nor/>
                            </m:rPr>
                            <a:rPr lang="en-US" altLang="zh-CN"/>
                            <m:t>d</m:t>
                          </m:r>
                          <m:r>
                            <a:rPr lang="en-US" altLang="zh-CN" b="1" i="1">
                              <a:latin typeface="Cambria Math" panose="02040503050406030204" pitchFamily="18" charset="0"/>
                            </a:rPr>
                            <m:t>𝝎</m:t>
                          </m:r>
                        </m:e>
                      </m:nary>
                    </m:oMath>
                  </m:oMathPara>
                </a14:m>
                <a:endParaRPr lang="en-US" altLang="zh-CN" i="1" dirty="0" smtClean="0"/>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𝑨</m:t>
                          </m:r>
                        </m:num>
                        <m:den>
                          <m:rad>
                            <m:radPr>
                              <m:degHide m:val="on"/>
                              <m:ctrlPr>
                                <a:rPr lang="zh-CN" altLang="zh-CN" i="1">
                                  <a:latin typeface="Cambria Math"/>
                                </a:rPr>
                              </m:ctrlPr>
                            </m:radPr>
                            <m:deg/>
                            <m:e>
                              <m:r>
                                <a:rPr lang="en-US" altLang="zh-CN" b="1" i="1">
                                  <a:latin typeface="Cambria Math" panose="02040503050406030204" pitchFamily="18" charset="0"/>
                                </a:rPr>
                                <m:t>𝝅𝜷</m:t>
                              </m:r>
                            </m:e>
                          </m:rad>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r>
                                    <a:rPr lang="en-US" altLang="zh-CN" b="1" i="1">
                                      <a:latin typeface="Cambria Math" panose="02040503050406030204" pitchFamily="18" charset="0"/>
                                    </a:rPr>
                                    <m:t>𝜷</m:t>
                                  </m:r>
                                </m:den>
                              </m:f>
                            </m:sup>
                          </m:sSup>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m:rPr>
                              <m:nor/>
                            </m:rPr>
                            <a:rPr lang="en-US" altLang="zh-CN"/>
                            <m:t>d</m:t>
                          </m:r>
                          <m:r>
                            <a:rPr lang="en-US" altLang="zh-CN" b="1" i="1">
                              <a:latin typeface="Cambria Math" panose="02040503050406030204" pitchFamily="18" charset="0"/>
                            </a:rPr>
                            <m:t>𝝎</m:t>
                          </m:r>
                        </m:e>
                      </m:nary>
                    </m:oMath>
                  </m:oMathPara>
                </a14:m>
                <a:endParaRPr lang="zh-CN" altLang="zh-CN" dirty="0"/>
              </a:p>
              <a:p>
                <a:pPr>
                  <a:lnSpc>
                    <a:spcPct val="114000"/>
                  </a:lnSpc>
                </a:pPr>
                <a:r>
                  <a:rPr lang="zh-CN" altLang="zh-CN" dirty="0"/>
                  <a:t>则得到如下含参数的广义积分</a:t>
                </a:r>
              </a:p>
              <a:p>
                <a:pPr marL="109537" indent="0">
                  <a:lnSpc>
                    <a:spcPct val="114000"/>
                  </a:lnSpc>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f>
                                <m:fPr>
                                  <m:ctrlPr>
                                    <a:rPr lang="zh-CN" altLang="zh-CN" i="1">
                                      <a:latin typeface="Cambria Math"/>
                                    </a:rPr>
                                  </m:ctrlPr>
                                </m:fPr>
                                <m:num>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num>
                                <m:den>
                                  <m:r>
                                    <a:rPr lang="en-US" altLang="zh-CN" b="1" i="1">
                                      <a:latin typeface="Cambria Math" panose="02040503050406030204" pitchFamily="18" charset="0"/>
                                    </a:rPr>
                                    <m:t>𝟒</m:t>
                                  </m:r>
                                  <m:r>
                                    <a:rPr lang="en-US" altLang="zh-CN" b="1" i="1">
                                      <a:latin typeface="Cambria Math" panose="02040503050406030204" pitchFamily="18" charset="0"/>
                                    </a:rPr>
                                    <m:t>𝜷</m:t>
                                  </m:r>
                                </m:den>
                              </m:f>
                            </m:sup>
                          </m:sSup>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ad>
                            <m:radPr>
                              <m:degHide m:val="on"/>
                              <m:ctrlPr>
                                <a:rPr lang="zh-CN" altLang="zh-CN" i="1">
                                  <a:latin typeface="Cambria Math"/>
                                </a:rPr>
                              </m:ctrlPr>
                            </m:radPr>
                            <m:deg/>
                            <m:e>
                              <m:r>
                                <a:rPr lang="en-US" altLang="zh-CN" b="1" i="1">
                                  <a:latin typeface="Cambria Math" panose="02040503050406030204" pitchFamily="18" charset="0"/>
                                </a:rPr>
                                <m:t>𝝅𝜷</m:t>
                              </m:r>
                            </m:e>
                          </m:rad>
                        </m:num>
                        <m:den>
                          <m:r>
                            <a:rPr lang="en-US" altLang="zh-CN" b="1" i="1">
                              <a:latin typeface="Cambria Math" panose="02040503050406030204" pitchFamily="18" charset="0"/>
                            </a:rPr>
                            <m:t>𝑨</m:t>
                          </m:r>
                        </m:den>
                      </m:f>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ad>
                        <m:radPr>
                          <m:degHide m:val="on"/>
                          <m:ctrlPr>
                            <a:rPr lang="zh-CN" altLang="zh-CN" i="1">
                              <a:latin typeface="Cambria Math"/>
                            </a:rPr>
                          </m:ctrlPr>
                        </m:radPr>
                        <m:deg/>
                        <m:e>
                          <m:r>
                            <a:rPr lang="en-US" altLang="zh-CN" b="1" i="1">
                              <a:latin typeface="Cambria Math" panose="02040503050406030204" pitchFamily="18" charset="0"/>
                            </a:rPr>
                            <m:t>𝝅𝜷</m:t>
                          </m:r>
                        </m:e>
                      </m:ra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𝜷</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sup>
                      </m:sSup>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404664"/>
                <a:ext cx="7920880" cy="6048672"/>
              </a:xfrm>
              <a:blipFill>
                <a:blip r:embed="rId2" cstate="print"/>
                <a:stretch>
                  <a:fillRect l="-77" t="-100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58</a:t>
            </a:fld>
            <a:endParaRPr lang="zh-CN" altLang="en-US"/>
          </a:p>
        </p:txBody>
      </p:sp>
      <p:sp>
        <p:nvSpPr>
          <p:cNvPr id="6" name="圆角矩形 5"/>
          <p:cNvSpPr/>
          <p:nvPr/>
        </p:nvSpPr>
        <p:spPr>
          <a:xfrm>
            <a:off x="3779912" y="2348880"/>
            <a:ext cx="792088" cy="792088"/>
          </a:xfrm>
          <a:prstGeom prst="roundRect">
            <a:avLst/>
          </a:prstGeom>
          <a:solidFill>
            <a:schemeClr val="accent1">
              <a:alpha val="12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644008" y="2564904"/>
            <a:ext cx="1116123" cy="576064"/>
          </a:xfrm>
          <a:prstGeom prst="roundRect">
            <a:avLst/>
          </a:prstGeom>
          <a:solidFill>
            <a:schemeClr val="accent1">
              <a:alpha val="12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00192" y="2513275"/>
            <a:ext cx="1080120" cy="684076"/>
          </a:xfrm>
          <a:prstGeom prst="ellipse">
            <a:avLst/>
          </a:prstGeom>
          <a:solidFill>
            <a:srgbClr val="FFC000">
              <a:alpha val="1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97120" y="1691636"/>
            <a:ext cx="1296144" cy="523220"/>
          </a:xfrm>
          <a:prstGeom prst="rect">
            <a:avLst/>
          </a:prstGeom>
          <a:noFill/>
          <a:ln w="38100">
            <a:solidFill>
              <a:schemeClr val="accent1"/>
            </a:solidFill>
          </a:ln>
        </p:spPr>
        <p:txBody>
          <a:bodyPr wrap="square" rtlCol="0">
            <a:spAutoFit/>
          </a:bodyPr>
          <a:lstStyle/>
          <a:p>
            <a:r>
              <a:rPr lang="zh-CN" altLang="en-US" sz="2800" b="1" dirty="0"/>
              <a:t>偶函数</a:t>
            </a:r>
          </a:p>
        </p:txBody>
      </p:sp>
      <p:sp>
        <p:nvSpPr>
          <p:cNvPr id="11" name="文本框 10"/>
          <p:cNvSpPr txBox="1"/>
          <p:nvPr/>
        </p:nvSpPr>
        <p:spPr>
          <a:xfrm>
            <a:off x="7308304" y="1595061"/>
            <a:ext cx="1296144" cy="523220"/>
          </a:xfrm>
          <a:prstGeom prst="rect">
            <a:avLst/>
          </a:prstGeom>
          <a:noFill/>
          <a:ln w="38100">
            <a:solidFill>
              <a:schemeClr val="accent1"/>
            </a:solidFill>
          </a:ln>
        </p:spPr>
        <p:txBody>
          <a:bodyPr wrap="square" rtlCol="0">
            <a:spAutoFit/>
          </a:bodyPr>
          <a:lstStyle/>
          <a:p>
            <a:r>
              <a:rPr lang="zh-CN" altLang="en-US" sz="2800" b="1" dirty="0" smtClean="0"/>
              <a:t>奇函数</a:t>
            </a:r>
            <a:endParaRPr lang="zh-CN" altLang="en-US" sz="2800" b="1" dirty="0"/>
          </a:p>
        </p:txBody>
      </p:sp>
      <p:grpSp>
        <p:nvGrpSpPr>
          <p:cNvPr id="14" name="组合 13"/>
          <p:cNvGrpSpPr/>
          <p:nvPr/>
        </p:nvGrpSpPr>
        <p:grpSpPr>
          <a:xfrm>
            <a:off x="1879969" y="2185307"/>
            <a:ext cx="3021505" cy="688677"/>
            <a:chOff x="1879969" y="2185307"/>
            <a:chExt cx="3021505" cy="688677"/>
          </a:xfrm>
        </p:grpSpPr>
        <p:cxnSp>
          <p:nvCxnSpPr>
            <p:cNvPr id="9" name="直接箭头连接符 8"/>
            <p:cNvCxnSpPr/>
            <p:nvPr/>
          </p:nvCxnSpPr>
          <p:spPr>
            <a:xfrm flipH="1" flipV="1">
              <a:off x="1879969" y="2185307"/>
              <a:ext cx="2334564" cy="6886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893264" y="2202384"/>
              <a:ext cx="3008210" cy="3414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cxnSp>
        <p:nvCxnSpPr>
          <p:cNvPr id="15" name="直接箭头连接符 14"/>
          <p:cNvCxnSpPr/>
          <p:nvPr/>
        </p:nvCxnSpPr>
        <p:spPr>
          <a:xfrm flipV="1">
            <a:off x="6840252" y="2118281"/>
            <a:ext cx="468052" cy="3765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063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3"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3)">
                                      <p:cBhvr>
                                        <p:cTn id="21" dur="500"/>
                                        <p:tgtEl>
                                          <p:spTgt spid="7"/>
                                        </p:tgtEl>
                                      </p:cBhvr>
                                    </p:animEffect>
                                  </p:childTnLst>
                                </p:cTn>
                              </p:par>
                              <p:par>
                                <p:cTn id="22" presetID="21" presetClass="entr" presetSubtype="3"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3)">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3"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heel(3)">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wipe(left)">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left)">
                                      <p:cBhvr>
                                        <p:cTn id="57" dur="500"/>
                                        <p:tgtEl>
                                          <p:spTgt spid="3">
                                            <p:txEl>
                                              <p:pRg st="4" end="4"/>
                                            </p:txEl>
                                          </p:spTgt>
                                        </p:tgtEl>
                                      </p:cBhvr>
                                    </p:animEffect>
                                  </p:childTnLst>
                                </p:cTn>
                              </p:par>
                            </p:childTnLst>
                          </p:cTn>
                        </p:par>
                        <p:par>
                          <p:cTn id="58" fill="hold">
                            <p:stCondLst>
                              <p:cond delay="500"/>
                            </p:stCondLst>
                            <p:childTnLst>
                              <p:par>
                                <p:cTn id="59" presetID="53" presetClass="entr" presetSubtype="16" fill="hold" nodeType="after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 calcmode="lin" valueType="num">
                                      <p:cBhvr>
                                        <p:cTn id="6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6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457200" y="404813"/>
            <a:ext cx="8229600" cy="863600"/>
          </a:xfrm>
        </p:spPr>
        <p:txBody>
          <a:bodyPr/>
          <a:lstStyle/>
          <a:p>
            <a:r>
              <a:rPr lang="zh-CN" altLang="zh-CN" dirty="0" smtClean="0"/>
              <a:t>求</a:t>
            </a:r>
            <a:r>
              <a:rPr lang="en-US" altLang="zh-CN" dirty="0" smtClean="0"/>
              <a:t>             </a:t>
            </a:r>
            <a:r>
              <a:rPr lang="zh-CN" altLang="zh-CN" dirty="0" smtClean="0"/>
              <a:t>的</a:t>
            </a:r>
            <a:r>
              <a:rPr lang="en-US" altLang="zh-CN" dirty="0" smtClean="0"/>
              <a:t>Fourier</a:t>
            </a:r>
            <a:r>
              <a:rPr lang="zh-CN" altLang="zh-CN" dirty="0" smtClean="0"/>
              <a:t>逆变换</a:t>
            </a:r>
            <a:endParaRPr lang="zh-CN" altLang="en-US" dirty="0" smtClean="0"/>
          </a:p>
        </p:txBody>
      </p:sp>
      <p:sp>
        <p:nvSpPr>
          <p:cNvPr id="4" name="日期占位符 3"/>
          <p:cNvSpPr>
            <a:spLocks noGrp="1"/>
          </p:cNvSpPr>
          <p:nvPr>
            <p:ph type="dt" sz="quarter" idx="10"/>
          </p:nvPr>
        </p:nvSpPr>
        <p:spPr/>
        <p:txBody>
          <a:bodyPr/>
          <a:lstStyle/>
          <a:p>
            <a:pPr>
              <a:defRPr/>
            </a:pPr>
            <a:fld id="{E132E079-A8B2-4449-9475-E3A6CBFE38D0}" type="datetime8">
              <a:rPr lang="zh-CN" altLang="en-US" smtClean="0"/>
              <a:pPr>
                <a:defRPr/>
              </a:pPr>
              <a:t>2018年9月10日1时32分</a:t>
            </a:fld>
            <a:endParaRPr lang="zh-CN" altLang="en-US" dirty="0"/>
          </a:p>
        </p:txBody>
      </p:sp>
      <p:sp>
        <p:nvSpPr>
          <p:cNvPr id="4301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2BB40DE-FA39-4553-BFCC-A367304AACEB}" type="slidenum">
              <a:rPr lang="zh-CN" altLang="en-US" sz="1800">
                <a:solidFill>
                  <a:srgbClr val="FFFFFF"/>
                </a:solidFill>
                <a:latin typeface="Georgia" panose="02040502050405020303" pitchFamily="18" charset="0"/>
              </a:rPr>
              <a:pPr>
                <a:spcBef>
                  <a:spcPct val="0"/>
                </a:spcBef>
                <a:buClrTx/>
                <a:buFontTx/>
                <a:buNone/>
              </a:pPr>
              <a:t>59</a:t>
            </a:fld>
            <a:endParaRPr lang="zh-CN" altLang="en-US" sz="1800">
              <a:solidFill>
                <a:srgbClr val="FFFFFF"/>
              </a:solidFill>
              <a:latin typeface="Georgia" panose="02040502050405020303" pitchFamily="18" charset="0"/>
            </a:endParaRPr>
          </a:p>
        </p:txBody>
      </p:sp>
      <p:sp>
        <p:nvSpPr>
          <p:cNvPr id="430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3015" name="对象 6"/>
          <p:cNvGraphicFramePr>
            <a:graphicFrameLocks noChangeAspect="1"/>
          </p:cNvGraphicFramePr>
          <p:nvPr>
            <p:extLst>
              <p:ext uri="{D42A27DB-BD31-4B8C-83A1-F6EECF244321}">
                <p14:modId xmlns:p14="http://schemas.microsoft.com/office/powerpoint/2010/main" xmlns="" val="851455160"/>
              </p:ext>
            </p:extLst>
          </p:nvPr>
        </p:nvGraphicFramePr>
        <p:xfrm>
          <a:off x="1023938" y="365125"/>
          <a:ext cx="1885950" cy="1044575"/>
        </p:xfrm>
        <a:graphic>
          <a:graphicData uri="http://schemas.openxmlformats.org/presentationml/2006/ole">
            <p:oleObj spid="_x0000_s159516" name="Equation" r:id="rId4" imgW="723600" imgH="406080" progId="Equation.DSMT4">
              <p:embed/>
            </p:oleObj>
          </a:graphicData>
        </a:graphic>
      </p:graphicFrame>
      <p:sp>
        <p:nvSpPr>
          <p:cNvPr id="4301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3017" name="对象 8"/>
          <p:cNvGraphicFramePr>
            <a:graphicFrameLocks noChangeAspect="1"/>
          </p:cNvGraphicFramePr>
          <p:nvPr>
            <p:extLst>
              <p:ext uri="{D42A27DB-BD31-4B8C-83A1-F6EECF244321}">
                <p14:modId xmlns:p14="http://schemas.microsoft.com/office/powerpoint/2010/main" xmlns="" val="2277525629"/>
              </p:ext>
            </p:extLst>
          </p:nvPr>
        </p:nvGraphicFramePr>
        <p:xfrm>
          <a:off x="691119" y="1628800"/>
          <a:ext cx="3833019" cy="787559"/>
        </p:xfrm>
        <a:graphic>
          <a:graphicData uri="http://schemas.openxmlformats.org/presentationml/2006/ole">
            <p:oleObj spid="_x0000_s159517" name="Equation" r:id="rId5" imgW="1968480" imgH="406080" progId="Equation.DSMT4">
              <p:embed/>
            </p:oleObj>
          </a:graphicData>
        </a:graphic>
      </p:graphicFrame>
      <p:graphicFrame>
        <p:nvGraphicFramePr>
          <p:cNvPr id="43018" name="对象 9"/>
          <p:cNvGraphicFramePr>
            <a:graphicFrameLocks noChangeAspect="1"/>
          </p:cNvGraphicFramePr>
          <p:nvPr>
            <p:extLst>
              <p:ext uri="{D42A27DB-BD31-4B8C-83A1-F6EECF244321}">
                <p14:modId xmlns:p14="http://schemas.microsoft.com/office/powerpoint/2010/main" xmlns="" val="1191611758"/>
              </p:ext>
            </p:extLst>
          </p:nvPr>
        </p:nvGraphicFramePr>
        <p:xfrm>
          <a:off x="2166926" y="2564904"/>
          <a:ext cx="2366518" cy="868236"/>
        </p:xfrm>
        <a:graphic>
          <a:graphicData uri="http://schemas.openxmlformats.org/presentationml/2006/ole">
            <p:oleObj spid="_x0000_s159518" name="Equation" r:id="rId6" imgW="1104840" imgH="406080" progId="Equation.DSMT4">
              <p:embed/>
            </p:oleObj>
          </a:graphicData>
        </a:graphic>
      </p:graphicFrame>
      <p:graphicFrame>
        <p:nvGraphicFramePr>
          <p:cNvPr id="43019" name="对象 10"/>
          <p:cNvGraphicFramePr>
            <a:graphicFrameLocks noChangeAspect="1"/>
          </p:cNvGraphicFramePr>
          <p:nvPr>
            <p:extLst>
              <p:ext uri="{D42A27DB-BD31-4B8C-83A1-F6EECF244321}">
                <p14:modId xmlns:p14="http://schemas.microsoft.com/office/powerpoint/2010/main" xmlns="" val="3041848497"/>
              </p:ext>
            </p:extLst>
          </p:nvPr>
        </p:nvGraphicFramePr>
        <p:xfrm>
          <a:off x="4572000" y="1628800"/>
          <a:ext cx="4204970" cy="789305"/>
        </p:xfrm>
        <a:graphic>
          <a:graphicData uri="http://schemas.openxmlformats.org/presentationml/2006/ole">
            <p:oleObj spid="_x0000_s159519" name="Equation" r:id="rId7" imgW="2158920" imgH="406080" progId="Equation.DSMT4">
              <p:embed/>
            </p:oleObj>
          </a:graphicData>
        </a:graphic>
      </p:graphicFrame>
      <p:sp>
        <p:nvSpPr>
          <p:cNvPr id="12" name="矩形 11"/>
          <p:cNvSpPr/>
          <p:nvPr/>
        </p:nvSpPr>
        <p:spPr>
          <a:xfrm>
            <a:off x="5655319" y="2097088"/>
            <a:ext cx="358775" cy="36036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7399178" y="1851698"/>
            <a:ext cx="792163" cy="36036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椭圆 13"/>
          <p:cNvSpPr/>
          <p:nvPr/>
        </p:nvSpPr>
        <p:spPr>
          <a:xfrm>
            <a:off x="6145213" y="1848748"/>
            <a:ext cx="938510" cy="484908"/>
          </a:xfrm>
          <a:prstGeom prst="ellipse">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023" name="TextBox 14"/>
          <p:cNvSpPr txBox="1">
            <a:spLocks noChangeArrowheads="1"/>
          </p:cNvSpPr>
          <p:nvPr/>
        </p:nvSpPr>
        <p:spPr bwMode="auto">
          <a:xfrm>
            <a:off x="5504506" y="1189344"/>
            <a:ext cx="1019175" cy="400110"/>
          </a:xfrm>
          <a:prstGeom prst="rect">
            <a:avLst/>
          </a:prstGeom>
          <a:noFill/>
          <a:ln w="317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spcBef>
                <a:spcPct val="0"/>
              </a:spcBef>
              <a:buClrTx/>
              <a:buFontTx/>
              <a:buNone/>
            </a:pPr>
            <a:r>
              <a:rPr lang="zh-CN" altLang="en-US" sz="2000" b="1" dirty="0">
                <a:latin typeface="Georgia" panose="02040502050405020303" pitchFamily="18" charset="0"/>
              </a:rPr>
              <a:t>偶函数</a:t>
            </a:r>
            <a:endParaRPr lang="zh-CN" altLang="en-US" sz="1800" b="1" dirty="0">
              <a:latin typeface="Georgia" panose="02040502050405020303" pitchFamily="18" charset="0"/>
            </a:endParaRPr>
          </a:p>
        </p:txBody>
      </p:sp>
      <p:sp>
        <p:nvSpPr>
          <p:cNvPr id="43024" name="TextBox 15"/>
          <p:cNvSpPr txBox="1">
            <a:spLocks noChangeArrowheads="1"/>
          </p:cNvSpPr>
          <p:nvPr/>
        </p:nvSpPr>
        <p:spPr bwMode="auto">
          <a:xfrm>
            <a:off x="7756208" y="1104871"/>
            <a:ext cx="1020762" cy="400110"/>
          </a:xfrm>
          <a:prstGeom prst="rect">
            <a:avLst/>
          </a:prstGeom>
          <a:noFill/>
          <a:ln w="317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spcBef>
                <a:spcPct val="0"/>
              </a:spcBef>
              <a:buClrTx/>
              <a:buFontTx/>
              <a:buNone/>
            </a:pPr>
            <a:r>
              <a:rPr lang="zh-CN" altLang="en-US" sz="2000" b="1" dirty="0">
                <a:latin typeface="Georgia" panose="02040502050405020303" pitchFamily="18" charset="0"/>
              </a:rPr>
              <a:t>奇函数</a:t>
            </a:r>
          </a:p>
        </p:txBody>
      </p:sp>
      <p:cxnSp>
        <p:nvCxnSpPr>
          <p:cNvPr id="18" name="直接连接符 17"/>
          <p:cNvCxnSpPr>
            <a:stCxn id="14" idx="0"/>
            <a:endCxn id="43023" idx="2"/>
          </p:cNvCxnSpPr>
          <p:nvPr/>
        </p:nvCxnSpPr>
        <p:spPr>
          <a:xfrm flipH="1" flipV="1">
            <a:off x="6014094" y="1589454"/>
            <a:ext cx="600374" cy="259294"/>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834707" y="1504981"/>
            <a:ext cx="2431882" cy="592107"/>
            <a:chOff x="5834707" y="1504981"/>
            <a:chExt cx="2431882" cy="592107"/>
          </a:xfrm>
        </p:grpSpPr>
        <p:cxnSp>
          <p:nvCxnSpPr>
            <p:cNvPr id="20" name="直接连接符 19"/>
            <p:cNvCxnSpPr>
              <a:stCxn id="12" idx="0"/>
              <a:endCxn id="43024" idx="2"/>
            </p:cNvCxnSpPr>
            <p:nvPr/>
          </p:nvCxnSpPr>
          <p:spPr>
            <a:xfrm flipV="1">
              <a:off x="5834707" y="1504981"/>
              <a:ext cx="2431882" cy="5921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3" idx="0"/>
              <a:endCxn id="43024" idx="2"/>
            </p:cNvCxnSpPr>
            <p:nvPr/>
          </p:nvCxnSpPr>
          <p:spPr>
            <a:xfrm flipV="1">
              <a:off x="7795260" y="1504981"/>
              <a:ext cx="471329" cy="346717"/>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302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3030" name="对象 29"/>
          <p:cNvGraphicFramePr>
            <a:graphicFrameLocks noChangeAspect="1"/>
          </p:cNvGraphicFramePr>
          <p:nvPr>
            <p:extLst>
              <p:ext uri="{D42A27DB-BD31-4B8C-83A1-F6EECF244321}">
                <p14:modId xmlns:p14="http://schemas.microsoft.com/office/powerpoint/2010/main" xmlns="" val="2190728072"/>
              </p:ext>
            </p:extLst>
          </p:nvPr>
        </p:nvGraphicFramePr>
        <p:xfrm>
          <a:off x="4572000" y="2562477"/>
          <a:ext cx="2500980" cy="868236"/>
        </p:xfrm>
        <a:graphic>
          <a:graphicData uri="http://schemas.openxmlformats.org/presentationml/2006/ole">
            <p:oleObj spid="_x0000_s159520" name="Equation" r:id="rId8" imgW="1168200" imgH="406080" progId="Equation.DSMT4">
              <p:embed/>
            </p:oleObj>
          </a:graphicData>
        </a:graphic>
      </p:graphicFrame>
      <p:sp>
        <p:nvSpPr>
          <p:cNvPr id="43031"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3" name="左大括号 32"/>
          <p:cNvSpPr/>
          <p:nvPr/>
        </p:nvSpPr>
        <p:spPr>
          <a:xfrm>
            <a:off x="1763345" y="3925888"/>
            <a:ext cx="325438" cy="2270125"/>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aphicFrame>
        <p:nvGraphicFramePr>
          <p:cNvPr id="43034" name="对象 33"/>
          <p:cNvGraphicFramePr>
            <a:graphicFrameLocks noChangeAspect="1"/>
          </p:cNvGraphicFramePr>
          <p:nvPr>
            <p:extLst>
              <p:ext uri="{D42A27DB-BD31-4B8C-83A1-F6EECF244321}">
                <p14:modId xmlns:p14="http://schemas.microsoft.com/office/powerpoint/2010/main" xmlns="" val="4207007541"/>
              </p:ext>
            </p:extLst>
          </p:nvPr>
        </p:nvGraphicFramePr>
        <p:xfrm>
          <a:off x="2167126" y="3693161"/>
          <a:ext cx="1978501" cy="789305"/>
        </p:xfrm>
        <a:graphic>
          <a:graphicData uri="http://schemas.openxmlformats.org/presentationml/2006/ole">
            <p:oleObj spid="_x0000_s159521" name="Equation" r:id="rId9" imgW="1015920" imgH="406080" progId="Equation.DSMT4">
              <p:embed/>
            </p:oleObj>
          </a:graphicData>
        </a:graphic>
      </p:graphicFrame>
      <p:graphicFrame>
        <p:nvGraphicFramePr>
          <p:cNvPr id="43035" name="对象 34"/>
          <p:cNvGraphicFramePr>
            <a:graphicFrameLocks noChangeAspect="1"/>
          </p:cNvGraphicFramePr>
          <p:nvPr>
            <p:extLst>
              <p:ext uri="{D42A27DB-BD31-4B8C-83A1-F6EECF244321}">
                <p14:modId xmlns:p14="http://schemas.microsoft.com/office/powerpoint/2010/main" xmlns="" val="124190398"/>
              </p:ext>
            </p:extLst>
          </p:nvPr>
        </p:nvGraphicFramePr>
        <p:xfrm>
          <a:off x="2162681" y="5710873"/>
          <a:ext cx="2076291" cy="789305"/>
        </p:xfrm>
        <a:graphic>
          <a:graphicData uri="http://schemas.openxmlformats.org/presentationml/2006/ole">
            <p:oleObj spid="_x0000_s159522" name="Equation" r:id="rId10" imgW="1066680" imgH="406080" progId="Equation.DSMT4">
              <p:embed/>
            </p:oleObj>
          </a:graphicData>
        </a:graphic>
      </p:graphicFrame>
      <p:graphicFrame>
        <p:nvGraphicFramePr>
          <p:cNvPr id="43036" name="对象 35"/>
          <p:cNvGraphicFramePr>
            <a:graphicFrameLocks noChangeAspect="1"/>
          </p:cNvGraphicFramePr>
          <p:nvPr>
            <p:extLst>
              <p:ext uri="{D42A27DB-BD31-4B8C-83A1-F6EECF244321}">
                <p14:modId xmlns:p14="http://schemas.microsoft.com/office/powerpoint/2010/main" xmlns="" val="1931830127"/>
              </p:ext>
            </p:extLst>
          </p:nvPr>
        </p:nvGraphicFramePr>
        <p:xfrm>
          <a:off x="2150853" y="4702811"/>
          <a:ext cx="1952308" cy="789305"/>
        </p:xfrm>
        <a:graphic>
          <a:graphicData uri="http://schemas.openxmlformats.org/presentationml/2006/ole">
            <p:oleObj spid="_x0000_s159523" name="Equation" r:id="rId11" imgW="1002960" imgH="406080" progId="Equation.DSMT4">
              <p:embed/>
            </p:oleObj>
          </a:graphicData>
        </a:graphic>
      </p:graphicFrame>
      <p:graphicFrame>
        <p:nvGraphicFramePr>
          <p:cNvPr id="43037" name="对象 36"/>
          <p:cNvGraphicFramePr>
            <a:graphicFrameLocks noChangeAspect="1"/>
          </p:cNvGraphicFramePr>
          <p:nvPr>
            <p:extLst>
              <p:ext uri="{D42A27DB-BD31-4B8C-83A1-F6EECF244321}">
                <p14:modId xmlns:p14="http://schemas.microsoft.com/office/powerpoint/2010/main" xmlns="" val="2710847897"/>
              </p:ext>
            </p:extLst>
          </p:nvPr>
        </p:nvGraphicFramePr>
        <p:xfrm>
          <a:off x="4101733" y="3669348"/>
          <a:ext cx="1536700" cy="789305"/>
        </p:xfrm>
        <a:graphic>
          <a:graphicData uri="http://schemas.openxmlformats.org/presentationml/2006/ole">
            <p:oleObj spid="_x0000_s159524" name="Equation" r:id="rId12" imgW="787320" imgH="406080" progId="Equation.DSMT4">
              <p:embed/>
            </p:oleObj>
          </a:graphicData>
        </a:graphic>
      </p:graphicFrame>
      <p:graphicFrame>
        <p:nvGraphicFramePr>
          <p:cNvPr id="43038" name="对象 37"/>
          <p:cNvGraphicFramePr>
            <a:graphicFrameLocks noChangeAspect="1"/>
          </p:cNvGraphicFramePr>
          <p:nvPr>
            <p:extLst>
              <p:ext uri="{D42A27DB-BD31-4B8C-83A1-F6EECF244321}">
                <p14:modId xmlns:p14="http://schemas.microsoft.com/office/powerpoint/2010/main" xmlns="" val="2903548370"/>
              </p:ext>
            </p:extLst>
          </p:nvPr>
        </p:nvGraphicFramePr>
        <p:xfrm>
          <a:off x="4132371" y="5710873"/>
          <a:ext cx="1735773" cy="789305"/>
        </p:xfrm>
        <a:graphic>
          <a:graphicData uri="http://schemas.openxmlformats.org/presentationml/2006/ole">
            <p:oleObj spid="_x0000_s159525" name="Equation" r:id="rId13" imgW="888840" imgH="406080" progId="Equation.DSMT4">
              <p:embed/>
            </p:oleObj>
          </a:graphicData>
        </a:graphic>
      </p:graphicFrame>
      <p:graphicFrame>
        <p:nvGraphicFramePr>
          <p:cNvPr id="43039" name="对象 38"/>
          <p:cNvGraphicFramePr>
            <a:graphicFrameLocks noChangeAspect="1"/>
          </p:cNvGraphicFramePr>
          <p:nvPr>
            <p:extLst>
              <p:ext uri="{D42A27DB-BD31-4B8C-83A1-F6EECF244321}">
                <p14:modId xmlns:p14="http://schemas.microsoft.com/office/powerpoint/2010/main" xmlns="" val="416781350"/>
              </p:ext>
            </p:extLst>
          </p:nvPr>
        </p:nvGraphicFramePr>
        <p:xfrm>
          <a:off x="4085540" y="4900136"/>
          <a:ext cx="1438910" cy="394653"/>
        </p:xfrm>
        <a:graphic>
          <a:graphicData uri="http://schemas.openxmlformats.org/presentationml/2006/ole">
            <p:oleObj spid="_x0000_s159526" name="Equation" r:id="rId14" imgW="736560" imgH="203040" progId="Equation.DSMT4">
              <p:embed/>
            </p:oleObj>
          </a:graphicData>
        </a:graphic>
      </p:graphicFrame>
      <p:grpSp>
        <p:nvGrpSpPr>
          <p:cNvPr id="3" name="组合 2"/>
          <p:cNvGrpSpPr/>
          <p:nvPr/>
        </p:nvGrpSpPr>
        <p:grpSpPr>
          <a:xfrm>
            <a:off x="6227015" y="4270140"/>
            <a:ext cx="2344326" cy="1453654"/>
            <a:chOff x="6548849" y="3896992"/>
            <a:chExt cx="2344326" cy="1453654"/>
          </a:xfrm>
        </p:grpSpPr>
        <p:graphicFrame>
          <p:nvGraphicFramePr>
            <p:cNvPr id="43032" name="对象 31"/>
            <p:cNvGraphicFramePr>
              <a:graphicFrameLocks noChangeAspect="1"/>
            </p:cNvGraphicFramePr>
            <p:nvPr>
              <p:extLst>
                <p:ext uri="{D42A27DB-BD31-4B8C-83A1-F6EECF244321}">
                  <p14:modId xmlns:p14="http://schemas.microsoft.com/office/powerpoint/2010/main" xmlns="" val="669677068"/>
                </p:ext>
              </p:extLst>
            </p:nvPr>
          </p:nvGraphicFramePr>
          <p:xfrm>
            <a:off x="6693281" y="4466928"/>
            <a:ext cx="1979612" cy="785813"/>
          </p:xfrm>
          <a:graphic>
            <a:graphicData uri="http://schemas.openxmlformats.org/presentationml/2006/ole">
              <p:oleObj spid="_x0000_s159527" name="Equation" r:id="rId15" imgW="1015920" imgH="406080" progId="Equation.DSMT4">
                <p:embed/>
              </p:oleObj>
            </a:graphicData>
          </a:graphic>
        </p:graphicFrame>
        <p:sp>
          <p:nvSpPr>
            <p:cNvPr id="43040" name="TextBox 39"/>
            <p:cNvSpPr txBox="1">
              <a:spLocks noChangeArrowheads="1"/>
            </p:cNvSpPr>
            <p:nvPr/>
          </p:nvSpPr>
          <p:spPr bwMode="auto">
            <a:xfrm>
              <a:off x="6553269" y="4005263"/>
              <a:ext cx="233990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r>
                <a:rPr lang="en-US" altLang="zh-CN" sz="2400" b="1" dirty="0">
                  <a:latin typeface="Georgia" panose="02040502050405020303" pitchFamily="18" charset="0"/>
                </a:rPr>
                <a:t>Dirichlet </a:t>
              </a:r>
              <a:r>
                <a:rPr lang="zh-CN" altLang="en-US" sz="2400" b="1" dirty="0">
                  <a:latin typeface="Georgia" panose="02040502050405020303" pitchFamily="18" charset="0"/>
                </a:rPr>
                <a:t>积分</a:t>
              </a:r>
            </a:p>
          </p:txBody>
        </p:sp>
        <p:sp>
          <p:nvSpPr>
            <p:cNvPr id="41" name="矩形 40"/>
            <p:cNvSpPr/>
            <p:nvPr/>
          </p:nvSpPr>
          <p:spPr>
            <a:xfrm>
              <a:off x="6548849" y="3896992"/>
              <a:ext cx="2268475" cy="1453654"/>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mc:AlternateContent xmlns:mc="http://schemas.openxmlformats.org/markup-compatibility/2006">
        <mc:Choice xmlns:a14="http://schemas.microsoft.com/office/drawing/2010/main" xmlns="" Requires="a14">
          <p:sp>
            <p:nvSpPr>
              <p:cNvPr id="48" name="TextBox 15"/>
              <p:cNvSpPr txBox="1">
                <a:spLocks noChangeArrowheads="1"/>
              </p:cNvSpPr>
              <p:nvPr/>
            </p:nvSpPr>
            <p:spPr bwMode="auto">
              <a:xfrm>
                <a:off x="691119" y="2796540"/>
                <a:ext cx="1360600" cy="400110"/>
              </a:xfrm>
              <a:prstGeom prst="rect">
                <a:avLst/>
              </a:prstGeom>
              <a:noFill/>
              <a:ln w="31750">
                <a:solidFill>
                  <a:schemeClr val="accent1"/>
                </a:solidFill>
                <a:miter lim="800000"/>
                <a:headEnd/>
                <a:tailEnd/>
              </a:ln>
              <a:extLst>
                <a:ext uri="{909E8E84-426E-40DD-AFC4-6F175D3DCCD1}">
                  <a14:hiddenFill>
                    <a:solidFill>
                      <a:srgbClr val="FFFFFF"/>
                    </a:solidFill>
                  </a14:hiddenFill>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spcBef>
                    <a:spcPct val="0"/>
                  </a:spcBef>
                  <a:buClrTx/>
                  <a:buFontTx/>
                  <a:buNone/>
                </a:pPr>
                <a:r>
                  <a:rPr lang="zh-CN" altLang="en-US" sz="2000" b="1" dirty="0" smtClean="0">
                    <a:latin typeface="Georgia" panose="02040502050405020303" pitchFamily="18" charset="0"/>
                  </a:rPr>
                  <a:t>令 </a:t>
                </a:r>
                <a14:m>
                  <m:oMath xmlns:m="http://schemas.openxmlformats.org/officeDocument/2006/math">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𝒕</m:t>
                    </m:r>
                  </m:oMath>
                </a14:m>
                <a:r>
                  <a:rPr lang="zh-CN" altLang="en-US" sz="2000" b="1" dirty="0" smtClean="0">
                    <a:latin typeface="Georgia" panose="02040502050405020303" pitchFamily="18" charset="0"/>
                  </a:rPr>
                  <a:t/>
                </a:r>
                <a:endParaRPr lang="zh-CN" altLang="en-US" sz="2000" b="1" dirty="0">
                  <a:latin typeface="Georgia" panose="02040502050405020303" pitchFamily="18" charset="0"/>
                </a:endParaRPr>
              </a:p>
            </p:txBody>
          </p:sp>
        </mc:Choice>
        <mc:Fallback>
          <p:sp>
            <p:nvSpPr>
              <p:cNvPr id="48" name="TextBox 15"/>
              <p:cNvSpPr txBox="1">
                <a:spLocks noRot="1" noChangeAspect="1" noMove="1" noResize="1" noEditPoints="1" noAdjustHandles="1" noChangeArrowheads="1" noChangeShapeType="1" noTextEdit="1"/>
              </p:cNvSpPr>
              <p:nvPr/>
            </p:nvSpPr>
            <p:spPr bwMode="auto">
              <a:xfrm>
                <a:off x="691119" y="2796540"/>
                <a:ext cx="1360600" cy="400110"/>
              </a:xfrm>
              <a:prstGeom prst="rect">
                <a:avLst/>
              </a:prstGeom>
              <a:blipFill>
                <a:blip r:embed="rId16" cstate="print"/>
                <a:stretch>
                  <a:fillRect l="-1747" t="-8571" b="-18571"/>
                </a:stretch>
              </a:blipFill>
              <a:ln w="317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fade">
                                      <p:cBhvr>
                                        <p:cTn id="7" dur="500"/>
                                        <p:tgtEl>
                                          <p:spTgt spid="43010"/>
                                        </p:tgtEl>
                                      </p:cBhvr>
                                    </p:animEffect>
                                  </p:childTnLst>
                                </p:cTn>
                              </p:par>
                              <p:par>
                                <p:cTn id="8" presetID="10" presetClass="entr" presetSubtype="0" fill="hold" nodeType="withEffect">
                                  <p:stCondLst>
                                    <p:cond delay="0"/>
                                  </p:stCondLst>
                                  <p:childTnLst>
                                    <p:set>
                                      <p:cBhvr>
                                        <p:cTn id="9" dur="1" fill="hold">
                                          <p:stCondLst>
                                            <p:cond delay="0"/>
                                          </p:stCondLst>
                                        </p:cTn>
                                        <p:tgtEl>
                                          <p:spTgt spid="43015"/>
                                        </p:tgtEl>
                                        <p:attrNameLst>
                                          <p:attrName>style.visibility</p:attrName>
                                        </p:attrNameLst>
                                      </p:cBhvr>
                                      <p:to>
                                        <p:strVal val="visible"/>
                                      </p:to>
                                    </p:set>
                                    <p:animEffect transition="in" filter="fade">
                                      <p:cBhvr>
                                        <p:cTn id="10" dur="500"/>
                                        <p:tgtEl>
                                          <p:spTgt spid="4301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3017"/>
                                        </p:tgtEl>
                                        <p:attrNameLst>
                                          <p:attrName>style.visibility</p:attrName>
                                        </p:attrNameLst>
                                      </p:cBhvr>
                                      <p:to>
                                        <p:strVal val="visible"/>
                                      </p:to>
                                    </p:set>
                                    <p:anim calcmode="lin" valueType="num">
                                      <p:cBhvr>
                                        <p:cTn id="15" dur="500" fill="hold"/>
                                        <p:tgtEl>
                                          <p:spTgt spid="43017"/>
                                        </p:tgtEl>
                                        <p:attrNameLst>
                                          <p:attrName>ppt_w</p:attrName>
                                        </p:attrNameLst>
                                      </p:cBhvr>
                                      <p:tavLst>
                                        <p:tav tm="0">
                                          <p:val>
                                            <p:fltVal val="0"/>
                                          </p:val>
                                        </p:tav>
                                        <p:tav tm="100000">
                                          <p:val>
                                            <p:strVal val="#ppt_w"/>
                                          </p:val>
                                        </p:tav>
                                      </p:tavLst>
                                    </p:anim>
                                    <p:anim calcmode="lin" valueType="num">
                                      <p:cBhvr>
                                        <p:cTn id="16" dur="500" fill="hold"/>
                                        <p:tgtEl>
                                          <p:spTgt spid="43017"/>
                                        </p:tgtEl>
                                        <p:attrNameLst>
                                          <p:attrName>ppt_h</p:attrName>
                                        </p:attrNameLst>
                                      </p:cBhvr>
                                      <p:tavLst>
                                        <p:tav tm="0">
                                          <p:val>
                                            <p:fltVal val="0"/>
                                          </p:val>
                                        </p:tav>
                                        <p:tav tm="100000">
                                          <p:val>
                                            <p:strVal val="#ppt_h"/>
                                          </p:val>
                                        </p:tav>
                                      </p:tavLst>
                                    </p:anim>
                                    <p:animEffect transition="in" filter="fade">
                                      <p:cBhvr>
                                        <p:cTn id="17" dur="500"/>
                                        <p:tgtEl>
                                          <p:spTgt spid="430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019"/>
                                        </p:tgtEl>
                                        <p:attrNameLst>
                                          <p:attrName>style.visibility</p:attrName>
                                        </p:attrNameLst>
                                      </p:cBhvr>
                                      <p:to>
                                        <p:strVal val="visible"/>
                                      </p:to>
                                    </p:set>
                                    <p:animEffect transition="in" filter="wipe(left)">
                                      <p:cBhvr>
                                        <p:cTn id="22" dur="500"/>
                                        <p:tgtEl>
                                          <p:spTgt spid="430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3024"/>
                                        </p:tgtEl>
                                        <p:attrNameLst>
                                          <p:attrName>style.visibility</p:attrName>
                                        </p:attrNameLst>
                                      </p:cBhvr>
                                      <p:to>
                                        <p:strVal val="visible"/>
                                      </p:to>
                                    </p:set>
                                    <p:animEffect transition="in" filter="wipe(down)">
                                      <p:cBhvr>
                                        <p:cTn id="38" dur="500"/>
                                        <p:tgtEl>
                                          <p:spTgt spid="430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43023"/>
                                        </p:tgtEl>
                                        <p:attrNameLst>
                                          <p:attrName>style.visibility</p:attrName>
                                        </p:attrNameLst>
                                      </p:cBhvr>
                                      <p:to>
                                        <p:strVal val="visible"/>
                                      </p:to>
                                    </p:set>
                                    <p:animEffect transition="in" filter="wipe(down)">
                                      <p:cBhvr>
                                        <p:cTn id="51" dur="500"/>
                                        <p:tgtEl>
                                          <p:spTgt spid="4302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3018"/>
                                        </p:tgtEl>
                                        <p:attrNameLst>
                                          <p:attrName>style.visibility</p:attrName>
                                        </p:attrNameLst>
                                      </p:cBhvr>
                                      <p:to>
                                        <p:strVal val="visible"/>
                                      </p:to>
                                    </p:set>
                                    <p:animEffect transition="in" filter="wipe(left)">
                                      <p:cBhvr>
                                        <p:cTn id="56" dur="500"/>
                                        <p:tgtEl>
                                          <p:spTgt spid="4301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p:cTn id="61" dur="500" fill="hold"/>
                                        <p:tgtEl>
                                          <p:spTgt spid="48"/>
                                        </p:tgtEl>
                                        <p:attrNameLst>
                                          <p:attrName>ppt_w</p:attrName>
                                        </p:attrNameLst>
                                      </p:cBhvr>
                                      <p:tavLst>
                                        <p:tav tm="0">
                                          <p:val>
                                            <p:fltVal val="0"/>
                                          </p:val>
                                        </p:tav>
                                        <p:tav tm="100000">
                                          <p:val>
                                            <p:strVal val="#ppt_w"/>
                                          </p:val>
                                        </p:tav>
                                      </p:tavLst>
                                    </p:anim>
                                    <p:anim calcmode="lin" valueType="num">
                                      <p:cBhvr>
                                        <p:cTn id="62" dur="500" fill="hold"/>
                                        <p:tgtEl>
                                          <p:spTgt spid="48"/>
                                        </p:tgtEl>
                                        <p:attrNameLst>
                                          <p:attrName>ppt_h</p:attrName>
                                        </p:attrNameLst>
                                      </p:cBhvr>
                                      <p:tavLst>
                                        <p:tav tm="0">
                                          <p:val>
                                            <p:fltVal val="0"/>
                                          </p:val>
                                        </p:tav>
                                        <p:tav tm="100000">
                                          <p:val>
                                            <p:strVal val="#ppt_h"/>
                                          </p:val>
                                        </p:tav>
                                      </p:tavLst>
                                    </p:anim>
                                    <p:animEffect transition="in" filter="fade">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3030"/>
                                        </p:tgtEl>
                                        <p:attrNameLst>
                                          <p:attrName>style.visibility</p:attrName>
                                        </p:attrNameLst>
                                      </p:cBhvr>
                                      <p:to>
                                        <p:strVal val="visible"/>
                                      </p:to>
                                    </p:set>
                                    <p:animEffect transition="in" filter="wipe(left)">
                                      <p:cBhvr>
                                        <p:cTn id="68" dur="500"/>
                                        <p:tgtEl>
                                          <p:spTgt spid="4303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3034"/>
                                        </p:tgtEl>
                                        <p:attrNameLst>
                                          <p:attrName>style.visibility</p:attrName>
                                        </p:attrNameLst>
                                      </p:cBhvr>
                                      <p:to>
                                        <p:strVal val="visible"/>
                                      </p:to>
                                    </p:set>
                                    <p:animEffect transition="in" filter="wipe(left)">
                                      <p:cBhvr>
                                        <p:cTn id="73" dur="500"/>
                                        <p:tgtEl>
                                          <p:spTgt spid="43034"/>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500" fill="hold"/>
                                        <p:tgtEl>
                                          <p:spTgt spid="3"/>
                                        </p:tgtEl>
                                        <p:attrNameLst>
                                          <p:attrName>ppt_w</p:attrName>
                                        </p:attrNameLst>
                                      </p:cBhvr>
                                      <p:tavLst>
                                        <p:tav tm="0">
                                          <p:val>
                                            <p:fltVal val="0"/>
                                          </p:val>
                                        </p:tav>
                                        <p:tav tm="100000">
                                          <p:val>
                                            <p:strVal val="#ppt_w"/>
                                          </p:val>
                                        </p:tav>
                                      </p:tavLst>
                                    </p:anim>
                                    <p:anim calcmode="lin" valueType="num">
                                      <p:cBhvr>
                                        <p:cTn id="79" dur="500" fill="hold"/>
                                        <p:tgtEl>
                                          <p:spTgt spid="3"/>
                                        </p:tgtEl>
                                        <p:attrNameLst>
                                          <p:attrName>ppt_h</p:attrName>
                                        </p:attrNameLst>
                                      </p:cBhvr>
                                      <p:tavLst>
                                        <p:tav tm="0">
                                          <p:val>
                                            <p:fltVal val="0"/>
                                          </p:val>
                                        </p:tav>
                                        <p:tav tm="100000">
                                          <p:val>
                                            <p:strVal val="#ppt_h"/>
                                          </p:val>
                                        </p:tav>
                                      </p:tavLst>
                                    </p:anim>
                                    <p:animEffect transition="in" filter="fade">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3037"/>
                                        </p:tgtEl>
                                        <p:attrNameLst>
                                          <p:attrName>style.visibility</p:attrName>
                                        </p:attrNameLst>
                                      </p:cBhvr>
                                      <p:to>
                                        <p:strVal val="visible"/>
                                      </p:to>
                                    </p:set>
                                    <p:animEffect transition="in" filter="wipe(left)">
                                      <p:cBhvr>
                                        <p:cTn id="85" dur="500"/>
                                        <p:tgtEl>
                                          <p:spTgt spid="4303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43036"/>
                                        </p:tgtEl>
                                        <p:attrNameLst>
                                          <p:attrName>style.visibility</p:attrName>
                                        </p:attrNameLst>
                                      </p:cBhvr>
                                      <p:to>
                                        <p:strVal val="visible"/>
                                      </p:to>
                                    </p:set>
                                    <p:animEffect transition="in" filter="wipe(left)">
                                      <p:cBhvr>
                                        <p:cTn id="90" dur="500"/>
                                        <p:tgtEl>
                                          <p:spTgt spid="4303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3039"/>
                                        </p:tgtEl>
                                        <p:attrNameLst>
                                          <p:attrName>style.visibility</p:attrName>
                                        </p:attrNameLst>
                                      </p:cBhvr>
                                      <p:to>
                                        <p:strVal val="visible"/>
                                      </p:to>
                                    </p:set>
                                    <p:animEffect transition="in" filter="wipe(left)">
                                      <p:cBhvr>
                                        <p:cTn id="95" dur="500"/>
                                        <p:tgtEl>
                                          <p:spTgt spid="4303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43035"/>
                                        </p:tgtEl>
                                        <p:attrNameLst>
                                          <p:attrName>style.visibility</p:attrName>
                                        </p:attrNameLst>
                                      </p:cBhvr>
                                      <p:to>
                                        <p:strVal val="visible"/>
                                      </p:to>
                                    </p:set>
                                    <p:animEffect transition="in" filter="wipe(left)">
                                      <p:cBhvr>
                                        <p:cTn id="100" dur="500"/>
                                        <p:tgtEl>
                                          <p:spTgt spid="4303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43038"/>
                                        </p:tgtEl>
                                        <p:attrNameLst>
                                          <p:attrName>style.visibility</p:attrName>
                                        </p:attrNameLst>
                                      </p:cBhvr>
                                      <p:to>
                                        <p:strVal val="visible"/>
                                      </p:to>
                                    </p:set>
                                    <p:animEffect transition="in" filter="wipe(left)">
                                      <p:cBhvr>
                                        <p:cTn id="105" dur="500"/>
                                        <p:tgtEl>
                                          <p:spTgt spid="4303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12" grpId="0" animBg="1"/>
      <p:bldP spid="13" grpId="0" animBg="1"/>
      <p:bldP spid="14" grpId="0" animBg="1"/>
      <p:bldP spid="43023" grpId="0" animBg="1"/>
      <p:bldP spid="43024" grpId="0" animBg="1"/>
      <p:bldP spid="33"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11560" y="476672"/>
                <a:ext cx="8280920" cy="3528392"/>
              </a:xfrm>
            </p:spPr>
            <p:txBody>
              <a:bodyPr/>
              <a:lstStyle/>
              <a:p>
                <a:pPr>
                  <a:lnSpc>
                    <a:spcPct val="125000"/>
                  </a:lnSpc>
                </a:pPr>
                <a:r>
                  <a:rPr lang="zh-CN" altLang="zh-CN" dirty="0"/>
                  <a:t>正弦振动是容易分析的</a:t>
                </a:r>
                <a:r>
                  <a:rPr lang="zh-CN" altLang="zh-CN" dirty="0" smtClean="0"/>
                  <a:t>。</a:t>
                </a:r>
                <a:endParaRPr lang="en-US" altLang="zh-CN" dirty="0" smtClean="0"/>
              </a:p>
              <a:p>
                <a:pPr>
                  <a:lnSpc>
                    <a:spcPct val="125000"/>
                  </a:lnSpc>
                </a:pPr>
                <a:r>
                  <a:rPr lang="zh-CN" altLang="zh-CN" dirty="0" smtClean="0"/>
                  <a:t>自然界</a:t>
                </a:r>
                <a:r>
                  <a:rPr lang="zh-CN" altLang="zh-CN" dirty="0"/>
                  <a:t>中很多振动都是这些简单振动的合成。</a:t>
                </a:r>
                <a:endParaRPr lang="en-US" altLang="zh-CN" dirty="0" smtClean="0"/>
              </a:p>
              <a:p>
                <a:pPr>
                  <a:lnSpc>
                    <a:spcPct val="125000"/>
                  </a:lnSpc>
                </a:pPr>
                <a14:m>
                  <m:oMath xmlns:m="http://schemas.openxmlformats.org/officeDocument/2006/math">
                    <m:r>
                      <a:rPr lang="en-US" altLang="zh-CN" b="1" i="1">
                        <a:latin typeface="Cambria Math" panose="02040503050406030204" pitchFamily="18" charset="0"/>
                      </a:rPr>
                      <m:t>𝒚</m:t>
                    </m:r>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𝒕</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𝟑</m:t>
                        </m:r>
                        <m:r>
                          <a:rPr lang="en-US" altLang="zh-CN" b="1" i="1">
                            <a:latin typeface="Cambria Math" panose="02040503050406030204" pitchFamily="18" charset="0"/>
                          </a:rPr>
                          <m:t>𝒕</m:t>
                        </m:r>
                      </m:e>
                    </m:func>
                  </m:oMath>
                </a14:m>
                <a:r>
                  <a:rPr lang="zh-CN" altLang="en-US" dirty="0" smtClean="0"/>
                  <a:t>：</a:t>
                </a:r>
                <a:endParaRPr lang="en-US" altLang="zh-CN" dirty="0" smtClean="0"/>
              </a:p>
              <a:p>
                <a:pPr lvl="1">
                  <a:lnSpc>
                    <a:spcPct val="125000"/>
                  </a:lnSpc>
                </a:pPr>
                <a:r>
                  <a:rPr lang="zh-CN" altLang="zh-CN" dirty="0" smtClean="0"/>
                  <a:t>对于</a:t>
                </a:r>
                <a:r>
                  <a:rPr lang="zh-CN" altLang="zh-CN" dirty="0"/>
                  <a:t>每一个都很简单</a:t>
                </a:r>
                <a:r>
                  <a:rPr lang="zh-CN" altLang="zh-CN" dirty="0" smtClean="0"/>
                  <a:t>，</a:t>
                </a:r>
                <a:endParaRPr lang="en-US" altLang="zh-CN" dirty="0" smtClean="0"/>
              </a:p>
              <a:p>
                <a:pPr lvl="1">
                  <a:lnSpc>
                    <a:spcPct val="125000"/>
                  </a:lnSpc>
                </a:pPr>
                <a:r>
                  <a:rPr lang="zh-CN" altLang="zh-CN" dirty="0" smtClean="0"/>
                  <a:t>但是</a:t>
                </a:r>
                <a:r>
                  <a:rPr lang="zh-CN" altLang="zh-CN" dirty="0"/>
                  <a:t>合成后的图像是复杂的</a:t>
                </a:r>
                <a:r>
                  <a:rPr lang="zh-CN" altLang="zh-CN" dirty="0" smtClean="0"/>
                  <a:t>。</a:t>
                </a:r>
                <a:endParaRPr lang="en-US" altLang="zh-CN" dirty="0" smtClean="0"/>
              </a:p>
              <a:p>
                <a:pPr lvl="1">
                  <a:lnSpc>
                    <a:spcPct val="125000"/>
                  </a:lnSpc>
                </a:pPr>
                <a:r>
                  <a:rPr lang="zh-CN" altLang="zh-CN" dirty="0" smtClean="0"/>
                  <a:t>我们</a:t>
                </a:r>
                <a:r>
                  <a:rPr lang="zh-CN" altLang="zh-CN" dirty="0"/>
                  <a:t>只需研究每个振动，然后合成即可。</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476672"/>
                <a:ext cx="8280920" cy="3528392"/>
              </a:xfrm>
              <a:blipFill>
                <a:blip r:embed="rId2" cstate="print"/>
                <a:stretch>
                  <a:fillRect t="-6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2018年9月10日1时59分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a:t>
            </a:fld>
            <a:endParaRPr lang="zh-CN" altLang="en-US"/>
          </a:p>
        </p:txBody>
      </p:sp>
      <p:pic>
        <p:nvPicPr>
          <p:cNvPr id="6" name="图片 5"/>
          <p:cNvPicPr>
            <a:picLocks noChangeAspect="1"/>
          </p:cNvPicPr>
          <p:nvPr/>
        </p:nvPicPr>
        <p:blipFill>
          <a:blip r:embed="rId3" cstate="print"/>
          <a:stretch>
            <a:fillRect/>
          </a:stretch>
        </p:blipFill>
        <p:spPr>
          <a:xfrm>
            <a:off x="251520" y="4187800"/>
            <a:ext cx="2736304" cy="2099174"/>
          </a:xfrm>
          <a:prstGeom prst="rect">
            <a:avLst/>
          </a:prstGeom>
        </p:spPr>
      </p:pic>
      <p:pic>
        <p:nvPicPr>
          <p:cNvPr id="2" name="图片 1"/>
          <p:cNvPicPr>
            <a:picLocks noChangeAspect="1"/>
          </p:cNvPicPr>
          <p:nvPr/>
        </p:nvPicPr>
        <p:blipFill>
          <a:blip r:embed="rId4" cstate="print"/>
          <a:stretch>
            <a:fillRect/>
          </a:stretch>
        </p:blipFill>
        <p:spPr>
          <a:xfrm>
            <a:off x="3131841" y="4131973"/>
            <a:ext cx="2952327" cy="2167356"/>
          </a:xfrm>
          <a:prstGeom prst="rect">
            <a:avLst/>
          </a:prstGeom>
        </p:spPr>
      </p:pic>
      <p:pic>
        <p:nvPicPr>
          <p:cNvPr id="7" name="图片 6"/>
          <p:cNvPicPr>
            <a:picLocks noChangeAspect="1"/>
          </p:cNvPicPr>
          <p:nvPr/>
        </p:nvPicPr>
        <p:blipFill>
          <a:blip r:embed="rId5" cstate="print"/>
          <a:stretch>
            <a:fillRect/>
          </a:stretch>
        </p:blipFill>
        <p:spPr>
          <a:xfrm>
            <a:off x="6158063" y="4130856"/>
            <a:ext cx="2869407" cy="2539116"/>
          </a:xfrm>
          <a:prstGeom prst="rect">
            <a:avLst/>
          </a:prstGeom>
        </p:spPr>
      </p:pic>
      <p:sp>
        <p:nvSpPr>
          <p:cNvPr id="8" name="文本框 7"/>
          <p:cNvSpPr txBox="1"/>
          <p:nvPr/>
        </p:nvSpPr>
        <p:spPr>
          <a:xfrm>
            <a:off x="390268" y="4108166"/>
            <a:ext cx="1008112"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sin </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095835" y="4103493"/>
            <a:ext cx="1008112"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sin 3</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299255" y="3750787"/>
            <a:ext cx="2587021" cy="523220"/>
          </a:xfrm>
          <a:prstGeom prst="rect">
            <a:avLst/>
          </a:prstGeom>
          <a:noFill/>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y</a:t>
            </a:r>
            <a:r>
              <a:rPr lang="en-US" altLang="zh-CN" sz="2800" b="1" dirty="0" smtClean="0">
                <a:latin typeface="Times New Roman" panose="02020603050405020304" pitchFamily="18" charset="0"/>
                <a:cs typeface="Times New Roman" panose="02020603050405020304" pitchFamily="18" charset="0"/>
              </a:rPr>
              <a:t> = </a:t>
            </a:r>
            <a:r>
              <a:rPr lang="en-US" altLang="zh-CN" sz="2800" b="1" dirty="0">
                <a:latin typeface="Times New Roman" panose="02020603050405020304" pitchFamily="18" charset="0"/>
                <a:cs typeface="Times New Roman" panose="02020603050405020304" pitchFamily="18" charset="0"/>
              </a:rPr>
              <a:t>sin </a:t>
            </a:r>
            <a:r>
              <a:rPr lang="en-US" altLang="zh-CN" sz="2800" b="1" i="1" dirty="0" smtClean="0">
                <a:latin typeface="Times New Roman" panose="02020603050405020304" pitchFamily="18" charset="0"/>
                <a:cs typeface="Times New Roman" panose="02020603050405020304" pitchFamily="18" charset="0"/>
              </a:rPr>
              <a:t>t</a:t>
            </a:r>
            <a:r>
              <a:rPr lang="en-US" altLang="zh-CN" sz="2800" b="1" dirty="0" smtClean="0">
                <a:latin typeface="Times New Roman" panose="02020603050405020304" pitchFamily="18" charset="0"/>
                <a:cs typeface="Times New Roman" panose="02020603050405020304" pitchFamily="18" charset="0"/>
              </a:rPr>
              <a:t> + sin 3</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0715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left)">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left)">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wipe(left)">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wipe(left)">
                                      <p:cBhvr>
                                        <p:cTn id="45" dur="500"/>
                                        <p:tgtEl>
                                          <p:spTgt spid="3">
                                            <p:txEl>
                                              <p:pRg st="4" end="4"/>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wipe(left)">
                                      <p:cBhvr>
                                        <p:cTn id="5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频谱分析</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1124744"/>
                <a:ext cx="7729972" cy="5544616"/>
              </a:xfrm>
            </p:spPr>
            <p:txBody>
              <a:bodyPr/>
              <a:lstStyle/>
              <a:p>
                <a:pPr>
                  <a:lnSpc>
                    <a:spcPct val="125000"/>
                  </a:lnSpc>
                </a:pPr>
                <a:r>
                  <a:rPr lang="zh-CN" altLang="zh-CN" dirty="0" smtClean="0"/>
                  <a:t>对于非周期函数</a:t>
                </a:r>
                <a:r>
                  <a:rPr lang="en-US" altLang="zh-CN" dirty="0" smtClean="0"/>
                  <a:t/>
                </a: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zh-CN" altLang="en-US" dirty="0" smtClean="0"/>
                  <a:t>，</a:t>
                </a:r>
                <a:endParaRPr lang="en-US" altLang="zh-CN" dirty="0" smtClean="0"/>
              </a:p>
              <a:p>
                <a:pPr lvl="1">
                  <a:lnSpc>
                    <a:spcPct val="125000"/>
                  </a:lnSpc>
                </a:pPr>
                <a:r>
                  <a:rPr lang="zh-CN" altLang="en-US" dirty="0" smtClean="0"/>
                  <a:t>其 </a:t>
                </a:r>
                <a:r>
                  <a:rPr lang="en-US" altLang="zh-CN" dirty="0" smtClean="0"/>
                  <a:t>Fourier </a:t>
                </a:r>
                <a:r>
                  <a:rPr lang="zh-CN" altLang="en-US" dirty="0" smtClean="0"/>
                  <a:t>变换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zh-CN" altLang="zh-CN" dirty="0"/>
                  <a:t>称为</a:t>
                </a:r>
                <a:r>
                  <a:rPr lang="en-US" altLang="zh-CN" dirty="0" smtClean="0"/>
                  <a:t/>
                </a: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en-US" altLang="zh-CN" dirty="0" smtClean="0"/>
                  <a:t/>
                </a:r>
                <a:r>
                  <a:rPr lang="zh-CN" altLang="zh-CN" dirty="0"/>
                  <a:t>的频谱函数，</a:t>
                </a:r>
                <a:endParaRPr lang="en-US" altLang="zh-CN" dirty="0" smtClean="0"/>
              </a:p>
              <a:p>
                <a:pPr lvl="1">
                  <a:lnSpc>
                    <a:spcPct val="125000"/>
                  </a:lnSpc>
                </a:pPr>
                <a14:m>
                  <m:oMath xmlns:m="http://schemas.openxmlformats.org/officeDocument/2006/math">
                    <m:r>
                      <a:rPr lang="en-US" altLang="zh-CN" b="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oMath>
                </a14:m>
                <a:r>
                  <a:rPr lang="en-US" altLang="zh-CN" dirty="0" smtClean="0"/>
                  <a:t/>
                </a:r>
                <a:r>
                  <a:rPr lang="zh-CN" altLang="zh-CN" dirty="0"/>
                  <a:t>称为的</a:t>
                </a:r>
                <a:r>
                  <a:rPr lang="en-US" altLang="zh-CN" dirty="0"/>
                  <a:t>(</a:t>
                </a:r>
                <a:r>
                  <a:rPr lang="zh-CN" altLang="zh-CN" dirty="0"/>
                  <a:t>振幅</a:t>
                </a:r>
                <a:r>
                  <a:rPr lang="en-US" altLang="zh-CN" dirty="0"/>
                  <a:t>)</a:t>
                </a:r>
                <a:r>
                  <a:rPr lang="zh-CN" altLang="zh-CN" dirty="0"/>
                  <a:t>频谱</a:t>
                </a:r>
                <a:r>
                  <a:rPr lang="zh-CN" altLang="zh-CN" dirty="0" smtClean="0"/>
                  <a:t>，由于</a:t>
                </a:r>
                <a:r>
                  <a:rPr lang="zh-CN" altLang="zh-CN" dirty="0"/>
                  <a:t>是连续函数，因而称为连续频谱</a:t>
                </a:r>
                <a:r>
                  <a:rPr lang="zh-CN" altLang="zh-CN" dirty="0" smtClean="0"/>
                  <a:t>。</a:t>
                </a:r>
                <a:endParaRPr lang="en-US" altLang="zh-CN" dirty="0" smtClean="0"/>
              </a:p>
              <a:p>
                <a:pPr>
                  <a:lnSpc>
                    <a:spcPct val="125000"/>
                  </a:lnSpc>
                </a:pPr>
                <a:r>
                  <a:rPr lang="zh-CN" altLang="zh-CN" dirty="0"/>
                  <a:t>注意</a:t>
                </a:r>
              </a:p>
              <a:p>
                <a:pPr marL="109537"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r>
                        <a:rPr lang="en-US" altLang="zh-CN" b="1" i="1" smtClean="0">
                          <a:latin typeface="Cambria Math" panose="02040503050406030204" pitchFamily="18" charset="0"/>
                        </a:rPr>
                        <m:t>𝒊</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1124744"/>
                <a:ext cx="7729972" cy="5544616"/>
              </a:xfrm>
              <a:blipFill>
                <a:blip r:embed="rId2" cstate="print"/>
                <a:stretch>
                  <a:fillRect l="-79" t="-55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60</a:t>
            </a:fld>
            <a:endParaRPr lang="zh-CN" altLang="en-US"/>
          </a:p>
        </p:txBody>
      </p:sp>
      <p:sp>
        <p:nvSpPr>
          <p:cNvPr id="6" name="圆角矩形 5"/>
          <p:cNvSpPr/>
          <p:nvPr/>
        </p:nvSpPr>
        <p:spPr>
          <a:xfrm>
            <a:off x="1691680" y="4869160"/>
            <a:ext cx="2808312" cy="1224136"/>
          </a:xfrm>
          <a:prstGeom prst="roundRect">
            <a:avLst/>
          </a:prstGeom>
          <a:solidFill>
            <a:schemeClr val="accent1">
              <a:alpha val="15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102438" y="4837999"/>
            <a:ext cx="2808312" cy="1224136"/>
          </a:xfrm>
          <a:prstGeom prst="roundRect">
            <a:avLst/>
          </a:prstGeom>
          <a:solidFill>
            <a:schemeClr val="accent1">
              <a:alpha val="15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12334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3"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heel(3)">
                                      <p:cBhvr>
                                        <p:cTn id="36" dur="500"/>
                                        <p:tgtEl>
                                          <p:spTgt spid="6"/>
                                        </p:tgtEl>
                                      </p:cBhvr>
                                    </p:animEffect>
                                  </p:childTnLst>
                                </p:cTn>
                              </p:par>
                              <p:par>
                                <p:cTn id="37" presetID="21" presetClass="entr" presetSubtype="3"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heel(3)">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404664"/>
                <a:ext cx="8064896" cy="5904656"/>
              </a:xfrm>
            </p:spPr>
            <p:txBody>
              <a:bodyPr/>
              <a:lstStyle/>
              <a:p>
                <a:pPr>
                  <a:lnSpc>
                    <a:spcPct val="125000"/>
                  </a:lnSpc>
                </a:pPr>
                <a:r>
                  <a:rPr lang="zh-CN" altLang="en-US" dirty="0" smtClean="0"/>
                  <a:t>令</a:t>
                </a:r>
                <a14:m>
                  <m:oMath xmlns:m="http://schemas.openxmlformats.org/officeDocument/2006/math">
                    <m:r>
                      <a:rPr lang="zh-CN" altLang="en-US" b="1" i="1" dirty="0">
                        <a:latin typeface="Cambria Math" panose="02040503050406030204" pitchFamily="18" charset="0"/>
                      </a:rPr>
                      <m:t>：</m:t>
                    </m:r>
                  </m:oMath>
                </a14:m>
                <a:endParaRPr lang="en-US" altLang="zh-CN" i="1" dirty="0" smtClean="0">
                  <a:latin typeface="Cambria Math" panose="02040503050406030204" pitchFamily="18" charset="0"/>
                </a:endParaRPr>
              </a:p>
              <a:p>
                <a:pPr marL="109537" indent="0">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𝒖</m:t>
                      </m:r>
                      <m:d>
                        <m:dPr>
                          <m:ctrlPr>
                            <a:rPr lang="zh-CN" altLang="zh-CN" sz="2400" i="1">
                              <a:latin typeface="Cambria Math"/>
                            </a:rPr>
                          </m:ctrlPr>
                        </m:dPr>
                        <m:e>
                          <m:r>
                            <a:rPr lang="en-US" altLang="zh-CN" sz="2400" b="1" i="1">
                              <a:latin typeface="Cambria Math" panose="02040503050406030204" pitchFamily="18" charset="0"/>
                            </a:rPr>
                            <m:t>𝝎</m:t>
                          </m:r>
                        </m:e>
                      </m:d>
                      <m:r>
                        <a:rPr lang="en-US" altLang="zh-CN" sz="2400" b="1" i="1">
                          <a:latin typeface="Cambria Math" panose="02040503050406030204" pitchFamily="18" charset="0"/>
                        </a:rPr>
                        <m:t>=</m:t>
                      </m:r>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𝒇</m:t>
                          </m:r>
                          <m:d>
                            <m:dPr>
                              <m:ctrlPr>
                                <a:rPr lang="zh-CN" altLang="zh-CN" sz="2400" i="1">
                                  <a:latin typeface="Cambria Math"/>
                                </a:rPr>
                              </m:ctrlPr>
                            </m:dPr>
                            <m:e>
                              <m:r>
                                <a:rPr lang="en-US" altLang="zh-CN" sz="2400" b="1" i="1">
                                  <a:latin typeface="Cambria Math" panose="02040503050406030204" pitchFamily="18" charset="0"/>
                                </a:rPr>
                                <m:t>𝒕</m:t>
                              </m:r>
                            </m:e>
                          </m:d>
                          <m:func>
                            <m:funcPr>
                              <m:ctrlPr>
                                <a:rPr lang="zh-CN" altLang="zh-CN" sz="2400" i="1">
                                  <a:latin typeface="Cambria Math"/>
                                </a:rPr>
                              </m:ctrlPr>
                            </m:funcPr>
                            <m:fName>
                              <m:r>
                                <a:rPr lang="en-US" altLang="zh-CN" sz="2400" b="1" i="0">
                                  <a:latin typeface="Cambria Math" panose="02040503050406030204" pitchFamily="18" charset="0"/>
                                </a:rPr>
                                <m:t>𝐜𝐨𝐬</m:t>
                              </m:r>
                            </m:fName>
                            <m:e>
                              <m:r>
                                <a:rPr lang="en-US" altLang="zh-CN" sz="2400" b="1" i="1">
                                  <a:latin typeface="Cambria Math" panose="02040503050406030204" pitchFamily="18" charset="0"/>
                                </a:rPr>
                                <m:t>𝝎</m:t>
                              </m:r>
                              <m:r>
                                <a:rPr lang="en-US" altLang="zh-CN" sz="2400" b="1" i="1">
                                  <a:latin typeface="Cambria Math" panose="02040503050406030204" pitchFamily="18" charset="0"/>
                                </a:rPr>
                                <m:t>𝒕</m:t>
                              </m:r>
                            </m:e>
                          </m:func>
                          <m:r>
                            <a:rPr lang="en-US" altLang="zh-CN" sz="2400" b="1" i="0">
                              <a:latin typeface="Cambria Math" panose="02040503050406030204" pitchFamily="18" charset="0"/>
                            </a:rPr>
                            <m:t>𝐝</m:t>
                          </m:r>
                          <m:r>
                            <a:rPr lang="en-US" altLang="zh-CN" sz="2400" b="1" i="1">
                              <a:latin typeface="Cambria Math" panose="02040503050406030204" pitchFamily="18" charset="0"/>
                            </a:rPr>
                            <m:t>𝒕</m:t>
                          </m:r>
                        </m:e>
                      </m:nary>
                      <m:r>
                        <a:rPr lang="en-US" altLang="zh-CN" sz="2400" b="1" i="1">
                          <a:latin typeface="Cambria Math" panose="02040503050406030204" pitchFamily="18" charset="0"/>
                        </a:rPr>
                        <m:t>, </m:t>
                      </m:r>
                      <m:r>
                        <a:rPr lang="en-US" altLang="zh-CN" sz="2400" b="1" i="1" smtClean="0">
                          <a:latin typeface="Cambria Math" panose="02040503050406030204" pitchFamily="18" charset="0"/>
                        </a:rPr>
                        <m:t> </m:t>
                      </m:r>
                      <m:r>
                        <a:rPr lang="en-US" altLang="zh-CN" sz="2400" b="1" i="1">
                          <a:latin typeface="Cambria Math" panose="02040503050406030204" pitchFamily="18" charset="0"/>
                        </a:rPr>
                        <m:t>𝒗</m:t>
                      </m:r>
                      <m:d>
                        <m:dPr>
                          <m:ctrlPr>
                            <a:rPr lang="en-US" altLang="zh-CN" sz="2400" i="1">
                              <a:latin typeface="Cambria Math"/>
                            </a:rPr>
                          </m:ctrlPr>
                        </m:dPr>
                        <m:e>
                          <m:r>
                            <a:rPr lang="en-US" altLang="zh-CN" sz="2400" b="1" i="1">
                              <a:latin typeface="Cambria Math" panose="02040503050406030204" pitchFamily="18" charset="0"/>
                            </a:rPr>
                            <m:t>𝝎</m:t>
                          </m:r>
                        </m:e>
                      </m:d>
                      <m:r>
                        <a:rPr lang="en-US" altLang="zh-CN" sz="2400" b="1">
                          <a:latin typeface="Cambria Math" panose="02040503050406030204" pitchFamily="18" charset="0"/>
                        </a:rPr>
                        <m:t>=</m:t>
                      </m:r>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𝒇</m:t>
                          </m:r>
                          <m:d>
                            <m:dPr>
                              <m:ctrlPr>
                                <a:rPr lang="zh-CN" altLang="zh-CN" sz="2400" i="1">
                                  <a:latin typeface="Cambria Math"/>
                                </a:rPr>
                              </m:ctrlPr>
                            </m:dPr>
                            <m:e>
                              <m:r>
                                <a:rPr lang="en-US" altLang="zh-CN" sz="2400" b="1" i="1">
                                  <a:latin typeface="Cambria Math" panose="02040503050406030204" pitchFamily="18" charset="0"/>
                                </a:rPr>
                                <m:t>𝒕</m:t>
                              </m:r>
                            </m:e>
                          </m:d>
                          <m:func>
                            <m:funcPr>
                              <m:ctrlPr>
                                <a:rPr lang="zh-CN" altLang="zh-CN" sz="2400" i="1">
                                  <a:latin typeface="Cambria Math"/>
                                </a:rPr>
                              </m:ctrlPr>
                            </m:funcPr>
                            <m:fName>
                              <m:r>
                                <a:rPr lang="en-US" altLang="zh-CN" sz="2400" b="1" i="0">
                                  <a:latin typeface="Cambria Math" panose="02040503050406030204" pitchFamily="18" charset="0"/>
                                </a:rPr>
                                <m:t>𝐬𝐢𝐧</m:t>
                              </m:r>
                            </m:fName>
                            <m:e>
                              <m:r>
                                <a:rPr lang="en-US" altLang="zh-CN" sz="2400" b="1" i="1">
                                  <a:latin typeface="Cambria Math" panose="02040503050406030204" pitchFamily="18" charset="0"/>
                                </a:rPr>
                                <m:t>𝝎</m:t>
                              </m:r>
                              <m:r>
                                <a:rPr lang="en-US" altLang="zh-CN" sz="2400" b="1" i="1">
                                  <a:latin typeface="Cambria Math" panose="02040503050406030204" pitchFamily="18" charset="0"/>
                                </a:rPr>
                                <m:t>𝒕</m:t>
                              </m:r>
                            </m:e>
                          </m:func>
                          <m:r>
                            <a:rPr lang="en-US" altLang="zh-CN" sz="2400" b="1" i="0">
                              <a:latin typeface="Cambria Math" panose="02040503050406030204" pitchFamily="18" charset="0"/>
                            </a:rPr>
                            <m:t>𝐝</m:t>
                          </m:r>
                          <m:r>
                            <a:rPr lang="en-US" altLang="zh-CN" sz="2400" b="1" i="1">
                              <a:latin typeface="Cambria Math" panose="02040503050406030204" pitchFamily="18" charset="0"/>
                            </a:rPr>
                            <m:t>𝒕</m:t>
                          </m:r>
                        </m:e>
                      </m:nary>
                    </m:oMath>
                  </m:oMathPara>
                </a14:m>
                <a:endParaRPr lang="en-US" altLang="zh-CN" dirty="0" smtClean="0"/>
              </a:p>
              <a:p>
                <a:pPr>
                  <a:lnSpc>
                    <a:spcPct val="150000"/>
                  </a:lnSpc>
                </a:pPr>
                <a:r>
                  <a:rPr lang="zh-CN" altLang="en-US" dirty="0" smtClean="0"/>
                  <a:t>从而得到</a:t>
                </a:r>
                <a14:m>
                  <m:oMath xmlns:m="http://schemas.openxmlformats.org/officeDocument/2006/math">
                    <m:r>
                      <a:rPr lang="zh-CN" altLang="en-US" dirty="0" smtClean="0">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𝒖</m:t>
                    </m:r>
                    <m:d>
                      <m:dPr>
                        <m:ctrlPr>
                          <a:rPr lang="zh-CN" altLang="zh-CN" i="1">
                            <a:latin typeface="Cambria Math"/>
                          </a:rPr>
                        </m:ctrlPr>
                      </m:dPr>
                      <m:e>
                        <m:r>
                          <a:rPr lang="en-US" altLang="zh-CN" b="1" i="1">
                            <a:latin typeface="Cambria Math" panose="02040503050406030204" pitchFamily="18" charset="0"/>
                          </a:rPr>
                          <m:t>𝝎</m:t>
                        </m:r>
                      </m:e>
                    </m:d>
                    <m:r>
                      <a:rPr lang="en-US" altLang="zh-CN" b="1" i="1">
                        <a:latin typeface="Cambria Math" panose="02040503050406030204" pitchFamily="18" charset="0"/>
                      </a:rPr>
                      <m:t>−</m:t>
                    </m:r>
                    <m:r>
                      <a:rPr lang="en-US" altLang="zh-CN" b="1" i="1">
                        <a:latin typeface="Cambria Math" panose="02040503050406030204" pitchFamily="18" charset="0"/>
                      </a:rPr>
                      <m:t>𝒊𝒗</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oMath>
                </a14:m>
                <a:r>
                  <a:rPr lang="zh-CN" altLang="en-US" dirty="0" smtClean="0"/>
                  <a:t>。</a:t>
                </a:r>
                <a:endParaRPr lang="zh-CN" altLang="zh-CN" dirty="0"/>
              </a:p>
              <a:p>
                <a:pPr>
                  <a:lnSpc>
                    <a:spcPct val="125000"/>
                  </a:lnSpc>
                </a:pPr>
                <a:r>
                  <a:rPr lang="zh-CN" altLang="en-US" dirty="0" smtClean="0"/>
                  <a:t>故：</a:t>
                </a:r>
                <a14:m>
                  <m:oMath xmlns:m="http://schemas.openxmlformats.org/officeDocument/2006/math">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rad>
                      <m:radPr>
                        <m:degHide m:val="on"/>
                        <m:ctrlPr>
                          <a:rPr lang="zh-CN" altLang="zh-CN" i="1">
                            <a:latin typeface="Cambria Math"/>
                          </a:rPr>
                        </m:ctrlPr>
                      </m:radPr>
                      <m:deg/>
                      <m:e>
                        <m:r>
                          <a:rPr lang="en-US" altLang="zh-CN" b="1" i="1">
                            <a:latin typeface="Cambria Math" panose="02040503050406030204" pitchFamily="18" charset="0"/>
                          </a:rPr>
                          <m:t>𝒖</m:t>
                        </m:r>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r>
                          <a:rPr lang="en-US" altLang="zh-CN" b="1" i="1">
                            <a:latin typeface="Cambria Math" panose="02040503050406030204" pitchFamily="18" charset="0"/>
                          </a:rPr>
                          <m:t>𝒗</m:t>
                        </m:r>
                        <m:sSup>
                          <m:sSupPr>
                            <m:ctrlPr>
                              <a:rPr lang="zh-CN" altLang="zh-CN" i="1">
                                <a:latin typeface="Cambria Math"/>
                              </a:rPr>
                            </m:ctrlPr>
                          </m:sSupPr>
                          <m:e>
                            <m:d>
                              <m:dPr>
                                <m:ctrlPr>
                                  <a:rPr lang="zh-CN" altLang="zh-CN" i="1">
                                    <a:latin typeface="Cambria Math"/>
                                  </a:rPr>
                                </m:ctrlPr>
                              </m:dPr>
                              <m:e>
                                <m:r>
                                  <a:rPr lang="en-US" altLang="zh-CN" b="1" i="1">
                                    <a:latin typeface="Cambria Math" panose="02040503050406030204" pitchFamily="18" charset="0"/>
                                  </a:rPr>
                                  <m:t>𝝎</m:t>
                                </m:r>
                              </m:e>
                            </m:d>
                          </m:e>
                          <m:sup>
                            <m:r>
                              <a:rPr lang="en-US" altLang="zh-CN" b="1" i="1">
                                <a:latin typeface="Cambria Math" panose="02040503050406030204" pitchFamily="18" charset="0"/>
                              </a:rPr>
                              <m:t>𝟐</m:t>
                            </m:r>
                          </m:sup>
                        </m:sSup>
                      </m:e>
                    </m:rad>
                    <m:r>
                      <a:rPr lang="zh-CN" altLang="en-US" dirty="0">
                        <a:latin typeface="Cambria Math" panose="02040503050406030204" pitchFamily="18" charset="0"/>
                      </a:rPr>
                      <m:t>。</m:t>
                    </m:r>
                  </m:oMath>
                </a14:m>
                <a:endParaRPr lang="en-US" altLang="zh-CN" dirty="0" smtClean="0"/>
              </a:p>
              <a:p>
                <a:pPr>
                  <a:lnSpc>
                    <a:spcPct val="125000"/>
                  </a:lnSpc>
                </a:pP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en-US" altLang="zh-CN" dirty="0" smtClean="0"/>
                  <a:t/>
                </a:r>
                <a:r>
                  <a:rPr lang="zh-CN" altLang="zh-CN" dirty="0"/>
                  <a:t>的相角</a:t>
                </a:r>
                <a:r>
                  <a:rPr lang="zh-CN" altLang="zh-CN" dirty="0" smtClean="0"/>
                  <a:t>频率</a:t>
                </a:r>
                <a:r>
                  <a:rPr lang="zh-CN" altLang="en-US" dirty="0" smtClean="0"/>
                  <a:t>：</a:t>
                </a:r>
                <a14:m>
                  <m:oMath xmlns:m="http://schemas.openxmlformats.org/officeDocument/2006/math">
                    <m:r>
                      <a:rPr lang="en-US" altLang="zh-CN" b="1" i="1">
                        <a:latin typeface="Cambria Math" panose="02040503050406030204" pitchFamily="18" charset="0"/>
                      </a:rPr>
                      <m:t>𝝋</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𝐚𝐫𝐜𝐭𝐚𝐧</m:t>
                        </m:r>
                      </m:fName>
                      <m:e>
                        <m:f>
                          <m:fPr>
                            <m:ctrlPr>
                              <a:rPr lang="zh-CN" altLang="zh-CN" i="1">
                                <a:latin typeface="Cambria Math"/>
                              </a:rPr>
                            </m:ctrlPr>
                          </m:fPr>
                          <m:num>
                            <m:r>
                              <a:rPr lang="en-US" altLang="zh-CN" b="1" i="1">
                                <a:latin typeface="Cambria Math" panose="02040503050406030204" pitchFamily="18" charset="0"/>
                              </a:rPr>
                              <m:t>𝒗</m:t>
                            </m:r>
                            <m:d>
                              <m:dPr>
                                <m:ctrlPr>
                                  <a:rPr lang="zh-CN" altLang="zh-CN" i="1">
                                    <a:latin typeface="Cambria Math"/>
                                  </a:rPr>
                                </m:ctrlPr>
                              </m:dPr>
                              <m:e>
                                <m:r>
                                  <a:rPr lang="en-US" altLang="zh-CN" i="1">
                                    <a:latin typeface="Cambria Math" panose="02040503050406030204" pitchFamily="18" charset="0"/>
                                  </a:rPr>
                                  <m:t>𝝎</m:t>
                                </m:r>
                              </m:e>
                            </m:d>
                          </m:num>
                          <m:den>
                            <m:r>
                              <a:rPr lang="en-US" altLang="zh-CN" b="1" i="1">
                                <a:latin typeface="Cambria Math" panose="02040503050406030204" pitchFamily="18" charset="0"/>
                              </a:rPr>
                              <m:t>𝒖</m:t>
                            </m:r>
                            <m:d>
                              <m:dPr>
                                <m:ctrlPr>
                                  <a:rPr lang="zh-CN" altLang="zh-CN" i="1">
                                    <a:latin typeface="Cambria Math"/>
                                  </a:rPr>
                                </m:ctrlPr>
                              </m:dPr>
                              <m:e>
                                <m:r>
                                  <a:rPr lang="en-US" altLang="zh-CN" i="1">
                                    <a:latin typeface="Cambria Math" panose="02040503050406030204" pitchFamily="18" charset="0"/>
                                  </a:rPr>
                                  <m:t>𝝎</m:t>
                                </m:r>
                              </m:e>
                            </m:d>
                          </m:den>
                        </m:f>
                      </m:e>
                    </m:func>
                    <m:r>
                      <a:rPr lang="zh-CN" altLang="en-US" dirty="0">
                        <a:latin typeface="Cambria Math" panose="02040503050406030204" pitchFamily="18" charset="0"/>
                      </a:rPr>
                      <m:t>。</m:t>
                    </m:r>
                  </m:oMath>
                </a14:m>
                <a:endParaRPr lang="en-US" altLang="zh-CN" dirty="0" smtClean="0"/>
              </a:p>
              <a:p>
                <a:pPr>
                  <a:lnSpc>
                    <a:spcPct val="125000"/>
                  </a:lnSpc>
                </a:pPr>
                <a14:m>
                  <m:oMath xmlns:m="http://schemas.openxmlformats.org/officeDocument/2006/math">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oMath>
                </a14:m>
                <a:r>
                  <a:rPr lang="en-US" altLang="zh-CN" dirty="0" smtClean="0"/>
                  <a:t/>
                </a:r>
                <a:r>
                  <a:rPr lang="zh-CN" altLang="zh-CN" dirty="0"/>
                  <a:t>分别为关于</a:t>
                </a:r>
                <a:r>
                  <a:rPr lang="en-US" altLang="zh-CN" dirty="0" smtClean="0"/>
                  <a:t/>
                </a:r>
                <a14:m>
                  <m:oMath xmlns:m="http://schemas.openxmlformats.org/officeDocument/2006/math">
                    <m:r>
                      <a:rPr lang="en-US" altLang="zh-CN" b="1" i="1">
                        <a:latin typeface="Cambria Math" panose="02040503050406030204" pitchFamily="18" charset="0"/>
                      </a:rPr>
                      <m:t>𝝎</m:t>
                    </m:r>
                  </m:oMath>
                </a14:m>
                <a:r>
                  <a:rPr lang="en-US" altLang="zh-CN" dirty="0" smtClean="0"/>
                  <a:t/>
                </a:r>
                <a:r>
                  <a:rPr lang="zh-CN" altLang="zh-CN" dirty="0"/>
                  <a:t>的偶、</a:t>
                </a:r>
                <a:r>
                  <a:rPr lang="zh-CN" altLang="zh-CN" dirty="0" smtClean="0"/>
                  <a:t>奇函数</a:t>
                </a:r>
                <a14:m>
                  <m:oMath xmlns:m="http://schemas.openxmlformats.org/officeDocument/2006/math">
                    <m:r>
                      <a:rPr lang="zh-CN" altLang="en-US" dirty="0">
                        <a:latin typeface="Cambria Math" panose="02040503050406030204" pitchFamily="18" charset="0"/>
                      </a:rPr>
                      <m:t>。</m:t>
                    </m:r>
                  </m:oMath>
                </a14:m>
                <a:endParaRPr lang="en-US" altLang="zh-CN" dirty="0" smtClean="0"/>
              </a:p>
              <a:p>
                <a:pPr>
                  <a:lnSpc>
                    <a:spcPct val="125000"/>
                  </a:lnSpc>
                </a:pPr>
                <a14:m>
                  <m:oMath xmlns:m="http://schemas.openxmlformats.org/officeDocument/2006/math">
                    <m:d>
                      <m:dPr>
                        <m:begChr m:val="|"/>
                        <m:endChr m:val="|"/>
                        <m:ctrlPr>
                          <a:rPr lang="zh-CN" altLang="zh-CN" i="1">
                            <a:latin typeface="Cambria Math"/>
                          </a:rPr>
                        </m:ctrlPr>
                      </m:dPr>
                      <m:e>
                        <m:r>
                          <a:rPr lang="en-US" altLang="zh-CN" i="1">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e>
                    </m:d>
                    <m:r>
                      <a:rPr lang="en-US" altLang="zh-CN" b="1" i="1" smtClean="0">
                        <a:latin typeface="Cambria Math" panose="02040503050406030204" pitchFamily="18" charset="0"/>
                      </a:rPr>
                      <m:t>,</m:t>
                    </m:r>
                    <m:r>
                      <a:rPr lang="en-US" altLang="zh-CN" b="1" i="1">
                        <a:latin typeface="Cambria Math" panose="02040503050406030204" pitchFamily="18" charset="0"/>
                      </a:rPr>
                      <m:t>𝝋</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oMath>
                </a14:m>
                <a:r>
                  <a:rPr lang="en-US" altLang="zh-CN" dirty="0" smtClean="0"/>
                  <a:t/>
                </a:r>
                <a:r>
                  <a:rPr lang="zh-CN" altLang="zh-CN" dirty="0"/>
                  <a:t>分别为关于</a:t>
                </a:r>
                <a:r>
                  <a:rPr lang="en-US" altLang="zh-CN" dirty="0" smtClean="0"/>
                  <a:t/>
                </a:r>
                <a14:m>
                  <m:oMath xmlns:m="http://schemas.openxmlformats.org/officeDocument/2006/math">
                    <m:r>
                      <a:rPr lang="en-US" altLang="zh-CN" b="1" i="1">
                        <a:latin typeface="Cambria Math" panose="02040503050406030204" pitchFamily="18" charset="0"/>
                      </a:rPr>
                      <m:t>𝝎</m:t>
                    </m:r>
                  </m:oMath>
                </a14:m>
                <a:r>
                  <a:rPr lang="en-US" altLang="zh-CN" dirty="0" smtClean="0"/>
                  <a:t/>
                </a:r>
                <a:r>
                  <a:rPr lang="zh-CN" altLang="zh-CN" dirty="0" smtClean="0"/>
                  <a:t>的</a:t>
                </a:r>
                <a:r>
                  <a:rPr lang="zh-CN" altLang="zh-CN" dirty="0"/>
                  <a:t>偶、</a:t>
                </a:r>
                <a:r>
                  <a:rPr lang="zh-CN" altLang="zh-CN" dirty="0" smtClean="0"/>
                  <a:t>奇函数。</a:t>
                </a:r>
                <a:endParaRPr lang="en-US" altLang="zh-CN" dirty="0" smtClean="0"/>
              </a:p>
              <a:p>
                <a:pPr>
                  <a:lnSpc>
                    <a:spcPct val="125000"/>
                  </a:lnSpc>
                </a:pPr>
                <a:r>
                  <a:rPr lang="zh-CN" altLang="zh-CN" dirty="0" smtClean="0"/>
                  <a:t>可以</a:t>
                </a:r>
                <a:r>
                  <a:rPr lang="zh-CN" altLang="zh-CN" dirty="0"/>
                  <a:t>证明：</a:t>
                </a:r>
                <a14:m>
                  <m:oMath xmlns:m="http://schemas.openxmlformats.org/officeDocument/2006/math">
                    <m:func>
                      <m:funcPr>
                        <m:ctrlPr>
                          <a:rPr lang="zh-CN" altLang="zh-CN" i="1">
                            <a:latin typeface="Cambria Math"/>
                          </a:rPr>
                        </m:ctrlPr>
                      </m:funcPr>
                      <m:fName>
                        <m:limLow>
                          <m:limLowPr>
                            <m:ctrlPr>
                              <a:rPr lang="zh-CN" altLang="zh-CN" i="1">
                                <a:latin typeface="Cambria Math"/>
                              </a:rPr>
                            </m:ctrlPr>
                          </m:limLowPr>
                          <m:e>
                            <m:r>
                              <m:rPr>
                                <m:nor/>
                              </m:rPr>
                              <a:rPr lang="en-US" altLang="zh-CN"/>
                              <m:t>lim</m:t>
                            </m:r>
                          </m:e>
                          <m:lim>
                            <m:r>
                              <a:rPr lang="en-US" altLang="zh-CN" b="1" i="1">
                                <a:latin typeface="Cambria Math" panose="02040503050406030204" pitchFamily="18" charset="0"/>
                              </a:rPr>
                              <m:t>𝝎</m:t>
                            </m:r>
                            <m:r>
                              <a:rPr lang="en-US" altLang="zh-CN" b="1" i="1">
                                <a:latin typeface="Cambria Math" panose="02040503050406030204" pitchFamily="18" charset="0"/>
                              </a:rPr>
                              <m:t>→∞</m:t>
                            </m:r>
                          </m:lim>
                        </m:limLow>
                      </m:fName>
                      <m:e>
                        <m:d>
                          <m:dPr>
                            <m:begChr m:val="|"/>
                            <m:endChr m:val="|"/>
                            <m:ctrlPr>
                              <a:rPr lang="zh-CN" altLang="zh-CN" i="1">
                                <a:latin typeface="Cambria Math"/>
                              </a:rPr>
                            </m:ctrlPr>
                          </m:dPr>
                          <m:e>
                            <m:r>
                              <a:rPr lang="en-US" altLang="zh-CN" b="1" i="1">
                                <a:latin typeface="Cambria Math" panose="02040503050406030204" pitchFamily="18" charset="0"/>
                              </a:rPr>
                              <m:t>𝑭</m:t>
                            </m:r>
                            <m:r>
                              <a:rPr lang="en-US" altLang="zh-CN" b="1" i="1">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m:t>
                            </m:r>
                          </m:e>
                        </m:d>
                      </m:e>
                    </m:func>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dirty="0" smtClean="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404664"/>
                <a:ext cx="8064896" cy="5904656"/>
              </a:xfrm>
              <a:blipFill>
                <a:blip r:embed="rId2" cstate="print"/>
                <a:stretch>
                  <a:fillRect l="-76" t="-41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61</a:t>
            </a:fld>
            <a:endParaRPr lang="zh-CN" altLang="en-US"/>
          </a:p>
        </p:txBody>
      </p:sp>
    </p:spTree>
    <p:extLst>
      <p:ext uri="{BB962C8B-B14F-4D97-AF65-F5344CB8AC3E}">
        <p14:creationId xmlns:p14="http://schemas.microsoft.com/office/powerpoint/2010/main" xmlns="" val="130620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left)">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left)">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620688"/>
                <a:ext cx="7942139" cy="5256584"/>
              </a:xfrm>
            </p:spPr>
            <p:txBody>
              <a:bodyPr/>
              <a:lstStyle/>
              <a:p>
                <a:r>
                  <a:rPr lang="zh-CN" altLang="zh-CN" dirty="0" smtClean="0"/>
                  <a:t>求</a:t>
                </a:r>
                <a:r>
                  <a:rPr lang="en-US" altLang="zh-CN" dirty="0" smtClean="0"/>
                  <a:t/>
                </a:r>
                <a:br>
                  <a:rPr lang="en-US" altLang="zh-CN" dirty="0" smtClean="0"/>
                </a:b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𝑨</m:t>
                                  </m:r>
                                </m:num>
                                <m:den>
                                  <m:r>
                                    <a:rPr lang="en-US" altLang="zh-CN" b="1" i="1">
                                      <a:latin typeface="Cambria Math" panose="02040503050406030204" pitchFamily="18" charset="0"/>
                                    </a:rPr>
                                    <m:t>𝝉</m:t>
                                  </m:r>
                                </m:den>
                              </m:f>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e>
                              </m:d>
                            </m:e>
                            <m:e>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&lt;</m:t>
                              </m:r>
                              <m:r>
                                <a:rPr lang="en-US" altLang="zh-CN" b="1" i="1">
                                  <a:latin typeface="Cambria Math" panose="02040503050406030204" pitchFamily="18" charset="0"/>
                                </a:rPr>
                                <m:t>𝟎</m:t>
                              </m:r>
                            </m:e>
                          </m:mr>
                          <m:mr>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𝑨</m:t>
                                  </m:r>
                                </m:num>
                                <m:den>
                                  <m:r>
                                    <a:rPr lang="en-US" altLang="zh-CN" b="1" i="1">
                                      <a:latin typeface="Cambria Math" panose="02040503050406030204" pitchFamily="18" charset="0"/>
                                    </a:rPr>
                                    <m:t>𝝉</m:t>
                                  </m:r>
                                </m:den>
                              </m:f>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e>
                              </m:d>
                            </m:e>
                            <m:e>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&lt;</m:t>
                              </m:r>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e>
                          </m:mr>
                          <m:mr>
                            <m:e>
                              <m:r>
                                <a:rPr lang="en-US" altLang="zh-CN" b="1" i="1">
                                  <a:latin typeface="Cambria Math" panose="02040503050406030204" pitchFamily="18" charset="0"/>
                                </a:rPr>
                                <m:t>𝟎</m:t>
                              </m:r>
                            </m:e>
                            <m:e>
                              <m:r>
                                <m:rPr>
                                  <m:nor/>
                                </m:rPr>
                                <a:rPr lang="zh-CN" altLang="zh-CN"/>
                                <m:t>其它</m:t>
                              </m:r>
                            </m:e>
                          </m:mr>
                        </m:m>
                      </m:e>
                    </m:d>
                  </m:oMath>
                </a14:m>
                <a:r>
                  <a:rPr lang="en-US" altLang="zh-CN" dirty="0" smtClean="0"/>
                  <a:t/>
                </a:r>
                <a:br>
                  <a:rPr lang="en-US" altLang="zh-CN" dirty="0" smtClean="0"/>
                </a:br>
                <a:r>
                  <a:rPr lang="zh-CN" altLang="zh-CN" dirty="0" smtClean="0"/>
                  <a:t>的</a:t>
                </a:r>
                <a:r>
                  <a:rPr lang="zh-CN" altLang="zh-CN" dirty="0"/>
                  <a:t>傅立叶变换或频谱函数。</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620688"/>
                <a:ext cx="7942139" cy="5256584"/>
              </a:xfrm>
              <a:blipFill>
                <a:blip r:embed="rId2" cstate="print"/>
                <a:stretch>
                  <a:fillRect l="-77" t="-162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62</a:t>
            </a:fld>
            <a:endParaRPr lang="zh-CN" altLang="en-US"/>
          </a:p>
        </p:txBody>
      </p:sp>
      <p:sp>
        <p:nvSpPr>
          <p:cNvPr id="7" name="矩形 6"/>
          <p:cNvSpPr/>
          <p:nvPr/>
        </p:nvSpPr>
        <p:spPr>
          <a:xfrm>
            <a:off x="2519773" y="3645024"/>
            <a:ext cx="5112568" cy="2962791"/>
          </a:xfrm>
          <a:prstGeom prst="rect">
            <a:avLst/>
          </a:prstGeom>
        </p:spPr>
      </p:sp>
      <p:grpSp>
        <p:nvGrpSpPr>
          <p:cNvPr id="21" name="组合 20"/>
          <p:cNvGrpSpPr/>
          <p:nvPr/>
        </p:nvGrpSpPr>
        <p:grpSpPr>
          <a:xfrm>
            <a:off x="1515757" y="3796433"/>
            <a:ext cx="6966343" cy="2872927"/>
            <a:chOff x="1515757" y="3796433"/>
            <a:chExt cx="6966343" cy="2872927"/>
          </a:xfrm>
        </p:grpSpPr>
        <mc:AlternateContent xmlns:mc="http://schemas.openxmlformats.org/markup-compatibility/2006">
          <mc:Choice xmlns:a14="http://schemas.microsoft.com/office/drawing/2010/main" xmlns="" Requires="a14">
            <p:sp>
              <p:nvSpPr>
                <p:cNvPr id="8" name="文本框 6"/>
                <p:cNvSpPr txBox="1"/>
                <p:nvPr/>
              </p:nvSpPr>
              <p:spPr>
                <a:xfrm>
                  <a:off x="2356952" y="5960418"/>
                  <a:ext cx="899562" cy="6910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sz="2400" b="1" i="1" kern="100">
                                <a:effectLst/>
                                <a:latin typeface="Cambria Math"/>
                                <a:ea typeface="Cambria Math" panose="02040503050406030204" pitchFamily="18" charset="0"/>
                                <a:cs typeface="宋体" panose="02010600030101010101" pitchFamily="2" charset="-122"/>
                              </a:rPr>
                            </m:ctrlPr>
                          </m:fPr>
                          <m:num>
                            <m:r>
                              <a:rPr lang="en-US" sz="2400" b="1" i="1" kern="100">
                                <a:effectLst/>
                                <a:latin typeface="Cambria Math" panose="02040503050406030204" pitchFamily="18" charset="0"/>
                                <a:ea typeface="宋体" panose="02010600030101010101" pitchFamily="2" charset="-122"/>
                                <a:cs typeface="宋体" panose="02010600030101010101" pitchFamily="2" charset="-122"/>
                              </a:rPr>
                              <m:t>𝝉</m:t>
                            </m:r>
                          </m:num>
                          <m:den>
                            <m:r>
                              <a:rPr lang="en-US" sz="2400" b="1" i="1" kern="100">
                                <a:effectLst/>
                                <a:latin typeface="Cambria Math" panose="02040503050406030204" pitchFamily="18" charset="0"/>
                                <a:ea typeface="宋体" panose="02010600030101010101" pitchFamily="2" charset="-122"/>
                                <a:cs typeface="宋体" panose="02010600030101010101" pitchFamily="2" charset="-122"/>
                              </a:rPr>
                              <m:t>𝟐</m:t>
                            </m:r>
                          </m:den>
                        </m:f>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8" name="文本框 6"/>
                <p:cNvSpPr txBox="1">
                  <a:spLocks noRot="1" noChangeAspect="1" noMove="1" noResize="1" noEditPoints="1" noAdjustHandles="1" noChangeArrowheads="1" noChangeShapeType="1" noTextEdit="1"/>
                </p:cNvSpPr>
                <p:nvPr/>
              </p:nvSpPr>
              <p:spPr>
                <a:xfrm>
                  <a:off x="2356952" y="5960418"/>
                  <a:ext cx="899562" cy="691097"/>
                </a:xfrm>
                <a:prstGeom prst="rect">
                  <a:avLst/>
                </a:prstGeom>
                <a:blipFill>
                  <a:blip r:embed="rId3" cstate="print"/>
                  <a:stretch>
                    <a:fillRect/>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9" name="文本框 7"/>
                <p:cNvSpPr txBox="1"/>
                <p:nvPr/>
              </p:nvSpPr>
              <p:spPr>
                <a:xfrm>
                  <a:off x="6259258" y="5978263"/>
                  <a:ext cx="899562" cy="6910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sz="2400" b="1" i="1" kern="100">
                                <a:effectLst/>
                                <a:latin typeface="Cambria Math"/>
                                <a:ea typeface="Cambria Math" panose="02040503050406030204" pitchFamily="18" charset="0"/>
                                <a:cs typeface="宋体" panose="02010600030101010101" pitchFamily="2" charset="-122"/>
                              </a:rPr>
                            </m:ctrlPr>
                          </m:fPr>
                          <m:num>
                            <m:r>
                              <a:rPr lang="en-US" sz="2400" b="1" i="1" kern="100">
                                <a:effectLst/>
                                <a:latin typeface="Cambria Math" panose="02040503050406030204" pitchFamily="18" charset="0"/>
                                <a:ea typeface="宋体" panose="02010600030101010101" pitchFamily="2" charset="-122"/>
                                <a:cs typeface="宋体" panose="02010600030101010101" pitchFamily="2" charset="-122"/>
                              </a:rPr>
                              <m:t>𝝉</m:t>
                            </m:r>
                          </m:num>
                          <m:den>
                            <m:r>
                              <a:rPr lang="en-US" sz="2400" b="1" i="1" kern="100">
                                <a:effectLst/>
                                <a:latin typeface="Cambria Math" panose="02040503050406030204" pitchFamily="18" charset="0"/>
                                <a:ea typeface="宋体" panose="02010600030101010101" pitchFamily="2" charset="-122"/>
                                <a:cs typeface="宋体" panose="02010600030101010101" pitchFamily="2" charset="-122"/>
                              </a:rPr>
                              <m:t>𝟐</m:t>
                            </m:r>
                          </m:den>
                        </m:f>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9" name="文本框 7"/>
                <p:cNvSpPr txBox="1">
                  <a:spLocks noRot="1" noChangeAspect="1" noMove="1" noResize="1" noEditPoints="1" noAdjustHandles="1" noChangeArrowheads="1" noChangeShapeType="1" noTextEdit="1"/>
                </p:cNvSpPr>
                <p:nvPr/>
              </p:nvSpPr>
              <p:spPr>
                <a:xfrm>
                  <a:off x="6259258" y="5978263"/>
                  <a:ext cx="899562" cy="691097"/>
                </a:xfrm>
                <a:prstGeom prst="rect">
                  <a:avLst/>
                </a:prstGeom>
                <a:blipFill>
                  <a:blip r:embed="rId4" cstate="print"/>
                  <a:stretch>
                    <a:fillRect/>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0" name="文本框 8"/>
                <p:cNvSpPr txBox="1"/>
                <p:nvPr/>
              </p:nvSpPr>
              <p:spPr>
                <a:xfrm>
                  <a:off x="4257904" y="6002119"/>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𝑶</m:t>
                        </m:r>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0" name="文本框 8"/>
                <p:cNvSpPr txBox="1">
                  <a:spLocks noRot="1" noChangeAspect="1" noMove="1" noResize="1" noEditPoints="1" noAdjustHandles="1" noChangeArrowheads="1" noChangeShapeType="1" noTextEdit="1"/>
                </p:cNvSpPr>
                <p:nvPr/>
              </p:nvSpPr>
              <p:spPr>
                <a:xfrm>
                  <a:off x="4257904" y="6002119"/>
                  <a:ext cx="686938" cy="421013"/>
                </a:xfrm>
                <a:prstGeom prst="rect">
                  <a:avLst/>
                </a:prstGeom>
                <a:blipFill>
                  <a:blip r:embed="rId5" cstate="print"/>
                  <a:stretch>
                    <a:fillRect b="-5797"/>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1" name="文本框 9"/>
                <p:cNvSpPr txBox="1"/>
                <p:nvPr/>
              </p:nvSpPr>
              <p:spPr>
                <a:xfrm>
                  <a:off x="7795162" y="5445508"/>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oMath>
                    </m:oMathPara>
                  </a14:m>
                  <a:endParaRPr lang="zh-CN" sz="105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1" name="文本框 9"/>
                <p:cNvSpPr txBox="1">
                  <a:spLocks noRot="1" noChangeAspect="1" noMove="1" noResize="1" noEditPoints="1" noAdjustHandles="1" noChangeArrowheads="1" noChangeShapeType="1" noTextEdit="1"/>
                </p:cNvSpPr>
                <p:nvPr/>
              </p:nvSpPr>
              <p:spPr>
                <a:xfrm>
                  <a:off x="7795162" y="5445508"/>
                  <a:ext cx="686938" cy="421013"/>
                </a:xfrm>
                <a:prstGeom prst="rect">
                  <a:avLst/>
                </a:prstGeom>
                <a:blipFill>
                  <a:blip r:embed="rId6" cstate="print"/>
                  <a:stretch>
                    <a:fillRect b="-4348"/>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2" name="文本框 10"/>
                <p:cNvSpPr txBox="1"/>
                <p:nvPr/>
              </p:nvSpPr>
              <p:spPr>
                <a:xfrm>
                  <a:off x="4168255" y="4113939"/>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𝑨</m:t>
                        </m:r>
                      </m:oMath>
                    </m:oMathPara>
                  </a14:m>
                  <a:endParaRPr lang="zh-CN" sz="105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2" name="文本框 10"/>
                <p:cNvSpPr txBox="1">
                  <a:spLocks noRot="1" noChangeAspect="1" noMove="1" noResize="1" noEditPoints="1" noAdjustHandles="1" noChangeArrowheads="1" noChangeShapeType="1" noTextEdit="1"/>
                </p:cNvSpPr>
                <p:nvPr/>
              </p:nvSpPr>
              <p:spPr>
                <a:xfrm>
                  <a:off x="4168255" y="4113939"/>
                  <a:ext cx="686938" cy="421013"/>
                </a:xfrm>
                <a:prstGeom prst="rect">
                  <a:avLst/>
                </a:prstGeom>
                <a:blipFill>
                  <a:blip r:embed="rId7" cstate="print"/>
                  <a:stretch>
                    <a:fillRect b="-5797"/>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3" name="文本框 11"/>
                <p:cNvSpPr txBox="1"/>
                <p:nvPr/>
              </p:nvSpPr>
              <p:spPr>
                <a:xfrm>
                  <a:off x="4853674" y="3796433"/>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𝒇</m:t>
                        </m:r>
                        <m:r>
                          <a:rPr lang="en-US"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r>
                          <a:rPr lang="en-US" sz="2400" b="1" i="1" kern="10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3" name="文本框 11"/>
                <p:cNvSpPr txBox="1">
                  <a:spLocks noRot="1" noChangeAspect="1" noMove="1" noResize="1" noEditPoints="1" noAdjustHandles="1" noChangeArrowheads="1" noChangeShapeType="1" noTextEdit="1"/>
                </p:cNvSpPr>
                <p:nvPr/>
              </p:nvSpPr>
              <p:spPr>
                <a:xfrm>
                  <a:off x="4853674" y="3796433"/>
                  <a:ext cx="686938" cy="421013"/>
                </a:xfrm>
                <a:prstGeom prst="rect">
                  <a:avLst/>
                </a:prstGeom>
                <a:blipFill>
                  <a:blip r:embed="rId8" cstate="print"/>
                  <a:stretch>
                    <a:fillRect l="-7080" r="-15044" b="-30435"/>
                  </a:stretch>
                </a:blipFill>
                <a:ln w="6350">
                  <a:noFill/>
                </a:ln>
                <a:effectLst/>
              </p:spPr>
              <p:txBody>
                <a:bodyPr/>
                <a:lstStyle/>
                <a:p>
                  <a:r>
                    <a:rPr lang="zh-CN" altLang="en-US">
                      <a:noFill/>
                    </a:rPr>
                    <a:t> </a:t>
                  </a:r>
                </a:p>
              </p:txBody>
            </p:sp>
          </mc:Fallback>
        </mc:AlternateContent>
        <p:cxnSp>
          <p:nvCxnSpPr>
            <p:cNvPr id="14" name="直接箭头连接符 13"/>
            <p:cNvCxnSpPr/>
            <p:nvPr/>
          </p:nvCxnSpPr>
          <p:spPr>
            <a:xfrm flipV="1">
              <a:off x="1515757" y="5938568"/>
              <a:ext cx="6813829" cy="23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4822175" y="4048217"/>
              <a:ext cx="16356" cy="2101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916737" y="4365723"/>
              <a:ext cx="1905438" cy="1572845"/>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838531" y="4365723"/>
              <a:ext cx="1823660" cy="1596675"/>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921961" y="5921025"/>
              <a:ext cx="993855" cy="3076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627649" y="5935098"/>
              <a:ext cx="993855" cy="3076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51712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out)">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06396" y="421467"/>
                <a:ext cx="6840760" cy="6137494"/>
              </a:xfrm>
            </p:spPr>
            <p:txBody>
              <a:bodyPr/>
              <a:lstStyle/>
              <a:p>
                <a:pPr>
                  <a:lnSpc>
                    <a:spcPct val="125000"/>
                  </a:lnSpc>
                </a:pPr>
                <a:r>
                  <a:rPr lang="zh-CN" altLang="zh-CN" dirty="0" smtClean="0"/>
                  <a:t>显然</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为</a:t>
                </a:r>
                <a:r>
                  <a:rPr lang="zh-CN" altLang="zh-CN" dirty="0"/>
                  <a:t>偶函数，则</a:t>
                </a:r>
              </a:p>
              <a:p>
                <a:pPr marL="109537" indent="0">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m:rPr>
                          <m:nor/>
                        </m:rPr>
                        <a:rPr lang="en-US" altLang="zh-CN" b="1" i="1" smtClean="0">
                          <a:latin typeface="Kunstler Script" panose="030304020206070D0D06" pitchFamily="66" charset="0"/>
                        </a:rPr>
                        <m:t>  </m:t>
                      </m:r>
                      <m:r>
                        <m:rPr>
                          <m:nor/>
                        </m:rPr>
                        <a:rPr lang="en-US" altLang="zh-CN" b="1" i="0" smtClean="0">
                          <a:latin typeface="Kunstler Script" panose="030304020206070D0D06" pitchFamily="66"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d>
                            <m:dPr>
                              <m:ctrlPr>
                                <a:rPr lang="en-US" altLang="zh-CN" b="1" i="1" smtClean="0">
                                  <a:latin typeface="Cambria Math"/>
                                </a:rPr>
                              </m:ctrlPr>
                            </m:dPr>
                            <m:e>
                              <m:func>
                                <m:funcPr>
                                  <m:ctrlPr>
                                    <a:rPr lang="zh-CN" altLang="zh-CN" i="1">
                                      <a:latin typeface="Cambria Math"/>
                                    </a:rPr>
                                  </m:ctrlPr>
                                </m:funcPr>
                                <m:fName>
                                  <m:r>
                                    <a:rPr lang="en-US" altLang="zh-CN" i="1">
                                      <a:latin typeface="Cambria Math" panose="02040503050406030204" pitchFamily="18" charset="0"/>
                                    </a:rPr>
                                    <m:t>𝐜𝐨𝐬</m:t>
                                  </m:r>
                                </m:fName>
                                <m:e>
                                  <m:r>
                                    <a:rPr lang="en-US" altLang="zh-CN" i="1">
                                      <a:latin typeface="Cambria Math" panose="02040503050406030204" pitchFamily="18" charset="0"/>
                                    </a:rPr>
                                    <m:t>𝝎</m:t>
                                  </m:r>
                                  <m:r>
                                    <a:rPr lang="en-US" altLang="zh-CN" i="1">
                                      <a:latin typeface="Cambria Math" panose="02040503050406030204" pitchFamily="18" charset="0"/>
                                    </a:rPr>
                                    <m:t>𝒕</m:t>
                                  </m:r>
                                </m:e>
                              </m:func>
                              <m:r>
                                <a:rPr lang="en-US" altLang="zh-CN" b="1" i="1" smtClean="0">
                                  <a:latin typeface="Cambria Math" panose="02040503050406030204" pitchFamily="18" charset="0"/>
                                </a:rPr>
                                <m:t>−</m:t>
                              </m:r>
                              <m:r>
                                <a:rPr lang="en-US" altLang="zh-CN" b="1" i="1" smtClean="0">
                                  <a:latin typeface="Cambria Math" panose="02040503050406030204" pitchFamily="18" charset="0"/>
                                </a:rPr>
                                <m:t>𝒊</m:t>
                              </m:r>
                              <m:func>
                                <m:funcPr>
                                  <m:ctrlPr>
                                    <a:rPr lang="zh-CN" altLang="zh-CN" i="1">
                                      <a:latin typeface="Cambria Math"/>
                                    </a:rPr>
                                  </m:ctrlPr>
                                </m:funcPr>
                                <m:fName>
                                  <m:r>
                                    <a:rPr lang="en-US" altLang="zh-CN" b="1" i="0" smtClean="0">
                                      <a:latin typeface="Cambria Math" panose="02040503050406030204" pitchFamily="18" charset="0"/>
                                    </a:rPr>
                                    <m:t>𝐬𝐢𝐧</m:t>
                                  </m:r>
                                </m:fName>
                                <m:e>
                                  <m:r>
                                    <a:rPr lang="en-US" altLang="zh-CN" i="1">
                                      <a:latin typeface="Cambria Math" panose="02040503050406030204" pitchFamily="18" charset="0"/>
                                    </a:rPr>
                                    <m:t>𝝎</m:t>
                                  </m:r>
                                  <m:r>
                                    <a:rPr lang="en-US" altLang="zh-CN" i="1">
                                      <a:latin typeface="Cambria Math" panose="02040503050406030204" pitchFamily="18" charset="0"/>
                                    </a:rPr>
                                    <m:t>𝒕</m:t>
                                  </m:r>
                                </m:e>
                              </m:func>
                            </m:e>
                          </m:d>
                          <m:r>
                            <a:rPr lang="en-US" altLang="zh-CN" i="1">
                              <a:latin typeface="Cambria Math" panose="02040503050406030204" pitchFamily="18" charset="0"/>
                            </a:rPr>
                            <m:t>𝐝</m:t>
                          </m:r>
                          <m:r>
                            <a:rPr lang="en-US" altLang="zh-CN" i="1">
                              <a:latin typeface="Cambria Math" panose="02040503050406030204" pitchFamily="18" charset="0"/>
                            </a:rPr>
                            <m:t>𝒕</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r>
                        <a:rPr lang="en-US" altLang="zh-CN" b="1" i="1">
                          <a:latin typeface="Cambria Math" panose="02040503050406030204" pitchFamily="18" charset="0"/>
                        </a:rPr>
                        <m:t>𝟐</m:t>
                      </m:r>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en-US" altLang="zh-CN" i="1"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r>
                        <a:rPr lang="en-US" altLang="zh-CN" b="1" i="1">
                          <a:latin typeface="Cambria Math" panose="02040503050406030204" pitchFamily="18" charset="0"/>
                        </a:rPr>
                        <m:t>𝟐</m:t>
                      </m:r>
                      <m:nary>
                        <m:naryPr>
                          <m:limLoc m:val="subSup"/>
                          <m:ctrlPr>
                            <a:rPr lang="zh-CN" altLang="zh-CN" i="1">
                              <a:latin typeface="Cambria Math"/>
                            </a:rPr>
                          </m:ctrlPr>
                        </m:naryPr>
                        <m:sub>
                          <m:r>
                            <a:rPr lang="en-US" altLang="zh-CN" b="1" i="1">
                              <a:latin typeface="Cambria Math" panose="02040503050406030204" pitchFamily="18" charset="0"/>
                            </a:rPr>
                            <m:t>𝟎</m:t>
                          </m:r>
                        </m:sub>
                        <m:sup>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sup>
                        <m:e>
                          <m:f>
                            <m:fPr>
                              <m:ctrlPr>
                                <a:rPr lang="zh-CN" altLang="zh-CN" i="1">
                                  <a:latin typeface="Cambria Math"/>
                                </a:rPr>
                              </m:ctrlPr>
                            </m:fPr>
                            <m:num>
                              <m:r>
                                <a:rPr lang="en-US" altLang="zh-CN" b="1" i="1">
                                  <a:latin typeface="Cambria Math" panose="02040503050406030204" pitchFamily="18" charset="0"/>
                                </a:rPr>
                                <m:t>𝟐</m:t>
                              </m:r>
                              <m:r>
                                <a:rPr lang="en-US" altLang="zh-CN" b="1" i="1">
                                  <a:latin typeface="Cambria Math" panose="02040503050406030204" pitchFamily="18" charset="0"/>
                                </a:rPr>
                                <m:t>𝑨</m:t>
                              </m:r>
                            </m:num>
                            <m:den>
                              <m:r>
                                <a:rPr lang="en-US" altLang="zh-CN" b="1" i="1">
                                  <a:latin typeface="Cambria Math" panose="02040503050406030204" pitchFamily="18" charset="0"/>
                                </a:rPr>
                                <m:t>𝝉</m:t>
                              </m:r>
                            </m:den>
                          </m:f>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𝝉</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r>
                                <a:rPr lang="en-US" altLang="zh-CN" b="1" i="1">
                                  <a:latin typeface="Cambria Math" panose="02040503050406030204" pitchFamily="18" charset="0"/>
                                </a:rPr>
                                <m:t>𝒕</m:t>
                              </m:r>
                            </m:e>
                          </m:d>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𝐝</m:t>
                          </m:r>
                          <m:r>
                            <a:rPr lang="en-US" altLang="zh-CN" b="1" i="1">
                              <a:latin typeface="Cambria Math" panose="02040503050406030204" pitchFamily="18" charset="0"/>
                            </a:rPr>
                            <m:t>𝒕</m:t>
                          </m:r>
                        </m:e>
                      </m:nary>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𝟖</m:t>
                          </m:r>
                          <m:r>
                            <a:rPr lang="en-US" altLang="zh-CN" b="1" i="1">
                              <a:latin typeface="Cambria Math" panose="02040503050406030204" pitchFamily="18" charset="0"/>
                            </a:rPr>
                            <m:t>𝑨</m:t>
                          </m:r>
                        </m:num>
                        <m:den>
                          <m:r>
                            <a:rPr lang="en-US" altLang="zh-CN" b="1" i="1">
                              <a:latin typeface="Cambria Math" panose="02040503050406030204" pitchFamily="18" charset="0"/>
                            </a:rPr>
                            <m:t>𝝉</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func>
                        <m:funcPr>
                          <m:ctrlPr>
                            <a:rPr lang="zh-CN" altLang="zh-CN" i="1">
                              <a:latin typeface="Cambria Math"/>
                            </a:rPr>
                          </m:ctrlPr>
                        </m:funcPr>
                        <m:fName>
                          <m:sSup>
                            <m:sSupPr>
                              <m:ctrlPr>
                                <a:rPr lang="zh-CN" altLang="zh-CN" i="1">
                                  <a:latin typeface="Cambria Math"/>
                                </a:rPr>
                              </m:ctrlPr>
                            </m:sSupPr>
                            <m:e>
                              <m:r>
                                <a:rPr lang="en-US" altLang="zh-CN" b="1" i="1">
                                  <a:latin typeface="Cambria Math" panose="02040503050406030204" pitchFamily="18" charset="0"/>
                                </a:rPr>
                                <m:t>𝐬𝐢𝐧</m:t>
                              </m:r>
                            </m:e>
                            <m:sup>
                              <m:r>
                                <a:rPr lang="en-US" altLang="zh-CN" b="1" i="1">
                                  <a:latin typeface="Cambria Math" panose="02040503050406030204" pitchFamily="18" charset="0"/>
                                </a:rPr>
                                <m:t>𝟐</m:t>
                              </m:r>
                            </m:sup>
                          </m:sSup>
                        </m:fName>
                        <m:e>
                          <m:f>
                            <m:fPr>
                              <m:ctrlPr>
                                <a:rPr lang="zh-CN" altLang="zh-CN" i="1">
                                  <a:latin typeface="Cambria Math"/>
                                </a:rPr>
                              </m:ctrlPr>
                            </m:fPr>
                            <m:num>
                              <m:r>
                                <a:rPr lang="en-US" altLang="zh-CN" b="1" i="1">
                                  <a:latin typeface="Cambria Math" panose="02040503050406030204" pitchFamily="18" charset="0"/>
                                </a:rPr>
                                <m:t>𝝎𝝉</m:t>
                              </m:r>
                            </m:num>
                            <m:den>
                              <m:r>
                                <a:rPr lang="en-US" altLang="zh-CN" b="1" i="1">
                                  <a:latin typeface="Cambria Math" panose="02040503050406030204" pitchFamily="18" charset="0"/>
                                </a:rPr>
                                <m:t>𝟒</m:t>
                              </m:r>
                            </m:den>
                          </m:f>
                        </m:e>
                      </m:func>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06396" y="421467"/>
                <a:ext cx="6840760" cy="6137494"/>
              </a:xfrm>
              <a:blipFill>
                <a:blip r:embed="rId2" cstate="print"/>
                <a:stretch>
                  <a:fillRect l="-89" t="-39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63</a:t>
            </a:fld>
            <a:endParaRPr lang="zh-CN" altLang="en-US"/>
          </a:p>
        </p:txBody>
      </p:sp>
      <p:grpSp>
        <p:nvGrpSpPr>
          <p:cNvPr id="6" name="组合 5"/>
          <p:cNvGrpSpPr/>
          <p:nvPr/>
        </p:nvGrpSpPr>
        <p:grpSpPr>
          <a:xfrm>
            <a:off x="5614160" y="1484784"/>
            <a:ext cx="3421891" cy="2800919"/>
            <a:chOff x="1825474" y="3796433"/>
            <a:chExt cx="6194392" cy="2872927"/>
          </a:xfrm>
        </p:grpSpPr>
        <mc:AlternateContent xmlns:mc="http://schemas.openxmlformats.org/markup-compatibility/2006">
          <mc:Choice xmlns:a14="http://schemas.microsoft.com/office/drawing/2010/main" xmlns="" Requires="a14">
            <p:sp>
              <p:nvSpPr>
                <p:cNvPr id="7" name="文本框 6"/>
                <p:cNvSpPr txBox="1"/>
                <p:nvPr/>
              </p:nvSpPr>
              <p:spPr>
                <a:xfrm>
                  <a:off x="2356952" y="5960418"/>
                  <a:ext cx="899562" cy="6910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sz="2400" b="1" i="1" kern="100">
                                <a:effectLst/>
                                <a:latin typeface="Cambria Math"/>
                                <a:ea typeface="Cambria Math" panose="02040503050406030204" pitchFamily="18" charset="0"/>
                                <a:cs typeface="宋体" panose="02010600030101010101" pitchFamily="2" charset="-122"/>
                              </a:rPr>
                            </m:ctrlPr>
                          </m:fPr>
                          <m:num>
                            <m:r>
                              <a:rPr lang="en-US" sz="2400" b="1" i="1" kern="100">
                                <a:effectLst/>
                                <a:latin typeface="Cambria Math" panose="02040503050406030204" pitchFamily="18" charset="0"/>
                                <a:ea typeface="宋体" panose="02010600030101010101" pitchFamily="2" charset="-122"/>
                                <a:cs typeface="宋体" panose="02010600030101010101" pitchFamily="2" charset="-122"/>
                              </a:rPr>
                              <m:t>𝝉</m:t>
                            </m:r>
                          </m:num>
                          <m:den>
                            <m:r>
                              <a:rPr lang="en-US" sz="2400" b="1" i="1" kern="100">
                                <a:effectLst/>
                                <a:latin typeface="Cambria Math" panose="02040503050406030204" pitchFamily="18" charset="0"/>
                                <a:ea typeface="宋体" panose="02010600030101010101" pitchFamily="2" charset="-122"/>
                                <a:cs typeface="宋体" panose="02010600030101010101" pitchFamily="2" charset="-122"/>
                              </a:rPr>
                              <m:t>𝟐</m:t>
                            </m:r>
                          </m:den>
                        </m:f>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356952" y="5960418"/>
                  <a:ext cx="899562" cy="691097"/>
                </a:xfrm>
                <a:prstGeom prst="rect">
                  <a:avLst/>
                </a:prstGeom>
                <a:blipFill>
                  <a:blip r:embed="rId3" cstate="print"/>
                  <a:stretch>
                    <a:fillRect r="-12195"/>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8" name="文本框 7"/>
                <p:cNvSpPr txBox="1"/>
                <p:nvPr/>
              </p:nvSpPr>
              <p:spPr>
                <a:xfrm>
                  <a:off x="6259258" y="5978263"/>
                  <a:ext cx="899562" cy="6910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sz="2400" b="1" i="1" kern="100">
                                <a:effectLst/>
                                <a:latin typeface="Cambria Math"/>
                                <a:ea typeface="Cambria Math" panose="02040503050406030204" pitchFamily="18" charset="0"/>
                                <a:cs typeface="宋体" panose="02010600030101010101" pitchFamily="2" charset="-122"/>
                              </a:rPr>
                            </m:ctrlPr>
                          </m:fPr>
                          <m:num>
                            <m:r>
                              <a:rPr lang="en-US" sz="2400" b="1" i="1" kern="100">
                                <a:effectLst/>
                                <a:latin typeface="Cambria Math" panose="02040503050406030204" pitchFamily="18" charset="0"/>
                                <a:ea typeface="宋体" panose="02010600030101010101" pitchFamily="2" charset="-122"/>
                                <a:cs typeface="宋体" panose="02010600030101010101" pitchFamily="2" charset="-122"/>
                              </a:rPr>
                              <m:t>𝝉</m:t>
                            </m:r>
                          </m:num>
                          <m:den>
                            <m:r>
                              <a:rPr lang="en-US" sz="2400" b="1" i="1" kern="100">
                                <a:effectLst/>
                                <a:latin typeface="Cambria Math" panose="02040503050406030204" pitchFamily="18" charset="0"/>
                                <a:ea typeface="宋体" panose="02010600030101010101" pitchFamily="2" charset="-122"/>
                                <a:cs typeface="宋体" panose="02010600030101010101" pitchFamily="2" charset="-122"/>
                              </a:rPr>
                              <m:t>𝟐</m:t>
                            </m:r>
                          </m:den>
                        </m:f>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6259258" y="5978263"/>
                  <a:ext cx="899562" cy="691097"/>
                </a:xfrm>
                <a:prstGeom prst="rect">
                  <a:avLst/>
                </a:prstGeom>
                <a:blipFill>
                  <a:blip r:embed="rId4" cstate="print"/>
                  <a:stretch>
                    <a:fillRect/>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9" name="文本框 8"/>
                <p:cNvSpPr txBox="1"/>
                <p:nvPr/>
              </p:nvSpPr>
              <p:spPr>
                <a:xfrm>
                  <a:off x="4257904" y="6002119"/>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𝑶</m:t>
                        </m:r>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4257904" y="6002119"/>
                  <a:ext cx="686938" cy="421013"/>
                </a:xfrm>
                <a:prstGeom prst="rect">
                  <a:avLst/>
                </a:prstGeom>
                <a:blipFill>
                  <a:blip r:embed="rId5" cstate="print"/>
                  <a:stretch>
                    <a:fillRect l="-3175" r="-11111" b="-7353"/>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0" name="文本框 9"/>
                <p:cNvSpPr txBox="1"/>
                <p:nvPr/>
              </p:nvSpPr>
              <p:spPr>
                <a:xfrm>
                  <a:off x="7179704" y="5347477"/>
                  <a:ext cx="686939"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oMath>
                    </m:oMathPara>
                  </a14:m>
                  <a:endParaRPr lang="zh-CN" sz="105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7179704" y="5347477"/>
                  <a:ext cx="686939" cy="421013"/>
                </a:xfrm>
                <a:prstGeom prst="rect">
                  <a:avLst/>
                </a:prstGeom>
                <a:blipFill>
                  <a:blip r:embed="rId6" cstate="print"/>
                  <a:stretch>
                    <a:fillRect b="-5970"/>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1" name="文本框 10"/>
                <p:cNvSpPr txBox="1"/>
                <p:nvPr/>
              </p:nvSpPr>
              <p:spPr>
                <a:xfrm>
                  <a:off x="4168255" y="4113939"/>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𝑨</m:t>
                        </m:r>
                      </m:oMath>
                    </m:oMathPara>
                  </a14:m>
                  <a:endParaRPr lang="zh-CN" sz="105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168255" y="4113939"/>
                  <a:ext cx="686938" cy="421013"/>
                </a:xfrm>
                <a:prstGeom prst="rect">
                  <a:avLst/>
                </a:prstGeom>
                <a:blipFill>
                  <a:blip r:embed="rId7" cstate="print"/>
                  <a:stretch>
                    <a:fillRect l="-3175" r="-4762" b="-7353"/>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2" name="文本框 11"/>
                <p:cNvSpPr txBox="1"/>
                <p:nvPr/>
              </p:nvSpPr>
              <p:spPr>
                <a:xfrm>
                  <a:off x="4853674" y="3796433"/>
                  <a:ext cx="686938" cy="42101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𝒇</m:t>
                        </m:r>
                        <m:r>
                          <a:rPr lang="en-US"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r>
                          <a:rPr lang="en-US" sz="2400" b="1" i="1" kern="10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4853674" y="3796433"/>
                  <a:ext cx="686938" cy="421013"/>
                </a:xfrm>
                <a:prstGeom prst="rect">
                  <a:avLst/>
                </a:prstGeom>
                <a:blipFill>
                  <a:blip r:embed="rId8" cstate="print"/>
                  <a:stretch>
                    <a:fillRect l="-12698" r="-106349" b="-34328"/>
                  </a:stretch>
                </a:blipFill>
                <a:ln w="6350">
                  <a:noFill/>
                </a:ln>
                <a:effectLst/>
              </p:spPr>
              <p:txBody>
                <a:bodyPr/>
                <a:lstStyle/>
                <a:p>
                  <a:r>
                    <a:rPr lang="zh-CN" altLang="en-US">
                      <a:noFill/>
                    </a:rPr>
                    <a:t> </a:t>
                  </a:r>
                </a:p>
              </p:txBody>
            </p:sp>
          </mc:Fallback>
        </mc:AlternateContent>
        <p:cxnSp>
          <p:nvCxnSpPr>
            <p:cNvPr id="13" name="直接箭头连接符 12"/>
            <p:cNvCxnSpPr/>
            <p:nvPr/>
          </p:nvCxnSpPr>
          <p:spPr>
            <a:xfrm flipV="1">
              <a:off x="1825474" y="5938568"/>
              <a:ext cx="6194392" cy="23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822175" y="4048217"/>
              <a:ext cx="16356" cy="2101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916737" y="4365723"/>
              <a:ext cx="1905438" cy="1572845"/>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838531" y="4365723"/>
              <a:ext cx="1823660" cy="1596675"/>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921961" y="5921025"/>
              <a:ext cx="993855" cy="3076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627649" y="5935098"/>
              <a:ext cx="993855" cy="3076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6024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ou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977798" y="620688"/>
                <a:ext cx="7150051" cy="2520280"/>
              </a:xfrm>
            </p:spPr>
            <p:txBody>
              <a:bodyPr/>
              <a:lstStyle/>
              <a:p>
                <a:pPr>
                  <a:lnSpc>
                    <a:spcPct val="125000"/>
                  </a:lnSpc>
                </a:pPr>
                <a:r>
                  <a:rPr lang="zh-CN" altLang="zh-CN" dirty="0" smtClean="0"/>
                  <a:t>振幅频谱为</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r>
                        <a:rPr lang="en-US" altLang="zh-CN" b="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𝟖</m:t>
                          </m:r>
                          <m:r>
                            <a:rPr lang="en-US" altLang="zh-CN" b="1" i="1">
                              <a:latin typeface="Cambria Math" panose="02040503050406030204" pitchFamily="18" charset="0"/>
                            </a:rPr>
                            <m:t>𝑨</m:t>
                          </m:r>
                        </m:num>
                        <m:den>
                          <m:r>
                            <a:rPr lang="en-US" altLang="zh-CN" b="1" i="1">
                              <a:latin typeface="Cambria Math" panose="02040503050406030204" pitchFamily="18" charset="0"/>
                            </a:rPr>
                            <m:t>𝝉</m:t>
                          </m:r>
                          <m:sSup>
                            <m:sSupPr>
                              <m:ctrlPr>
                                <a:rPr lang="zh-CN" altLang="zh-CN" i="1">
                                  <a:latin typeface="Cambria Math"/>
                                </a:rPr>
                              </m:ctrlPr>
                            </m:sSupPr>
                            <m:e>
                              <m:r>
                                <a:rPr lang="en-US" altLang="zh-CN" b="1" i="1">
                                  <a:latin typeface="Cambria Math" panose="02040503050406030204" pitchFamily="18" charset="0"/>
                                </a:rPr>
                                <m:t>𝝎</m:t>
                              </m:r>
                            </m:e>
                            <m:sup>
                              <m:r>
                                <a:rPr lang="en-US" altLang="zh-CN" b="1" i="1">
                                  <a:latin typeface="Cambria Math" panose="02040503050406030204" pitchFamily="18" charset="0"/>
                                </a:rPr>
                                <m:t>𝟐</m:t>
                              </m:r>
                            </m:sup>
                          </m:sSup>
                        </m:den>
                      </m:f>
                      <m:func>
                        <m:funcPr>
                          <m:ctrlPr>
                            <a:rPr lang="zh-CN" altLang="zh-CN" i="1">
                              <a:latin typeface="Cambria Math"/>
                            </a:rPr>
                          </m:ctrlPr>
                        </m:funcPr>
                        <m:fName>
                          <m:sSup>
                            <m:sSupPr>
                              <m:ctrlPr>
                                <a:rPr lang="zh-CN" altLang="zh-CN" i="1">
                                  <a:latin typeface="Cambria Math"/>
                                </a:rPr>
                              </m:ctrlPr>
                            </m:sSupPr>
                            <m:e>
                              <m:r>
                                <a:rPr lang="en-US" altLang="zh-CN" b="1" i="0">
                                  <a:latin typeface="Cambria Math" panose="02040503050406030204" pitchFamily="18" charset="0"/>
                                </a:rPr>
                                <m:t>𝐬𝐢𝐧</m:t>
                              </m:r>
                            </m:e>
                            <m:sup>
                              <m:r>
                                <a:rPr lang="en-US" altLang="zh-CN" b="1" i="1">
                                  <a:latin typeface="Cambria Math" panose="02040503050406030204" pitchFamily="18" charset="0"/>
                                </a:rPr>
                                <m:t>𝟐</m:t>
                              </m:r>
                            </m:sup>
                          </m:sSup>
                        </m:fName>
                        <m:e>
                          <m:f>
                            <m:fPr>
                              <m:ctrlPr>
                                <a:rPr lang="zh-CN" altLang="zh-CN" i="1">
                                  <a:latin typeface="Cambria Math"/>
                                </a:rPr>
                              </m:ctrlPr>
                            </m:fPr>
                            <m:num>
                              <m:r>
                                <a:rPr lang="en-US" altLang="zh-CN" b="1" i="1">
                                  <a:latin typeface="Cambria Math" panose="02040503050406030204" pitchFamily="18" charset="0"/>
                                </a:rPr>
                                <m:t>𝝎𝝉</m:t>
                              </m:r>
                            </m:num>
                            <m:den>
                              <m:r>
                                <a:rPr lang="en-US" altLang="zh-CN" b="1" i="1">
                                  <a:latin typeface="Cambria Math" panose="02040503050406030204" pitchFamily="18" charset="0"/>
                                </a:rPr>
                                <m:t>𝟒</m:t>
                              </m:r>
                            </m:den>
                          </m:f>
                        </m:e>
                      </m:func>
                    </m:oMath>
                  </m:oMathPara>
                </a14:m>
                <a:endParaRPr lang="en-US" altLang="zh-CN" dirty="0" smtClean="0"/>
              </a:p>
              <a:p>
                <a:pPr>
                  <a:lnSpc>
                    <a:spcPct val="125000"/>
                  </a:lnSpc>
                </a:pPr>
                <a:r>
                  <a:rPr lang="zh-CN" altLang="en-US" dirty="0" smtClean="0"/>
                  <a:t>图像如下：</a:t>
                </a:r>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77798" y="620688"/>
                <a:ext cx="7150051" cy="2520280"/>
              </a:xfrm>
              <a:blipFill>
                <a:blip r:embed="rId2" cstate="print"/>
                <a:stretch>
                  <a:fillRect t="-12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64</a:t>
            </a:fld>
            <a:endParaRPr lang="zh-CN" altLang="en-US"/>
          </a:p>
        </p:txBody>
      </p:sp>
      <p:pic>
        <p:nvPicPr>
          <p:cNvPr id="6" name="图片 5"/>
          <p:cNvPicPr>
            <a:picLocks noChangeAspect="1"/>
          </p:cNvPicPr>
          <p:nvPr/>
        </p:nvPicPr>
        <p:blipFill>
          <a:blip r:embed="rId3" cstate="print"/>
          <a:stretch>
            <a:fillRect/>
          </a:stretch>
        </p:blipFill>
        <p:spPr>
          <a:xfrm>
            <a:off x="2123728" y="2924944"/>
            <a:ext cx="5113015" cy="3657600"/>
          </a:xfrm>
          <a:prstGeom prst="rect">
            <a:avLst/>
          </a:prstGeom>
        </p:spPr>
      </p:pic>
    </p:spTree>
    <p:extLst>
      <p:ext uri="{BB962C8B-B14F-4D97-AF65-F5344CB8AC3E}">
        <p14:creationId xmlns:p14="http://schemas.microsoft.com/office/powerpoint/2010/main" xmlns="" val="142333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457200" y="404813"/>
            <a:ext cx="8229600" cy="863600"/>
          </a:xfrm>
        </p:spPr>
        <p:txBody>
          <a:bodyPr/>
          <a:lstStyle/>
          <a:p>
            <a:r>
              <a:rPr lang="zh-CN" altLang="zh-CN" smtClean="0"/>
              <a:t>高维</a:t>
            </a:r>
            <a:r>
              <a:rPr lang="en-US" altLang="zh-CN" smtClean="0"/>
              <a:t>Fourier</a:t>
            </a:r>
            <a:r>
              <a:rPr lang="zh-CN" altLang="zh-CN" smtClean="0"/>
              <a:t>变换及其逆变换</a:t>
            </a:r>
            <a:endParaRPr lang="zh-CN" altLang="en-US" smtClean="0"/>
          </a:p>
        </p:txBody>
      </p:sp>
      <mc:AlternateContent xmlns:mc="http://schemas.openxmlformats.org/markup-compatibility/2006">
        <mc:Choice xmlns:a14="http://schemas.microsoft.com/office/drawing/2010/main" xmlns="" Requires="a14">
          <p:sp>
            <p:nvSpPr>
              <p:cNvPr id="34819" name="内容占位符 2"/>
              <p:cNvSpPr>
                <a:spLocks noGrp="1"/>
              </p:cNvSpPr>
              <p:nvPr>
                <p:ph idx="1"/>
              </p:nvPr>
            </p:nvSpPr>
            <p:spPr>
              <a:xfrm>
                <a:off x="544289" y="1276351"/>
                <a:ext cx="8137153" cy="5256212"/>
              </a:xfrm>
            </p:spPr>
            <p:txBody>
              <a:bodyPr/>
              <a:lstStyle/>
              <a:p>
                <a:pPr>
                  <a:lnSpc>
                    <a:spcPct val="125000"/>
                  </a:lnSpc>
                </a:pPr>
                <a:r>
                  <a:rPr lang="zh-CN" altLang="zh-CN" dirty="0" smtClean="0"/>
                  <a:t>在图像处理当中，经常会涉及到</a:t>
                </a:r>
                <a:r>
                  <a:rPr lang="en-US" altLang="zh-CN" dirty="0" smtClean="0"/>
                  <a:t> 2 </a:t>
                </a:r>
                <a:r>
                  <a:rPr lang="zh-CN" altLang="zh-CN" dirty="0" smtClean="0"/>
                  <a:t>维</a:t>
                </a:r>
                <a:r>
                  <a:rPr lang="zh-CN" altLang="zh-CN" dirty="0"/>
                  <a:t>、</a:t>
                </a:r>
                <a:r>
                  <a:rPr lang="en-US" altLang="zh-CN" dirty="0" smtClean="0"/>
                  <a:t>3 </a:t>
                </a:r>
                <a:r>
                  <a:rPr lang="zh-CN" altLang="zh-CN" dirty="0" smtClean="0"/>
                  <a:t>维</a:t>
                </a:r>
                <a:r>
                  <a:rPr lang="zh-CN" altLang="zh-CN" dirty="0"/>
                  <a:t>，甚至更高维的问题需要处理，这就需要发展高维傅立叶变换，即多元傅立叶变换的理论与方法</a:t>
                </a:r>
                <a:r>
                  <a:rPr lang="zh-CN" altLang="zh-CN" dirty="0" smtClean="0"/>
                  <a:t>。</a:t>
                </a:r>
                <a:endParaRPr lang="en-US" altLang="zh-CN" dirty="0" smtClean="0"/>
              </a:p>
              <a:p>
                <a:pPr>
                  <a:lnSpc>
                    <a:spcPct val="125000"/>
                  </a:lnSpc>
                </a:pPr>
                <a:r>
                  <a:rPr lang="zh-CN" altLang="zh-CN" dirty="0"/>
                  <a:t>如果我们使用向量的符号与语言，则多元傅立叶变换和一元傅立叶变换是类似</a:t>
                </a:r>
                <a:r>
                  <a:rPr lang="zh-CN" altLang="zh-CN" dirty="0" smtClean="0"/>
                  <a:t>的</a:t>
                </a:r>
                <a14:m>
                  <m:oMath xmlns:m="http://schemas.openxmlformats.org/officeDocument/2006/math">
                    <m:r>
                      <a:rPr lang="zh-CN" altLang="en-US" dirty="0">
                        <a:latin typeface="Cambria Math" panose="02040503050406030204" pitchFamily="18" charset="0"/>
                      </a:rPr>
                      <m:t>：</m:t>
                    </m:r>
                  </m:oMath>
                </a14:m>
                <a:endParaRPr lang="en-US" altLang="zh-CN" dirty="0" smtClean="0"/>
              </a:p>
              <a:p>
                <a:pPr lvl="1">
                  <a:lnSpc>
                    <a:spcPct val="125000"/>
                  </a:lnSpc>
                </a:pPr>
                <a14:m>
                  <m:oMath xmlns:m="http://schemas.openxmlformats.org/officeDocument/2006/math">
                    <m:r>
                      <a:rPr lang="en-US" altLang="zh-CN" b="1" i="1" dirty="0" smtClean="0">
                        <a:latin typeface="Cambria Math" panose="02040503050406030204" pitchFamily="18" charset="0"/>
                      </a:rPr>
                      <m:t>𝒏</m:t>
                    </m:r>
                  </m:oMath>
                </a14:m>
                <a:r>
                  <a:rPr lang="zh-CN" altLang="en-US" dirty="0" smtClean="0"/>
                  <a:t> 元数组</a:t>
                </a:r>
                <a14:m>
                  <m:oMath xmlns:m="http://schemas.openxmlformats.org/officeDocument/2006/math">
                    <m:r>
                      <a:rPr lang="zh-CN" altLang="en-US" dirty="0">
                        <a:latin typeface="Cambria Math" panose="02040503050406030204" pitchFamily="18" charset="0"/>
                      </a:rPr>
                      <m:t>：</m:t>
                    </m:r>
                    <m:r>
                      <a:rPr lang="zh-CN" altLang="en-US" i="1" dirty="0">
                        <a:latin typeface="Cambria Math" panose="02040503050406030204" pitchFamily="18" charset="0"/>
                      </a:rPr>
                      <m:t> </m:t>
                    </m:r>
                    <m:r>
                      <a:rPr lang="en-US" altLang="zh-CN" b="1" i="0" smtClean="0">
                        <a:latin typeface="Cambria Math" panose="02040503050406030204" pitchFamily="18" charset="0"/>
                      </a:rPr>
                      <m:t>𝐭</m:t>
                    </m:r>
                    <m:r>
                      <a:rPr lang="en-US" altLang="zh-CN" b="1">
                        <a:latin typeface="Cambria Math" panose="02040503050406030204" pitchFamily="18" charset="0"/>
                      </a:rPr>
                      <m:t>=</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𝒏</m:t>
                            </m:r>
                          </m:sub>
                        </m:sSub>
                      </m:e>
                    </m:d>
                    <m:r>
                      <a:rPr lang="en-US" altLang="zh-CN" b="1" i="1" smtClean="0">
                        <a:latin typeface="Cambria Math" panose="02040503050406030204" pitchFamily="18" charset="0"/>
                      </a:rPr>
                      <m:t>∈</m:t>
                    </m:r>
                    <m:sSup>
                      <m:sSupPr>
                        <m:ctrlPr>
                          <a:rPr lang="en-US" altLang="zh-CN" i="1" smtClean="0">
                            <a:latin typeface="Cambria Math"/>
                          </a:rPr>
                        </m:ctrlPr>
                      </m:sSupPr>
                      <m:e>
                        <m:r>
                          <a:rPr lang="en-US" altLang="zh-CN" b="1" i="1" smtClean="0">
                            <a:latin typeface="Cambria Math" panose="02040503050406030204" pitchFamily="18" charset="0"/>
                          </a:rPr>
                          <m:t>ℝ</m:t>
                        </m:r>
                      </m:e>
                      <m:sup>
                        <m:r>
                          <a:rPr lang="en-US" altLang="zh-CN" b="1" i="1" smtClean="0">
                            <a:latin typeface="Cambria Math" panose="02040503050406030204" pitchFamily="18" charset="0"/>
                          </a:rPr>
                          <m:t>𝒏</m:t>
                        </m:r>
                      </m:sup>
                    </m:sSup>
                  </m:oMath>
                </a14:m>
                <a:endParaRPr lang="zh-CN" altLang="zh-CN" dirty="0"/>
              </a:p>
              <a:p>
                <a:pPr lvl="1">
                  <a:lnSpc>
                    <a:spcPct val="125000"/>
                  </a:lnSpc>
                </a:pPr>
                <a14:m>
                  <m:oMath xmlns:m="http://schemas.openxmlformats.org/officeDocument/2006/math">
                    <m:r>
                      <a:rPr lang="en-US" altLang="zh-CN" i="1" dirty="0">
                        <a:latin typeface="Cambria Math" panose="02040503050406030204" pitchFamily="18" charset="0"/>
                      </a:rPr>
                      <m:t>𝒏</m:t>
                    </m:r>
                  </m:oMath>
                </a14:m>
                <a:r>
                  <a:rPr lang="zh-CN" altLang="en-US" dirty="0"/>
                  <a:t> 元数组</a:t>
                </a:r>
                <a14:m>
                  <m:oMath xmlns:m="http://schemas.openxmlformats.org/officeDocument/2006/math">
                    <m:r>
                      <a:rPr lang="zh-CN" altLang="en-US" dirty="0">
                        <a:latin typeface="Cambria Math" panose="02040503050406030204" pitchFamily="18" charset="0"/>
                      </a:rPr>
                      <m:t>：</m:t>
                    </m:r>
                    <m:r>
                      <a:rPr lang="zh-CN" altLang="en-US" i="1" dirty="0">
                        <a:latin typeface="Cambria Math" panose="02040503050406030204" pitchFamily="18" charset="0"/>
                      </a:rPr>
                      <m:t> </m:t>
                    </m:r>
                    <m:r>
                      <a:rPr lang="en-US" altLang="zh-CN" b="1" i="0">
                        <a:latin typeface="Cambria Math" panose="02040503050406030204" pitchFamily="18" charset="0"/>
                      </a:rPr>
                      <m:t>𝛚</m:t>
                    </m:r>
                    <m:r>
                      <a:rPr lang="en-US" altLang="zh-CN" b="1">
                        <a:latin typeface="Cambria Math" panose="02040503050406030204" pitchFamily="18" charset="0"/>
                      </a:rPr>
                      <m:t>=</m:t>
                    </m:r>
                    <m:d>
                      <m:dPr>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e>
                    </m:d>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ℝ</m:t>
                        </m:r>
                      </m:e>
                      <m:sup>
                        <m:r>
                          <a:rPr lang="en-US" altLang="zh-CN" i="1">
                            <a:latin typeface="Cambria Math" panose="02040503050406030204" pitchFamily="18" charset="0"/>
                          </a:rPr>
                          <m:t>𝒏</m:t>
                        </m:r>
                      </m:sup>
                    </m:sSup>
                  </m:oMath>
                </a14:m>
                <a:endParaRPr lang="zh-CN" altLang="zh-CN" dirty="0"/>
              </a:p>
              <a:p>
                <a:pPr lvl="1">
                  <a:lnSpc>
                    <a:spcPct val="125000"/>
                  </a:lnSpc>
                </a:pPr>
                <a:r>
                  <a:rPr lang="zh-CN" altLang="en-US" b="1" dirty="0" smtClean="0"/>
                  <a:t>内积</a:t>
                </a:r>
                <a14:m>
                  <m:oMath xmlns:m="http://schemas.openxmlformats.org/officeDocument/2006/math">
                    <m:r>
                      <a:rPr lang="zh-CN" altLang="en-US">
                        <a:latin typeface="Cambria Math" panose="02040503050406030204" pitchFamily="18" charset="0"/>
                      </a:rPr>
                      <m:t>：</m:t>
                    </m:r>
                    <m:r>
                      <a:rPr lang="en-US" altLang="zh-CN" b="1" i="0" smtClean="0">
                        <a:latin typeface="Cambria Math" panose="02040503050406030204" pitchFamily="18" charset="0"/>
                      </a:rPr>
                      <m:t>𝐭</m:t>
                    </m:r>
                    <m:r>
                      <a:rPr lang="en-US" altLang="zh-CN" b="1">
                        <a:latin typeface="Cambria Math" panose="02040503050406030204" pitchFamily="18" charset="0"/>
                      </a:rPr>
                      <m:t>⋅</m:t>
                    </m:r>
                    <m:r>
                      <a:rPr lang="en-US" altLang="zh-CN" b="1" i="0">
                        <a:latin typeface="Cambria Math" panose="02040503050406030204" pitchFamily="18" charset="0"/>
                      </a:rPr>
                      <m:t>𝛚</m:t>
                    </m:r>
                    <m:r>
                      <a:rPr lang="en-US" altLang="zh-CN" b="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𝒏</m:t>
                        </m:r>
                      </m:sub>
                    </m:sSub>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𝒏</m:t>
                        </m:r>
                      </m:sub>
                    </m:sSub>
                  </m:oMath>
                </a14:m>
                <a:endParaRPr lang="en-US" altLang="zh-CN" dirty="0" smtClean="0"/>
              </a:p>
              <a:p>
                <a:pPr lvl="1">
                  <a:lnSpc>
                    <a:spcPct val="125000"/>
                  </a:lnSpc>
                </a:pPr>
                <a:r>
                  <a:rPr lang="zh-CN" altLang="en-US" b="1" dirty="0" smtClean="0"/>
                  <a:t>微分</a:t>
                </a:r>
                <a14:m>
                  <m:oMath xmlns:m="http://schemas.openxmlformats.org/officeDocument/2006/math">
                    <m:r>
                      <a:rPr lang="zh-CN" altLang="en-US">
                        <a:latin typeface="Cambria Math" panose="02040503050406030204" pitchFamily="18" charset="0"/>
                      </a:rPr>
                      <m:t>：</m:t>
                    </m:r>
                    <m:r>
                      <a:rPr lang="en-US" altLang="zh-CN" b="1" i="0" smtClean="0">
                        <a:latin typeface="Cambria Math" panose="02040503050406030204" pitchFamily="18" charset="0"/>
                      </a:rPr>
                      <m:t>𝐝𝐭</m:t>
                    </m:r>
                    <m:r>
                      <a:rPr lang="en-US" altLang="zh-CN" b="1" i="1" smtClean="0">
                        <a:latin typeface="Cambria Math" panose="02040503050406030204" pitchFamily="18" charset="0"/>
                      </a:rPr>
                      <m:t>=</m:t>
                    </m:r>
                    <m:r>
                      <a:rPr lang="en-US" altLang="zh-CN" b="1" i="0" smtClean="0">
                        <a:latin typeface="Cambria Math" panose="02040503050406030204" pitchFamily="18" charset="0"/>
                      </a:rPr>
                      <m:t>𝐝</m:t>
                    </m:r>
                    <m:sSub>
                      <m:sSubPr>
                        <m:ctrlPr>
                          <a:rPr lang="en-US" altLang="zh-CN" i="1" smtClean="0">
                            <a:latin typeface="Cambria Math"/>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0" smtClean="0">
                        <a:latin typeface="Cambria Math" panose="02040503050406030204" pitchFamily="18" charset="0"/>
                      </a:rPr>
                      <m:t>𝐝</m:t>
                    </m:r>
                    <m:sSub>
                      <m:sSubPr>
                        <m:ctrlPr>
                          <a:rPr lang="en-US" altLang="zh-CN" i="1" smtClean="0">
                            <a:latin typeface="Cambria Math"/>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𝒏</m:t>
                        </m:r>
                      </m:sub>
                    </m:sSub>
                  </m:oMath>
                </a14:m>
                <a:r>
                  <a:rPr lang="zh-CN" altLang="en-US" dirty="0" smtClean="0"/>
                  <a:t>，</a:t>
                </a:r>
                <a14:m>
                  <m:oMath xmlns:m="http://schemas.openxmlformats.org/officeDocument/2006/math">
                    <m:r>
                      <a:rPr lang="en-US" altLang="zh-CN">
                        <a:latin typeface="Cambria Math" panose="02040503050406030204" pitchFamily="18" charset="0"/>
                      </a:rPr>
                      <m:t>𝐝</m:t>
                    </m:r>
                    <m:r>
                      <a:rPr lang="en-US" altLang="zh-CN">
                        <a:latin typeface="Cambria Math" panose="02040503050406030204" pitchFamily="18" charset="0"/>
                      </a:rPr>
                      <m:t>𝛚</m:t>
                    </m:r>
                    <m:r>
                      <a:rPr lang="en-US" altLang="zh-CN" i="1">
                        <a:latin typeface="Cambria Math" panose="02040503050406030204" pitchFamily="18" charset="0"/>
                      </a:rPr>
                      <m:t>=</m:t>
                    </m:r>
                    <m:r>
                      <a:rPr lang="en-US" altLang="zh-CN">
                        <a:latin typeface="Cambria Math" panose="02040503050406030204" pitchFamily="18" charset="0"/>
                      </a:rPr>
                      <m:t>𝐝</m:t>
                    </m:r>
                    <m:sSub>
                      <m:sSubPr>
                        <m:ctrlPr>
                          <a:rPr lang="en-US"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𝟏</m:t>
                        </m:r>
                      </m:sub>
                    </m:sSub>
                    <m:r>
                      <a:rPr lang="en-US" altLang="zh-CN" i="1">
                        <a:latin typeface="Cambria Math" panose="02040503050406030204" pitchFamily="18" charset="0"/>
                      </a:rPr>
                      <m:t>⋯</m:t>
                    </m:r>
                    <m:r>
                      <a:rPr lang="en-US" altLang="zh-CN">
                        <a:latin typeface="Cambria Math" panose="02040503050406030204" pitchFamily="18" charset="0"/>
                      </a:rPr>
                      <m:t>𝐝</m:t>
                    </m:r>
                    <m:sSub>
                      <m:sSubPr>
                        <m:ctrlPr>
                          <a:rPr lang="en-US"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oMath>
                </a14:m>
                <a:endParaRPr lang="en-US" altLang="zh-CN" dirty="0" smtClean="0"/>
              </a:p>
            </p:txBody>
          </p:sp>
        </mc:Choice>
        <mc:Fallback>
          <p:sp>
            <p:nvSpPr>
              <p:cNvPr id="34819" name="内容占位符 2"/>
              <p:cNvSpPr>
                <a:spLocks noGrp="1" noRot="1" noChangeAspect="1" noMove="1" noResize="1" noEditPoints="1" noAdjustHandles="1" noChangeArrowheads="1" noChangeShapeType="1" noTextEdit="1"/>
              </p:cNvSpPr>
              <p:nvPr>
                <p:ph idx="1"/>
              </p:nvPr>
            </p:nvSpPr>
            <p:spPr>
              <a:xfrm>
                <a:off x="544289" y="1276351"/>
                <a:ext cx="8137153" cy="5256212"/>
              </a:xfrm>
              <a:blipFill>
                <a:blip r:embed="rId3" cstate="print"/>
                <a:stretch>
                  <a:fillRect t="-463" r="-674"/>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CD1F81DD-97E8-4174-AC11-E6722463B566}" type="datetime8">
              <a:rPr lang="zh-CN" altLang="en-US" smtClean="0"/>
              <a:pPr>
                <a:defRPr/>
              </a:pPr>
              <a:t>2018年9月10日1时32分</a:t>
            </a:fld>
            <a:endParaRPr lang="zh-CN" altLang="en-US" dirty="0"/>
          </a:p>
        </p:txBody>
      </p:sp>
      <p:sp>
        <p:nvSpPr>
          <p:cNvPr id="3482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856BE1C-6258-46DC-B2AC-65F7A14163EF}" type="slidenum">
              <a:rPr lang="zh-CN" altLang="en-US" sz="1800">
                <a:solidFill>
                  <a:srgbClr val="FFFFFF"/>
                </a:solidFill>
                <a:latin typeface="Georgia" panose="02040502050405020303" pitchFamily="18" charset="0"/>
              </a:rPr>
              <a:pPr>
                <a:spcBef>
                  <a:spcPct val="0"/>
                </a:spcBef>
                <a:buClrTx/>
                <a:buFontTx/>
                <a:buNone/>
              </a:pPr>
              <a:t>65</a:t>
            </a:fld>
            <a:endParaRPr lang="zh-CN" altLang="en-US" sz="1800">
              <a:solidFill>
                <a:srgbClr val="FFFFFF"/>
              </a:solidFill>
              <a:latin typeface="Georgia" panose="02040502050405020303" pitchFamily="18" charset="0"/>
            </a:endParaRPr>
          </a:p>
        </p:txBody>
      </p:sp>
      <p:sp>
        <p:nvSpPr>
          <p:cNvPr id="348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482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0" name="棱台 9">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62256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fade">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wipe(left)">
                                      <p:cBhvr>
                                        <p:cTn id="17" dur="500"/>
                                        <p:tgtEl>
                                          <p:spTgt spid="34819">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4819">
                                            <p:txEl>
                                              <p:pRg st="3" end="3"/>
                                            </p:txEl>
                                          </p:spTgt>
                                        </p:tgtEl>
                                        <p:attrNameLst>
                                          <p:attrName>style.visibility</p:attrName>
                                        </p:attrNameLst>
                                      </p:cBhvr>
                                      <p:to>
                                        <p:strVal val="visible"/>
                                      </p:to>
                                    </p:set>
                                    <p:animEffect transition="in" filter="wipe(left)">
                                      <p:cBhvr>
                                        <p:cTn id="21" dur="500"/>
                                        <p:tgtEl>
                                          <p:spTgt spid="3481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4819">
                                            <p:txEl>
                                              <p:pRg st="4" end="4"/>
                                            </p:txEl>
                                          </p:spTgt>
                                        </p:tgtEl>
                                        <p:attrNameLst>
                                          <p:attrName>style.visibility</p:attrName>
                                        </p:attrNameLst>
                                      </p:cBhvr>
                                      <p:to>
                                        <p:strVal val="visible"/>
                                      </p:to>
                                    </p:set>
                                    <p:animEffect transition="in" filter="wipe(left)">
                                      <p:cBhvr>
                                        <p:cTn id="26" dur="500"/>
                                        <p:tgtEl>
                                          <p:spTgt spid="3481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4819">
                                            <p:txEl>
                                              <p:pRg st="5" end="5"/>
                                            </p:txEl>
                                          </p:spTgt>
                                        </p:tgtEl>
                                        <p:attrNameLst>
                                          <p:attrName>style.visibility</p:attrName>
                                        </p:attrNameLst>
                                      </p:cBhvr>
                                      <p:to>
                                        <p:strVal val="visible"/>
                                      </p:to>
                                    </p:set>
                                    <p:animEffect transition="in" filter="wipe(left)">
                                      <p:cBhvr>
                                        <p:cTn id="31" dur="500"/>
                                        <p:tgtEl>
                                          <p:spTgt spid="34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4819" name="内容占位符 2"/>
              <p:cNvSpPr>
                <a:spLocks noGrp="1"/>
              </p:cNvSpPr>
              <p:nvPr>
                <p:ph idx="1"/>
              </p:nvPr>
            </p:nvSpPr>
            <p:spPr>
              <a:xfrm>
                <a:off x="971600" y="420162"/>
                <a:ext cx="7767116" cy="5854700"/>
              </a:xfrm>
            </p:spPr>
            <p:txBody>
              <a:bodyPr/>
              <a:lstStyle/>
              <a:p>
                <a:pPr>
                  <a:lnSpc>
                    <a:spcPct val="150000"/>
                  </a:lnSpc>
                </a:pPr>
                <a:r>
                  <a:rPr lang="en-US" altLang="zh-CN" dirty="0" smtClean="0"/>
                  <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m:t>
                    </m:r>
                  </m:oMath>
                </a14:m>
                <a:r>
                  <a:rPr lang="zh-CN" altLang="zh-CN" dirty="0" smtClean="0"/>
                  <a:t>在</a:t>
                </a:r>
                <a:r>
                  <a:rPr lang="en-US" altLang="zh-CN" dirty="0" smtClean="0"/>
                  <a:t/>
                </a:r>
                <a14:m>
                  <m:oMath xmlns:m="http://schemas.openxmlformats.org/officeDocument/2006/math">
                    <m:sSup>
                      <m:sSupPr>
                        <m:ctrlPr>
                          <a:rPr lang="en-US" altLang="zh-CN" i="1">
                            <a:latin typeface="Cambria Math"/>
                          </a:rPr>
                        </m:ctrlPr>
                      </m:sSupPr>
                      <m:e>
                        <m:r>
                          <a:rPr lang="en-US" altLang="zh-CN" b="1" i="1">
                            <a:latin typeface="Cambria Math" panose="02040503050406030204" pitchFamily="18" charset="0"/>
                          </a:rPr>
                          <m:t>ℝ</m:t>
                        </m:r>
                      </m:e>
                      <m:sup>
                        <m:r>
                          <a:rPr lang="en-US" altLang="zh-CN" b="1" i="1">
                            <a:latin typeface="Cambria Math" panose="02040503050406030204" pitchFamily="18" charset="0"/>
                          </a:rPr>
                          <m:t>𝒏</m:t>
                        </m:r>
                      </m:sup>
                    </m:sSup>
                  </m:oMath>
                </a14:m>
                <a:r>
                  <a:rPr lang="zh-CN" altLang="zh-CN" dirty="0" smtClean="0"/>
                  <a:t>上连续</a:t>
                </a:r>
                <a:r>
                  <a:rPr lang="zh-CN" altLang="en-US" dirty="0" smtClean="0"/>
                  <a:t>、</a:t>
                </a:r>
                <a:r>
                  <a:rPr lang="zh-CN" altLang="zh-CN" dirty="0" smtClean="0"/>
                  <a:t>分片光滑且绝对可积</a:t>
                </a:r>
                <a:r>
                  <a:rPr lang="zh-CN" altLang="en-US" dirty="0" smtClean="0"/>
                  <a:t>，</a:t>
                </a:r>
                <a:endParaRPr lang="en-US" altLang="zh-CN" dirty="0" smtClean="0"/>
              </a:p>
              <a:p>
                <a:pPr>
                  <a:lnSpc>
                    <a:spcPct val="150000"/>
                  </a:lnSpc>
                </a:pPr>
                <a:r>
                  <a:rPr lang="en-US" altLang="zh-CN" i="1" dirty="0" smtClean="0">
                    <a:solidFill>
                      <a:srgbClr val="FF0000"/>
                    </a:solidFill>
                  </a:rPr>
                  <a:t>n</a:t>
                </a:r>
                <a:r>
                  <a:rPr lang="en-US" altLang="zh-CN" dirty="0" smtClean="0">
                    <a:solidFill>
                      <a:srgbClr val="FF0000"/>
                    </a:solidFill>
                  </a:rPr>
                  <a:t/>
                </a:r>
                <a:r>
                  <a:rPr lang="en-US" altLang="zh-CN" dirty="0" smtClean="0">
                    <a:solidFill>
                      <a:srgbClr val="FF0000"/>
                    </a:solidFill>
                    <a:latin typeface="华文楷体" panose="02010600040101010101" pitchFamily="2" charset="-122"/>
                    <a:ea typeface="华文楷体" panose="02010600040101010101" pitchFamily="2" charset="-122"/>
                  </a:rPr>
                  <a:t>维</a:t>
                </a:r>
                <a:r>
                  <a:rPr lang="en-US" altLang="zh-CN" dirty="0" smtClean="0">
                    <a:solidFill>
                      <a:srgbClr val="FF0000"/>
                    </a:solidFill>
                  </a:rPr>
                  <a:t> Fourier </a:t>
                </a:r>
                <a:r>
                  <a:rPr lang="en-US" altLang="zh-CN" dirty="0" err="1" smtClean="0">
                    <a:solidFill>
                      <a:srgbClr val="FF0000"/>
                    </a:solidFill>
                    <a:latin typeface="华文楷体" panose="02010600040101010101" pitchFamily="2" charset="-122"/>
                    <a:ea typeface="华文楷体" panose="02010600040101010101" pitchFamily="2" charset="-122"/>
                  </a:rPr>
                  <a:t>变换</a:t>
                </a:r>
                <a14:m>
                  <m:oMath xmlns:m="http://schemas.openxmlformats.org/officeDocument/2006/math">
                    <m:r>
                      <a:rPr lang="zh-CN" altLang="en-US" b="1" dirty="0">
                        <a:latin typeface="Cambria Math" panose="02040503050406030204" pitchFamily="18" charset="0"/>
                        <a:ea typeface="华文楷体" panose="02010600040101010101" pitchFamily="2" charset="-122"/>
                      </a:rPr>
                      <m:t>：</m:t>
                    </m:r>
                  </m:oMath>
                </a14:m>
                <a:endParaRPr lang="en-US" altLang="zh-CN" dirty="0" smtClean="0">
                  <a:latin typeface="华文楷体" panose="02010600040101010101" pitchFamily="2" charset="-122"/>
                  <a:ea typeface="华文楷体" panose="02010600040101010101" pitchFamily="2" charset="-122"/>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𝑭</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e>
                      </m:d>
                      <m:r>
                        <a:rPr lang="en-US" altLang="zh-CN" b="1" i="1">
                          <a:solidFill>
                            <a:srgbClr val="FF0000"/>
                          </a:solidFill>
                          <a:latin typeface="Cambria Math" panose="02040503050406030204" pitchFamily="18" charset="0"/>
                        </a:rPr>
                        <m:t>=</m:t>
                      </m:r>
                      <m:r>
                        <m:rPr>
                          <m:nor/>
                        </m:rPr>
                        <a:rPr lang="en-US" altLang="zh-CN">
                          <a:solidFill>
                            <a:srgbClr val="FF0000"/>
                          </a:solidFill>
                          <a:latin typeface="Kunstler Script" panose="030304020206070D0D06" pitchFamily="66" charset="0"/>
                        </a:rPr>
                        <m:t>F</m:t>
                      </m:r>
                      <m:r>
                        <m:rPr>
                          <m:nor/>
                        </m:rPr>
                        <a:rPr lang="en-US" altLang="zh-CN" i="0" smtClean="0">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0" smtClean="0">
                                  <a:solidFill>
                                    <a:srgbClr val="FF0000"/>
                                  </a:solidFill>
                                  <a:latin typeface="Cambria Math" panose="02040503050406030204" pitchFamily="18" charset="0"/>
                                </a:rPr>
                                <m:t>𝐭</m:t>
                              </m:r>
                            </m:e>
                          </m:d>
                        </m:e>
                      </m:d>
                      <m:r>
                        <a:rPr lang="en-US" altLang="zh-CN" b="1">
                          <a:solidFill>
                            <a:srgbClr val="FF0000"/>
                          </a:solidFill>
                          <a:latin typeface="Cambria Math" panose="02040503050406030204" pitchFamily="18" charset="0"/>
                        </a:rPr>
                        <m:t>=</m:t>
                      </m:r>
                      <m:nary>
                        <m:naryPr>
                          <m:limLoc m:val="subSup"/>
                          <m:ctrlPr>
                            <a:rPr lang="zh-CN" altLang="zh-CN" i="1">
                              <a:solidFill>
                                <a:srgbClr val="FF0000"/>
                              </a:solidFill>
                              <a:latin typeface="Cambria Math"/>
                            </a:rPr>
                          </m:ctrlPr>
                        </m:naryPr>
                        <m:sub>
                          <m:sSup>
                            <m:sSupPr>
                              <m:ctrlPr>
                                <a:rPr lang="en-US" altLang="zh-CN" i="1">
                                  <a:solidFill>
                                    <a:srgbClr val="FF0000"/>
                                  </a:solidFill>
                                  <a:latin typeface="Cambria Math"/>
                                </a:rPr>
                              </m:ctrlPr>
                            </m:sSupPr>
                            <m:e>
                              <m:r>
                                <a:rPr lang="en-US" altLang="zh-CN" b="1" i="1">
                                  <a:solidFill>
                                    <a:srgbClr val="FF0000"/>
                                  </a:solidFill>
                                  <a:latin typeface="Cambria Math" panose="02040503050406030204" pitchFamily="18" charset="0"/>
                                </a:rPr>
                                <m:t>ℝ</m:t>
                              </m:r>
                            </m:e>
                            <m:sup>
                              <m:r>
                                <a:rPr lang="en-US" altLang="zh-CN" b="1" i="1">
                                  <a:solidFill>
                                    <a:srgbClr val="FF0000"/>
                                  </a:solidFill>
                                  <a:latin typeface="Cambria Math" panose="02040503050406030204" pitchFamily="18" charset="0"/>
                                </a:rPr>
                                <m:t>𝒏</m:t>
                              </m:r>
                            </m:sup>
                          </m:sSup>
                        </m:sub>
                        <m:sup/>
                        <m:e>
                          <m:sSup>
                            <m:sSupPr>
                              <m:ctrlPr>
                                <a:rPr lang="zh-CN" altLang="zh-CN" i="1">
                                  <a:solidFill>
                                    <a:srgbClr val="FF0000"/>
                                  </a:solidFill>
                                  <a:latin typeface="Cambria Math"/>
                                </a:rPr>
                              </m:ctrlPr>
                            </m:sSupPr>
                            <m:e>
                              <m:r>
                                <a:rPr lang="en-US" altLang="zh-CN"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a:solidFill>
                                        <a:srgbClr val="FF0000"/>
                                      </a:solidFill>
                                      <a:latin typeface="Cambria Math" panose="02040503050406030204" pitchFamily="18" charset="0"/>
                                    </a:rPr>
                                    <m:t>𝐭</m:t>
                                  </m:r>
                                </m:e>
                              </m:d>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𝒊</m:t>
                              </m:r>
                              <m:r>
                                <a:rPr lang="en-US" altLang="zh-CN" b="1" i="0" smtClean="0">
                                  <a:solidFill>
                                    <a:srgbClr val="FF0000"/>
                                  </a:solidFill>
                                  <a:latin typeface="Cambria Math" panose="02040503050406030204" pitchFamily="18" charset="0"/>
                                </a:rPr>
                                <m:t>𝐭</m:t>
                              </m:r>
                              <m:r>
                                <a:rPr lang="en-US" altLang="zh-CN" b="1" i="1">
                                  <a:solidFill>
                                    <a:srgbClr val="FF0000"/>
                                  </a:solidFill>
                                  <a:latin typeface="Cambria Math" panose="02040503050406030204" pitchFamily="18" charset="0"/>
                                </a:rPr>
                                <m:t>⋅</m:t>
                              </m:r>
                              <m:r>
                                <a:rPr lang="en-US" altLang="zh-CN" b="1" i="0">
                                  <a:solidFill>
                                    <a:srgbClr val="FF0000"/>
                                  </a:solidFill>
                                  <a:latin typeface="Cambria Math" panose="02040503050406030204" pitchFamily="18" charset="0"/>
                                </a:rPr>
                                <m:t>𝛚</m:t>
                              </m:r>
                            </m:sup>
                          </m:sSup>
                          <m:r>
                            <a:rPr lang="en-US" altLang="zh-CN" b="1" i="0">
                              <a:solidFill>
                                <a:srgbClr val="FF0000"/>
                              </a:solidFill>
                              <a:latin typeface="Cambria Math" panose="02040503050406030204" pitchFamily="18" charset="0"/>
                            </a:rPr>
                            <m:t>𝐝</m:t>
                          </m:r>
                          <m:r>
                            <a:rPr lang="en-US" altLang="zh-CN" b="1" i="0" smtClean="0">
                              <a:solidFill>
                                <a:srgbClr val="FF0000"/>
                              </a:solidFill>
                              <a:latin typeface="Cambria Math" panose="02040503050406030204" pitchFamily="18" charset="0"/>
                            </a:rPr>
                            <m:t>𝐭</m:t>
                          </m:r>
                        </m:e>
                      </m:nary>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ctrlPr>
                            <a:rPr lang="en-US" altLang="zh-CN" b="1" i="1" smtClean="0">
                              <a:latin typeface="Cambria Math"/>
                            </a:rPr>
                          </m:ctrlPr>
                        </m:naryPr>
                        <m:sub>
                          <m:r>
                            <m:rPr>
                              <m:brk m:alnAt="23"/>
                            </m:rPr>
                            <a:rPr lang="en-US" altLang="zh-CN" b="1" i="1" smtClean="0">
                              <a:latin typeface="Cambria Math" panose="02040503050406030204" pitchFamily="18" charset="0"/>
                            </a:rPr>
                            <m:t>−</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m:t>
                          </m:r>
                        </m:sup>
                        <m:e>
                          <m:r>
                            <a:rPr lang="en-US" altLang="zh-CN" b="1" i="1" smtClean="0">
                              <a:latin typeface="Cambria Math" panose="02040503050406030204" pitchFamily="18" charset="0"/>
                            </a:rPr>
                            <m:t>⋯</m:t>
                          </m:r>
                          <m:nary>
                            <m:naryPr>
                              <m:ctrlPr>
                                <a:rPr lang="en-US" altLang="zh-CN" i="1">
                                  <a:latin typeface="Cambria Math"/>
                                </a:rPr>
                              </m:ctrlPr>
                            </m:naryPr>
                            <m:sub>
                              <m:r>
                                <m:rPr>
                                  <m:brk m:alnAt="23"/>
                                </m:rPr>
                                <a:rPr lang="en-US" altLang="zh-CN" i="1">
                                  <a:latin typeface="Cambria Math" panose="02040503050406030204" pitchFamily="18" charset="0"/>
                                </a:rPr>
                                <m:t>−</m:t>
                              </m:r>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zh-CN" altLang="zh-CN" i="1">
                                      <a:latin typeface="Cambria Math"/>
                                    </a:rPr>
                                  </m:ctrlPr>
                                </m:sSupPr>
                                <m:e>
                                  <m:r>
                                    <a:rPr lang="en-US" altLang="zh-CN" i="1">
                                      <a:latin typeface="Cambria Math" panose="02040503050406030204" pitchFamily="18" charset="0"/>
                                    </a:rPr>
                                    <m:t>𝒇</m:t>
                                  </m:r>
                                  <m:d>
                                    <m:dPr>
                                      <m:ctrlPr>
                                        <a:rPr lang="zh-CN" altLang="zh-CN" i="1">
                                          <a:latin typeface="Cambria Math"/>
                                        </a:rPr>
                                      </m:ctrlPr>
                                    </m:dPr>
                                    <m:e>
                                      <m:r>
                                        <a:rPr lang="en-US" altLang="zh-CN">
                                          <a:latin typeface="Cambria Math" panose="02040503050406030204" pitchFamily="18" charset="0"/>
                                        </a:rPr>
                                        <m:t>𝐭</m:t>
                                      </m:r>
                                    </m:e>
                                  </m:d>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d>
                                    <m:dPr>
                                      <m:ctrlPr>
                                        <a:rPr lang="en-US" altLang="zh-CN" b="1" i="1" smtClean="0">
                                          <a:latin typeface="Cambria Math"/>
                                        </a:rPr>
                                      </m:ctrlPr>
                                    </m:dPr>
                                    <m:e>
                                      <m:sSub>
                                        <m:sSubPr>
                                          <m:ctrlPr>
                                            <a:rPr lang="zh-CN"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𝟏</m:t>
                                          </m:r>
                                        </m:sub>
                                      </m:sSub>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𝟐</m:t>
                                          </m:r>
                                        </m:sub>
                                      </m:sSub>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𝒏</m:t>
                                          </m:r>
                                        </m:sub>
                                      </m:sSub>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𝒏</m:t>
                                          </m:r>
                                        </m:sub>
                                      </m:sSub>
                                    </m:e>
                                  </m:d>
                                </m:sup>
                              </m:sSup>
                            </m:e>
                          </m:nary>
                          <m:r>
                            <a:rPr lang="en-US" altLang="zh-CN">
                              <a:latin typeface="Cambria Math" panose="02040503050406030204" pitchFamily="18" charset="0"/>
                            </a:rPr>
                            <m:t>𝐝</m:t>
                          </m:r>
                          <m:sSub>
                            <m:sSubPr>
                              <m:ctrlPr>
                                <a:rPr lang="en-US"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𝟏</m:t>
                              </m:r>
                            </m:sub>
                          </m:sSub>
                          <m:r>
                            <a:rPr lang="en-US" altLang="zh-CN" i="1">
                              <a:latin typeface="Cambria Math" panose="02040503050406030204" pitchFamily="18" charset="0"/>
                            </a:rPr>
                            <m:t>⋯</m:t>
                          </m:r>
                          <m:r>
                            <a:rPr lang="en-US" altLang="zh-CN">
                              <a:latin typeface="Cambria Math" panose="02040503050406030204" pitchFamily="18" charset="0"/>
                            </a:rPr>
                            <m:t>𝐝</m:t>
                          </m:r>
                          <m:sSub>
                            <m:sSubPr>
                              <m:ctrlPr>
                                <a:rPr lang="en-US"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𝒏</m:t>
                              </m:r>
                            </m:sub>
                          </m:sSub>
                        </m:e>
                      </m:nary>
                    </m:oMath>
                  </m:oMathPara>
                </a14:m>
                <a:endParaRPr lang="en-US" altLang="zh-CN" b="1" dirty="0" smtClean="0"/>
              </a:p>
              <a:p>
                <a:pPr marL="109537" indent="0">
                  <a:lnSpc>
                    <a:spcPct val="2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en-US" altLang="zh-CN" b="1" i="1" smtClean="0">
                              <a:latin typeface="Cambria Math"/>
                            </a:rPr>
                          </m:ctrlPr>
                        </m:sSubPr>
                        <m:e>
                          <m:r>
                            <m:rPr>
                              <m:nor/>
                            </m:rPr>
                            <a:rPr lang="en-US" altLang="zh-CN">
                              <a:latin typeface="Kunstler Script" panose="030304020206070D0D06" pitchFamily="66" charset="0"/>
                            </a:rPr>
                            <m:t>F</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 </m:t>
                      </m:r>
                      <m:d>
                        <m:dPr>
                          <m:begChr m:val="["/>
                          <m:endChr m:val="]"/>
                          <m:ctrlPr>
                            <a:rPr lang="zh-CN" altLang="zh-CN" i="1">
                              <a:latin typeface="Cambria Math"/>
                            </a:rPr>
                          </m:ctrlPr>
                        </m:dPr>
                        <m:e>
                          <m:sSub>
                            <m:sSubPr>
                              <m:ctrlPr>
                                <a:rPr lang="en-US" altLang="zh-CN" i="1">
                                  <a:latin typeface="Cambria Math"/>
                                </a:rPr>
                              </m:ctrlPr>
                            </m:sSubPr>
                            <m:e>
                              <m:r>
                                <m:rPr>
                                  <m:nor/>
                                </m:rPr>
                                <a:rPr lang="en-US" altLang="zh-CN">
                                  <a:latin typeface="Kunstler Script" panose="030304020206070D0D06" pitchFamily="66" charset="0"/>
                                </a:rPr>
                                <m:t>F</m:t>
                              </m:r>
                            </m:e>
                            <m:sub>
                              <m:r>
                                <a:rPr lang="en-US" altLang="zh-CN" i="1">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d>
                            <m:dPr>
                              <m:begChr m:val="["/>
                              <m:endChr m:val="]"/>
                              <m:ctrlPr>
                                <a:rPr lang="zh-CN" altLang="zh-CN" i="1">
                                  <a:latin typeface="Cambria Math"/>
                                </a:rPr>
                              </m:ctrlPr>
                            </m:dPr>
                            <m:e>
                              <m:r>
                                <a:rPr lang="en-US" altLang="zh-CN" b="1" i="1" smtClean="0">
                                  <a:latin typeface="Cambria Math" panose="02040503050406030204" pitchFamily="18" charset="0"/>
                                </a:rPr>
                                <m:t>⋯</m:t>
                              </m:r>
                              <m:sSub>
                                <m:sSubPr>
                                  <m:ctrlPr>
                                    <a:rPr lang="en-US" altLang="zh-CN" i="1">
                                      <a:latin typeface="Cambria Math"/>
                                    </a:rPr>
                                  </m:ctrlPr>
                                </m:sSubPr>
                                <m:e>
                                  <m:r>
                                    <m:rPr>
                                      <m:nor/>
                                    </m:rPr>
                                    <a:rPr lang="en-US" altLang="zh-CN">
                                      <a:latin typeface="Kunstler Script" panose="030304020206070D0D06" pitchFamily="66" charset="0"/>
                                    </a:rPr>
                                    <m:t>F</m:t>
                                  </m:r>
                                </m:e>
                                <m:sub>
                                  <m:r>
                                    <a:rPr lang="en-US" altLang="zh-CN" b="1" i="1" smtClean="0">
                                      <a:latin typeface="Cambria Math" panose="02040503050406030204" pitchFamily="18" charset="0"/>
                                    </a:rPr>
                                    <m:t>𝟏</m:t>
                                  </m:r>
                                </m:sub>
                              </m:sSub>
                              <m:d>
                                <m:dPr>
                                  <m:begChr m:val="["/>
                                  <m:endChr m:val="]"/>
                                  <m:ctrlPr>
                                    <a:rPr lang="zh-CN" altLang="zh-CN" i="1">
                                      <a:latin typeface="Cambria Math"/>
                                    </a:rPr>
                                  </m:ctrlPr>
                                </m:dPr>
                                <m:e>
                                  <m:r>
                                    <a:rPr lang="en-US" altLang="zh-CN" i="1">
                                      <a:latin typeface="Cambria Math" panose="02040503050406030204" pitchFamily="18" charset="0"/>
                                    </a:rPr>
                                    <m:t>𝒇</m:t>
                                  </m:r>
                                  <m:d>
                                    <m:dPr>
                                      <m:ctrlPr>
                                        <a:rPr lang="zh-CN" altLang="zh-CN" i="1">
                                          <a:latin typeface="Cambria Math"/>
                                        </a:rPr>
                                      </m:ctrlPr>
                                    </m:dPr>
                                    <m:e>
                                      <m:r>
                                        <a:rPr lang="en-US" altLang="zh-CN">
                                          <a:latin typeface="Cambria Math" panose="02040503050406030204" pitchFamily="18" charset="0"/>
                                        </a:rPr>
                                        <m:t>𝐭</m:t>
                                      </m:r>
                                    </m:e>
                                  </m:d>
                                </m:e>
                              </m:d>
                              <m:r>
                                <a:rPr lang="en-US" altLang="zh-CN" b="1" i="1" smtClean="0">
                                  <a:latin typeface="Cambria Math" panose="02040503050406030204" pitchFamily="18" charset="0"/>
                                </a:rPr>
                                <m:t>⋯</m:t>
                              </m:r>
                            </m:e>
                          </m:d>
                        </m:e>
                      </m:d>
                    </m:oMath>
                  </m:oMathPara>
                </a14:m>
                <a:endParaRPr lang="en-US" altLang="zh-CN" dirty="0" smtClean="0"/>
              </a:p>
              <a:p>
                <a:pPr>
                  <a:lnSpc>
                    <a:spcPct val="200000"/>
                  </a:lnSpc>
                </a:pPr>
                <a14:m>
                  <m:oMath xmlns:m="http://schemas.openxmlformats.org/officeDocument/2006/math">
                    <m:sSub>
                      <m:sSubPr>
                        <m:ctrlPr>
                          <a:rPr lang="en-US" altLang="zh-CN" i="1">
                            <a:latin typeface="Cambria Math"/>
                          </a:rPr>
                        </m:ctrlPr>
                      </m:sSubPr>
                      <m:e>
                        <m:r>
                          <m:rPr>
                            <m:nor/>
                          </m:rPr>
                          <a:rPr lang="en-US" altLang="zh-CN">
                            <a:latin typeface="Kunstler Script" panose="030304020206070D0D06" pitchFamily="66" charset="0"/>
                          </a:rPr>
                          <m:t>F</m:t>
                        </m:r>
                      </m:e>
                      <m:sub>
                        <m:r>
                          <a:rPr lang="en-US" altLang="zh-CN" b="1" i="1" smtClean="0">
                            <a:latin typeface="Cambria Math" panose="02040503050406030204" pitchFamily="18" charset="0"/>
                          </a:rPr>
                          <m:t>𝒌</m:t>
                        </m:r>
                      </m:sub>
                    </m:sSub>
                  </m:oMath>
                </a14:m>
                <a:r>
                  <a:rPr lang="zh-CN" altLang="en-US" dirty="0" smtClean="0"/>
                  <a:t> 表示对第 </a:t>
                </a:r>
                <a14:m>
                  <m:oMath xmlns:m="http://schemas.openxmlformats.org/officeDocument/2006/math">
                    <m:r>
                      <a:rPr lang="en-US" altLang="zh-CN" i="1">
                        <a:latin typeface="Cambria Math" panose="02040503050406030204" pitchFamily="18" charset="0"/>
                      </a:rPr>
                      <m:t>𝒌</m:t>
                    </m:r>
                  </m:oMath>
                </a14:m>
                <a:r>
                  <a:rPr lang="zh-CN" altLang="en-US" dirty="0" smtClean="0"/>
                  <a:t> 个变元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𝒕</m:t>
                        </m:r>
                      </m:e>
                      <m:sub>
                        <m:r>
                          <a:rPr lang="en-US" altLang="zh-CN" b="1" i="1" smtClean="0">
                            <a:latin typeface="Cambria Math" panose="02040503050406030204" pitchFamily="18" charset="0"/>
                          </a:rPr>
                          <m:t>𝒌</m:t>
                        </m:r>
                      </m:sub>
                    </m:sSub>
                  </m:oMath>
                </a14:m>
                <a:r>
                  <a:rPr lang="zh-CN" altLang="en-US" dirty="0" smtClean="0"/>
                  <a:t> 进行 </a:t>
                </a:r>
                <a:r>
                  <a:rPr lang="en-US" altLang="zh-CN" dirty="0" smtClean="0"/>
                  <a:t>Fourier </a:t>
                </a:r>
                <a:r>
                  <a:rPr lang="zh-CN" altLang="en-US" dirty="0" smtClean="0"/>
                  <a:t>变换。</a:t>
                </a:r>
                <a:endParaRPr lang="zh-CN" altLang="zh-CN" dirty="0"/>
              </a:p>
            </p:txBody>
          </p:sp>
        </mc:Choice>
        <mc:Fallback>
          <p:sp>
            <p:nvSpPr>
              <p:cNvPr id="34819" name="内容占位符 2"/>
              <p:cNvSpPr>
                <a:spLocks noGrp="1" noRot="1" noChangeAspect="1" noMove="1" noResize="1" noEditPoints="1" noAdjustHandles="1" noChangeArrowheads="1" noChangeShapeType="1" noTextEdit="1"/>
              </p:cNvSpPr>
              <p:nvPr>
                <p:ph idx="1"/>
              </p:nvPr>
            </p:nvSpPr>
            <p:spPr>
              <a:xfrm>
                <a:off x="971600" y="420162"/>
                <a:ext cx="7767116" cy="5854700"/>
              </a:xfrm>
              <a:blipFill>
                <a:blip r:embed="rId3" cstate="print"/>
                <a:stretch>
                  <a:fillRect b="-1354"/>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CD1F81DD-97E8-4174-AC11-E6722463B566}" type="datetime8">
              <a:rPr lang="zh-CN" altLang="en-US" smtClean="0"/>
              <a:pPr>
                <a:defRPr/>
              </a:pPr>
              <a:t>2018年9月10日1时32分</a:t>
            </a:fld>
            <a:endParaRPr lang="zh-CN" altLang="en-US" dirty="0"/>
          </a:p>
        </p:txBody>
      </p:sp>
      <p:sp>
        <p:nvSpPr>
          <p:cNvPr id="3482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856BE1C-6258-46DC-B2AC-65F7A14163EF}" type="slidenum">
              <a:rPr lang="zh-CN" altLang="en-US" sz="1800">
                <a:solidFill>
                  <a:srgbClr val="FFFFFF"/>
                </a:solidFill>
                <a:latin typeface="Georgia" panose="02040502050405020303" pitchFamily="18" charset="0"/>
              </a:rPr>
              <a:pPr>
                <a:spcBef>
                  <a:spcPct val="0"/>
                </a:spcBef>
                <a:buClrTx/>
                <a:buFontTx/>
                <a:buNone/>
              </a:pPr>
              <a:t>66</a:t>
            </a:fld>
            <a:endParaRPr lang="zh-CN" altLang="en-US" sz="1800">
              <a:solidFill>
                <a:srgbClr val="FFFFFF"/>
              </a:solidFill>
              <a:latin typeface="Georgia" panose="02040502050405020303" pitchFamily="18" charset="0"/>
            </a:endParaRPr>
          </a:p>
        </p:txBody>
      </p:sp>
      <p:sp>
        <p:nvSpPr>
          <p:cNvPr id="348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482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0" name="棱台 9">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5759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left)">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wipe(left)">
                                      <p:cBhvr>
                                        <p:cTn id="12" dur="500"/>
                                        <p:tgtEl>
                                          <p:spTgt spid="34819">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4819">
                                            <p:txEl>
                                              <p:pRg st="2" end="2"/>
                                            </p:txEl>
                                          </p:spTgt>
                                        </p:tgtEl>
                                        <p:attrNameLst>
                                          <p:attrName>style.visibility</p:attrName>
                                        </p:attrNameLst>
                                      </p:cBhvr>
                                      <p:to>
                                        <p:strVal val="visible"/>
                                      </p:to>
                                    </p:set>
                                    <p:animEffect transition="in" filter="wipe(left)">
                                      <p:cBhvr>
                                        <p:cTn id="16" dur="500"/>
                                        <p:tgtEl>
                                          <p:spTgt spid="3481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819">
                                            <p:txEl>
                                              <p:pRg st="3" end="3"/>
                                            </p:txEl>
                                          </p:spTgt>
                                        </p:tgtEl>
                                        <p:attrNameLst>
                                          <p:attrName>style.visibility</p:attrName>
                                        </p:attrNameLst>
                                      </p:cBhvr>
                                      <p:to>
                                        <p:strVal val="visible"/>
                                      </p:to>
                                    </p:set>
                                    <p:animEffect transition="in" filter="wipe(left)">
                                      <p:cBhvr>
                                        <p:cTn id="21" dur="500"/>
                                        <p:tgtEl>
                                          <p:spTgt spid="3481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4819">
                                            <p:txEl>
                                              <p:pRg st="5" end="5"/>
                                            </p:txEl>
                                          </p:spTgt>
                                        </p:tgtEl>
                                        <p:attrNameLst>
                                          <p:attrName>style.visibility</p:attrName>
                                        </p:attrNameLst>
                                      </p:cBhvr>
                                      <p:to>
                                        <p:strVal val="visible"/>
                                      </p:to>
                                    </p:set>
                                    <p:animEffect transition="in" filter="wipe(left)">
                                      <p:cBhvr>
                                        <p:cTn id="26" dur="500"/>
                                        <p:tgtEl>
                                          <p:spTgt spid="348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4819">
                                            <p:txEl>
                                              <p:pRg st="4" end="4"/>
                                            </p:txEl>
                                          </p:spTgt>
                                        </p:tgtEl>
                                        <p:attrNameLst>
                                          <p:attrName>style.visibility</p:attrName>
                                        </p:attrNameLst>
                                      </p:cBhvr>
                                      <p:to>
                                        <p:strVal val="visible"/>
                                      </p:to>
                                    </p:set>
                                    <p:animEffect transition="in" filter="wipe(left)">
                                      <p:cBhvr>
                                        <p:cTn id="31"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23959" y="620688"/>
                <a:ext cx="8024505" cy="5760640"/>
              </a:xfrm>
            </p:spPr>
            <p:txBody>
              <a:bodyPr/>
              <a:lstStyle/>
              <a:p>
                <a:pPr>
                  <a:lnSpc>
                    <a:spcPct val="125000"/>
                  </a:lnSpc>
                </a:pPr>
                <a:r>
                  <a:rPr lang="en-US" altLang="zh-CN" i="1" dirty="0" smtClean="0">
                    <a:solidFill>
                      <a:srgbClr val="FF0000"/>
                    </a:solidFill>
                  </a:rPr>
                  <a:t>n</a:t>
                </a:r>
                <a:r>
                  <a:rPr lang="en-US" altLang="zh-CN" dirty="0">
                    <a:solidFill>
                      <a:srgbClr val="FF0000"/>
                    </a:solidFill>
                  </a:rPr>
                  <a:t/>
                </a:r>
                <a:r>
                  <a:rPr lang="en-US" altLang="zh-CN" dirty="0">
                    <a:solidFill>
                      <a:srgbClr val="FF0000"/>
                    </a:solidFill>
                    <a:latin typeface="华文楷体" panose="02010600040101010101" pitchFamily="2" charset="-122"/>
                    <a:ea typeface="华文楷体" panose="02010600040101010101" pitchFamily="2" charset="-122"/>
                  </a:rPr>
                  <a:t>维</a:t>
                </a:r>
                <a:r>
                  <a:rPr lang="en-US" altLang="zh-CN" dirty="0">
                    <a:solidFill>
                      <a:srgbClr val="FF0000"/>
                    </a:solidFill>
                  </a:rPr>
                  <a:t> Fourier </a:t>
                </a:r>
                <a:r>
                  <a:rPr lang="zh-CN" altLang="en-US" dirty="0">
                    <a:solidFill>
                      <a:srgbClr val="FF0000"/>
                    </a:solidFill>
                  </a:rPr>
                  <a:t>逆</a:t>
                </a:r>
                <a:r>
                  <a:rPr lang="en-US" altLang="zh-CN" dirty="0" err="1">
                    <a:solidFill>
                      <a:srgbClr val="FF0000"/>
                    </a:solidFill>
                    <a:latin typeface="华文楷体" panose="02010600040101010101" pitchFamily="2" charset="-122"/>
                    <a:ea typeface="华文楷体" panose="02010600040101010101" pitchFamily="2" charset="-122"/>
                  </a:rPr>
                  <a:t>变换</a:t>
                </a:r>
                <a:r>
                  <a:rPr lang="zh-CN" altLang="en-US" dirty="0">
                    <a:latin typeface="华文楷体" panose="02010600040101010101" pitchFamily="2" charset="-122"/>
                    <a:ea typeface="华文楷体" panose="02010600040101010101" pitchFamily="2" charset="-122"/>
                  </a:rPr>
                  <a:t>：</a:t>
                </a:r>
                <a:endParaRPr lang="en-US" altLang="zh-CN" i="1" dirty="0" smtClean="0">
                  <a:latin typeface="Cambria Math" panose="02040503050406030204" pitchFamily="18" charset="0"/>
                </a:endParaRPr>
              </a:p>
              <a:p>
                <a:pPr marL="109537" indent="0">
                  <a:buNone/>
                </a:pPr>
                <a14:m>
                  <m:oMathPara xmlns:m="http://schemas.openxmlformats.org/officeDocument/2006/math">
                    <m:oMathParaPr>
                      <m:jc m:val="centerGroup"/>
                    </m:oMathParaPr>
                    <m:oMath xmlns:m="http://schemas.openxmlformats.org/officeDocument/2006/math">
                      <m:sSup>
                        <m:sSupPr>
                          <m:ctrlPr>
                            <a:rPr lang="zh-CN" altLang="zh-CN" i="1" smtClean="0">
                              <a:solidFill>
                                <a:srgbClr val="FF0000"/>
                              </a:solidFill>
                              <a:latin typeface="Cambria Math"/>
                            </a:rPr>
                          </m:ctrlPr>
                        </m:sSupPr>
                        <m:e>
                          <m:r>
                            <m:rPr>
                              <m:nor/>
                            </m:rPr>
                            <a:rPr lang="en-US" altLang="zh-CN">
                              <a:solidFill>
                                <a:srgbClr val="FF0000"/>
                              </a:solidFill>
                              <a:latin typeface="Kunstler Script" panose="030304020206070D0D06" pitchFamily="66" charset="0"/>
                            </a:rPr>
                            <m:t>F</m:t>
                          </m:r>
                          <m:r>
                            <a:rPr lang="en-US" altLang="zh-CN" b="1" i="1">
                              <a:solidFill>
                                <a:srgbClr val="FF0000"/>
                              </a:solidFill>
                              <a:latin typeface="Cambria Math" panose="02040503050406030204" pitchFamily="18" charset="0"/>
                            </a:rPr>
                            <m:t>  </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𝑭</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e>
                          </m:d>
                        </m:e>
                      </m:d>
                      <m:r>
                        <a:rPr lang="en-US" altLang="zh-CN" b="1">
                          <a:solidFill>
                            <a:srgbClr val="FF0000"/>
                          </a:solidFill>
                          <a:latin typeface="Cambria Math" panose="02040503050406030204" pitchFamily="18" charset="0"/>
                        </a:rPr>
                        <m:t>=</m:t>
                      </m:r>
                      <m:sSup>
                        <m:sSupPr>
                          <m:ctrlPr>
                            <a:rPr lang="zh-CN" altLang="zh-CN" i="1">
                              <a:solidFill>
                                <a:srgbClr val="FF0000"/>
                              </a:solidFill>
                              <a:latin typeface="Cambria Math"/>
                            </a:rPr>
                          </m:ctrlPr>
                        </m:sSupPr>
                        <m:e>
                          <m:d>
                            <m:dPr>
                              <m:ctrlPr>
                                <a:rPr lang="zh-CN" altLang="zh-CN" i="1">
                                  <a:solidFill>
                                    <a:srgbClr val="FF0000"/>
                                  </a:solidFill>
                                  <a:latin typeface="Cambria Math"/>
                                </a:rPr>
                              </m:ctrlPr>
                            </m:dPr>
                            <m:e>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𝟏</m:t>
                                  </m:r>
                                </m:num>
                                <m:den>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𝝅</m:t>
                                  </m:r>
                                </m:den>
                              </m:f>
                            </m:e>
                          </m:d>
                        </m:e>
                        <m:sup>
                          <m:r>
                            <a:rPr lang="en-US" altLang="zh-CN" b="1" i="1">
                              <a:solidFill>
                                <a:srgbClr val="FF0000"/>
                              </a:solidFill>
                              <a:latin typeface="Cambria Math" panose="02040503050406030204" pitchFamily="18" charset="0"/>
                            </a:rPr>
                            <m:t>𝒏</m:t>
                          </m:r>
                        </m:sup>
                      </m:sSup>
                      <m:nary>
                        <m:naryPr>
                          <m:limLoc m:val="subSup"/>
                          <m:ctrlPr>
                            <a:rPr lang="zh-CN" altLang="zh-CN" i="1">
                              <a:solidFill>
                                <a:srgbClr val="FF0000"/>
                              </a:solidFill>
                              <a:latin typeface="Cambria Math"/>
                            </a:rPr>
                          </m:ctrlPr>
                        </m:naryPr>
                        <m:sub>
                          <m:sSup>
                            <m:sSupPr>
                              <m:ctrlPr>
                                <a:rPr lang="en-US" altLang="zh-CN" i="1">
                                  <a:solidFill>
                                    <a:srgbClr val="FF0000"/>
                                  </a:solidFill>
                                  <a:latin typeface="Cambria Math"/>
                                </a:rPr>
                              </m:ctrlPr>
                            </m:sSupPr>
                            <m:e>
                              <m:r>
                                <a:rPr lang="en-US" altLang="zh-CN" b="1" i="1">
                                  <a:solidFill>
                                    <a:srgbClr val="FF0000"/>
                                  </a:solidFill>
                                  <a:latin typeface="Cambria Math" panose="02040503050406030204" pitchFamily="18" charset="0"/>
                                </a:rPr>
                                <m:t>ℝ</m:t>
                              </m:r>
                            </m:e>
                            <m:sup>
                              <m:r>
                                <a:rPr lang="en-US" altLang="zh-CN" b="1" i="1">
                                  <a:solidFill>
                                    <a:srgbClr val="FF0000"/>
                                  </a:solidFill>
                                  <a:latin typeface="Cambria Math" panose="02040503050406030204" pitchFamily="18" charset="0"/>
                                </a:rPr>
                                <m:t>𝒏</m:t>
                              </m:r>
                            </m:sup>
                          </m:sSup>
                        </m:sub>
                        <m:sup/>
                        <m:e>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𝑭</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e>
                              </m:d>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𝒊𝒕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𝝎</m:t>
                              </m:r>
                            </m:sup>
                          </m:sSup>
                          <m:r>
                            <a:rPr lang="en-US" altLang="zh-CN" b="1" i="1">
                              <a:solidFill>
                                <a:srgbClr val="FF0000"/>
                              </a:solidFill>
                              <a:latin typeface="Cambria Math" panose="02040503050406030204" pitchFamily="18" charset="0"/>
                            </a:rPr>
                            <m:t>𝒅</m:t>
                          </m:r>
                          <m:r>
                            <a:rPr lang="en-US" altLang="zh-CN" b="1" i="1">
                              <a:solidFill>
                                <a:srgbClr val="FF0000"/>
                              </a:solidFill>
                              <a:latin typeface="Cambria Math" panose="02040503050406030204" pitchFamily="18" charset="0"/>
                            </a:rPr>
                            <m:t>𝝎</m:t>
                          </m:r>
                        </m:e>
                      </m:nary>
                    </m:oMath>
                  </m:oMathPara>
                </a14:m>
                <a:endParaRPr lang="en-US" altLang="zh-CN" i="1" dirty="0" smtClean="0">
                  <a:latin typeface="Cambria Math" panose="02040503050406030204" pitchFamily="18" charset="0"/>
                </a:endParaRP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Sup>
                        <m:sSubSupPr>
                          <m:ctrlPr>
                            <a:rPr lang="en-US" altLang="zh-CN" i="1" smtClean="0">
                              <a:latin typeface="Cambria Math"/>
                            </a:rPr>
                          </m:ctrlPr>
                        </m:sSubSupPr>
                        <m:e>
                          <m:r>
                            <m:rPr>
                              <m:nor/>
                            </m:rPr>
                            <a:rPr lang="en-US" altLang="zh-CN">
                              <a:latin typeface="Kunstler Script" panose="030304020206070D0D06" pitchFamily="66" charset="0"/>
                            </a:rPr>
                            <m:t>F</m:t>
                          </m:r>
                          <m:r>
                            <a:rPr lang="en-US" altLang="zh-CN" b="1" i="1">
                              <a:latin typeface="Cambria Math" panose="02040503050406030204" pitchFamily="18" charset="0"/>
                            </a:rPr>
                            <m:t>  </m:t>
                          </m:r>
                        </m:e>
                        <m:sub>
                          <m:r>
                            <a:rPr lang="en-US" altLang="zh-CN" b="1" i="1" smtClean="0">
                              <a:latin typeface="Cambria Math" panose="02040503050406030204" pitchFamily="18" charset="0"/>
                            </a:rPr>
                            <m:t>𝒏</m:t>
                          </m:r>
                        </m:sub>
                        <m:sup>
                          <m:r>
                            <a:rPr lang="en-US" altLang="zh-CN" b="1" i="1">
                              <a:latin typeface="Cambria Math" panose="02040503050406030204" pitchFamily="18" charset="0"/>
                            </a:rPr>
                            <m:t>−</m:t>
                          </m:r>
                          <m:r>
                            <a:rPr lang="en-US" altLang="zh-CN" b="1" i="1">
                              <a:latin typeface="Cambria Math" panose="02040503050406030204" pitchFamily="18" charset="0"/>
                            </a:rPr>
                            <m:t>𝟏</m:t>
                          </m:r>
                        </m:sup>
                      </m:sSubSup>
                      <m:d>
                        <m:dPr>
                          <m:begChr m:val="["/>
                          <m:endChr m:val="]"/>
                          <m:ctrlPr>
                            <a:rPr lang="zh-CN" altLang="zh-CN" i="1">
                              <a:latin typeface="Cambria Math"/>
                            </a:rPr>
                          </m:ctrlPr>
                        </m:dPr>
                        <m:e>
                          <m:sSubSup>
                            <m:sSubSupPr>
                              <m:ctrlPr>
                                <a:rPr lang="en-US" altLang="zh-CN" i="1">
                                  <a:latin typeface="Cambria Math"/>
                                </a:rPr>
                              </m:ctrlPr>
                            </m:sSubSupPr>
                            <m:e>
                              <m:r>
                                <m:rPr>
                                  <m:nor/>
                                </m:rPr>
                                <a:rPr lang="en-US" altLang="zh-CN">
                                  <a:latin typeface="Kunstler Script" panose="030304020206070D0D06" pitchFamily="66" charset="0"/>
                                </a:rPr>
                                <m:t>F</m:t>
                              </m:r>
                              <m:r>
                                <a:rPr lang="en-US" altLang="zh-CN" b="1" i="1">
                                  <a:latin typeface="Cambria Math" panose="02040503050406030204" pitchFamily="18" charset="0"/>
                                </a:rPr>
                                <m:t>  </m:t>
                              </m:r>
                            </m:e>
                            <m:sub>
                              <m:r>
                                <a:rPr lang="en-US" altLang="zh-CN" b="1" i="1">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a:latin typeface="Cambria Math" panose="02040503050406030204" pitchFamily="18" charset="0"/>
                                </a:rPr>
                                <m:t>−</m:t>
                              </m:r>
                              <m:r>
                                <a:rPr lang="en-US" altLang="zh-CN" b="1" i="1">
                                  <a:latin typeface="Cambria Math" panose="02040503050406030204" pitchFamily="18" charset="0"/>
                                </a:rPr>
                                <m:t>𝟏</m:t>
                              </m:r>
                            </m:sup>
                          </m:sSubSup>
                          <m:d>
                            <m:dPr>
                              <m:begChr m:val="["/>
                              <m:endChr m:val="]"/>
                              <m:ctrlPr>
                                <a:rPr lang="zh-CN" altLang="zh-CN" i="1">
                                  <a:latin typeface="Cambria Math"/>
                                </a:rPr>
                              </m:ctrlPr>
                            </m:dPr>
                            <m:e>
                              <m:r>
                                <a:rPr lang="en-US" altLang="zh-CN" b="1" i="1" smtClean="0">
                                  <a:latin typeface="Cambria Math" panose="02040503050406030204" pitchFamily="18" charset="0"/>
                                </a:rPr>
                                <m:t>⋯</m:t>
                              </m:r>
                              <m:sSubSup>
                                <m:sSubSupPr>
                                  <m:ctrlPr>
                                    <a:rPr lang="en-US" altLang="zh-CN" i="1">
                                      <a:latin typeface="Cambria Math"/>
                                    </a:rPr>
                                  </m:ctrlPr>
                                </m:sSubSupPr>
                                <m:e>
                                  <m:r>
                                    <m:rPr>
                                      <m:nor/>
                                    </m:rPr>
                                    <a:rPr lang="en-US" altLang="zh-CN">
                                      <a:latin typeface="Kunstler Script" panose="030304020206070D0D06" pitchFamily="66" charset="0"/>
                                    </a:rPr>
                                    <m:t>F</m:t>
                                  </m:r>
                                  <m:r>
                                    <a:rPr lang="en-US" altLang="zh-CN" b="1" i="1">
                                      <a:latin typeface="Cambria Math" panose="02040503050406030204" pitchFamily="18" charset="0"/>
                                    </a:rPr>
                                    <m:t>  </m:t>
                                  </m:r>
                                </m:e>
                                <m:sub>
                                  <m:r>
                                    <a:rPr lang="en-US" altLang="zh-CN" b="1" i="1" smtClean="0">
                                      <a:latin typeface="Cambria Math" panose="02040503050406030204" pitchFamily="18" charset="0"/>
                                    </a:rPr>
                                    <m:t>𝟏</m:t>
                                  </m:r>
                                </m:sub>
                                <m:sup>
                                  <m:r>
                                    <a:rPr lang="en-US" altLang="zh-CN" b="1" i="1">
                                      <a:latin typeface="Cambria Math" panose="02040503050406030204" pitchFamily="18" charset="0"/>
                                    </a:rPr>
                                    <m:t>−</m:t>
                                  </m:r>
                                  <m:r>
                                    <a:rPr lang="en-US" altLang="zh-CN" b="1" i="1">
                                      <a:latin typeface="Cambria Math" panose="02040503050406030204" pitchFamily="18" charset="0"/>
                                    </a:rPr>
                                    <m:t>𝟏</m:t>
                                  </m:r>
                                </m:sup>
                              </m:sSubSup>
                              <m:d>
                                <m:dPr>
                                  <m:begChr m:val="["/>
                                  <m:endChr m:val="]"/>
                                  <m:ctrlPr>
                                    <a:rPr lang="zh-CN" altLang="zh-CN" i="1">
                                      <a:latin typeface="Cambria Math"/>
                                    </a:rPr>
                                  </m:ctrlPr>
                                </m:dPr>
                                <m:e>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e>
                              </m:d>
                              <m:r>
                                <a:rPr lang="en-US" altLang="zh-CN" b="1" i="1" smtClean="0">
                                  <a:latin typeface="Cambria Math" panose="02040503050406030204" pitchFamily="18" charset="0"/>
                                </a:rPr>
                                <m:t>⋯</m:t>
                              </m:r>
                            </m:e>
                          </m:d>
                        </m:e>
                      </m:d>
                    </m:oMath>
                  </m:oMathPara>
                </a14:m>
                <a:endParaRPr lang="en-US" altLang="zh-CN" dirty="0" smtClean="0"/>
              </a:p>
              <a:p>
                <a:pPr>
                  <a:lnSpc>
                    <a:spcPct val="150000"/>
                  </a:lnSpc>
                </a:pPr>
                <a:r>
                  <a:rPr lang="zh-CN" altLang="zh-CN" dirty="0"/>
                  <a:t>若</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𝒏</m:t>
                              </m:r>
                            </m:sub>
                          </m:sSub>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e>
                      </m:d>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e>
                      </m:d>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𝒏</m:t>
                          </m:r>
                        </m:sub>
                      </m:sSub>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𝒏</m:t>
                              </m:r>
                            </m:sub>
                          </m:sSub>
                        </m:e>
                      </m:d>
                    </m:oMath>
                  </m:oMathPara>
                </a14:m>
                <a:endParaRPr lang="zh-CN" altLang="zh-CN" dirty="0"/>
              </a:p>
              <a:p>
                <a:pPr marL="109537" indent="0">
                  <a:lnSpc>
                    <a:spcPct val="150000"/>
                  </a:lnSpc>
                  <a:buNone/>
                </a:pPr>
                <a:r>
                  <a:rPr lang="zh-CN" altLang="zh-CN" dirty="0"/>
                  <a:t>则不难验证，有</a:t>
                </a:r>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0" smtClean="0">
                                  <a:latin typeface="Cambria Math" panose="02040503050406030204" pitchFamily="18" charset="0"/>
                                </a:rPr>
                                <m:t>𝐭</m:t>
                              </m:r>
                            </m:e>
                          </m:d>
                        </m:e>
                      </m:d>
                      <m:r>
                        <a:rPr lang="en-US" altLang="zh-CN" b="1" i="1">
                          <a:latin typeface="Cambria Math" panose="02040503050406030204" pitchFamily="18" charset="0"/>
                        </a:rPr>
                        <m:t>=</m:t>
                      </m:r>
                      <m:sSub>
                        <m:sSubPr>
                          <m:ctrlPr>
                            <a:rPr lang="en-US" altLang="zh-CN" i="1">
                              <a:latin typeface="Cambria Math"/>
                            </a:rPr>
                          </m:ctrlPr>
                        </m:sSubPr>
                        <m:e>
                          <m:r>
                            <m:rPr>
                              <m:nor/>
                            </m:rPr>
                            <a:rPr lang="en-US" altLang="zh-CN">
                              <a:latin typeface="Kunstler Script" panose="030304020206070D0D06" pitchFamily="66" charset="0"/>
                            </a:rPr>
                            <m:t>F</m:t>
                          </m:r>
                        </m:e>
                        <m:sub>
                          <m:r>
                            <a:rPr lang="en-US" altLang="zh-CN" i="1">
                              <a:latin typeface="Cambria Math" panose="02040503050406030204" pitchFamily="18" charset="0"/>
                            </a:rPr>
                            <m:t>𝟏</m:t>
                          </m:r>
                        </m:sub>
                      </m:sSub>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𝟏</m:t>
                              </m:r>
                            </m:sub>
                          </m:sSub>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e>
                          </m:d>
                        </m:e>
                      </m:d>
                      <m:r>
                        <a:rPr lang="en-US" altLang="zh-CN" b="1" i="1" smtClean="0">
                          <a:latin typeface="Cambria Math" panose="02040503050406030204" pitchFamily="18" charset="0"/>
                        </a:rPr>
                        <m:t>⋅</m:t>
                      </m:r>
                      <m:sSub>
                        <m:sSubPr>
                          <m:ctrlPr>
                            <a:rPr lang="en-US" altLang="zh-CN" i="1">
                              <a:latin typeface="Cambria Math"/>
                            </a:rPr>
                          </m:ctrlPr>
                        </m:sSubPr>
                        <m:e>
                          <m:r>
                            <m:rPr>
                              <m:nor/>
                            </m:rPr>
                            <a:rPr lang="en-US" altLang="zh-CN">
                              <a:latin typeface="Kunstler Script" panose="030304020206070D0D06" pitchFamily="66" charset="0"/>
                            </a:rPr>
                            <m:t>F</m:t>
                          </m:r>
                        </m:e>
                        <m:sub>
                          <m:r>
                            <a:rPr lang="en-US" altLang="zh-CN" b="1" i="1" smtClean="0">
                              <a:latin typeface="Cambria Math" panose="02040503050406030204" pitchFamily="18" charset="0"/>
                            </a:rPr>
                            <m:t>𝟐</m:t>
                          </m:r>
                        </m:sub>
                      </m:sSub>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𝟐</m:t>
                              </m:r>
                            </m:sub>
                          </m:sSub>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e>
                          </m:d>
                        </m:e>
                      </m:d>
                      <m:r>
                        <a:rPr lang="en-US" altLang="zh-CN" b="1" i="1">
                          <a:latin typeface="Cambria Math" panose="02040503050406030204" pitchFamily="18" charset="0"/>
                        </a:rPr>
                        <m:t>⋯</m:t>
                      </m:r>
                      <m:sSub>
                        <m:sSubPr>
                          <m:ctrlPr>
                            <a:rPr lang="en-US" altLang="zh-CN" i="1">
                              <a:latin typeface="Cambria Math"/>
                            </a:rPr>
                          </m:ctrlPr>
                        </m:sSubPr>
                        <m:e>
                          <m:r>
                            <m:rPr>
                              <m:nor/>
                            </m:rPr>
                            <a:rPr lang="en-US" altLang="zh-CN">
                              <a:latin typeface="Kunstler Script" panose="030304020206070D0D06" pitchFamily="66" charset="0"/>
                            </a:rPr>
                            <m:t>F</m:t>
                          </m:r>
                        </m:e>
                        <m:sub>
                          <m:r>
                            <a:rPr lang="en-US" altLang="zh-CN" b="1" i="1" smtClean="0">
                              <a:latin typeface="Cambria Math" panose="02040503050406030204" pitchFamily="18" charset="0"/>
                            </a:rPr>
                            <m:t>𝒏</m:t>
                          </m:r>
                        </m:sub>
                      </m:sSub>
                      <m:d>
                        <m:dPr>
                          <m:begChr m:val="["/>
                          <m:endChr m:val="]"/>
                          <m:ctrlPr>
                            <a:rPr lang="zh-CN" altLang="zh-CN" i="1">
                              <a:latin typeface="Cambria Math"/>
                            </a:rPr>
                          </m:ctrlPr>
                        </m:dPr>
                        <m:e>
                          <m:sSub>
                            <m:sSubPr>
                              <m:ctrlPr>
                                <a:rPr lang="zh-CN" altLang="zh-CN" i="1">
                                  <a:latin typeface="Cambria Math"/>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𝒏</m:t>
                              </m:r>
                            </m:sub>
                          </m:sSub>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𝒏</m:t>
                                  </m:r>
                                </m:sub>
                              </m:sSub>
                            </m:e>
                          </m:d>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23959" y="620688"/>
                <a:ext cx="8024505" cy="5760640"/>
              </a:xfrm>
              <a:blipFill>
                <a:blip r:embed="rId2" cstate="print"/>
                <a:stretch>
                  <a:fillRect l="-228" t="-5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67</a:t>
            </a:fld>
            <a:endParaRPr lang="zh-CN" altLang="en-US"/>
          </a:p>
        </p:txBody>
      </p:sp>
    </p:spTree>
    <p:extLst>
      <p:ext uri="{BB962C8B-B14F-4D97-AF65-F5344CB8AC3E}">
        <p14:creationId xmlns:p14="http://schemas.microsoft.com/office/powerpoint/2010/main" xmlns="" val="292633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zh-CN" dirty="0"/>
              <a:t>维</a:t>
            </a:r>
            <a:r>
              <a:rPr lang="zh-CN" altLang="zh-CN" dirty="0" smtClean="0"/>
              <a:t>矩形函数</a:t>
            </a:r>
            <a:r>
              <a:rPr lang="zh-CN" altLang="en-US" dirty="0" smtClean="0"/>
              <a:t>的 </a:t>
            </a:r>
            <a:r>
              <a:rPr lang="en-US" altLang="zh-CN" dirty="0" smtClean="0"/>
              <a:t>Fourier </a:t>
            </a:r>
            <a:r>
              <a:rPr lang="zh-CN" altLang="en-US" dirty="0" smtClean="0"/>
              <a:t>变换</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649559" y="1268760"/>
                <a:ext cx="7704856" cy="5256584"/>
              </a:xfrm>
            </p:spPr>
            <p:txBody>
              <a:bodyPr/>
              <a:lstStyle/>
              <a:p>
                <a:pPr marL="109537"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𝚷</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e>
                      </m:d>
                      <m:r>
                        <a:rPr lang="en-US" altLang="zh-CN" b="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b="1" i="1">
                                    <a:latin typeface="Cambria Math" panose="02040503050406030204" pitchFamily="18" charset="0"/>
                                  </a:rPr>
                                  <m:t>𝟏</m:t>
                                </m:r>
                              </m:e>
                              <m:e>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a:latin typeface="Cambria Math" panose="02040503050406030204" pitchFamily="18" charset="0"/>
                                  </a:rPr>
                                  <m:t>&lt;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r>
                                  <a:rPr lang="en-US" altLang="zh-CN" b="1" i="1">
                                    <a:latin typeface="Cambria Math" panose="02040503050406030204" pitchFamily="18" charset="0"/>
                                  </a:rPr>
                                  <m:t>&lt;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e>
                            </m:mr>
                            <m:mr>
                              <m:e>
                                <m:r>
                                  <a:rPr lang="en-US" altLang="zh-CN" b="1" i="1">
                                    <a:latin typeface="Cambria Math" panose="02040503050406030204" pitchFamily="18" charset="0"/>
                                  </a:rPr>
                                  <m:t>𝟎</m:t>
                                </m:r>
                              </m:e>
                              <m:e>
                                <m:r>
                                  <m:rPr>
                                    <m:nor/>
                                  </m:rPr>
                                  <a:rPr lang="zh-CN" altLang="zh-CN"/>
                                  <m:t>其它</m:t>
                                </m:r>
                              </m:e>
                            </m:mr>
                          </m:m>
                        </m:e>
                      </m:d>
                    </m:oMath>
                  </m:oMathPara>
                </a14:m>
                <a:endParaRPr lang="zh-CN" altLang="zh-CN" dirty="0"/>
              </a:p>
              <a:p>
                <a:r>
                  <a:rPr lang="zh-CN" altLang="en-US" dirty="0" smtClean="0"/>
                  <a:t>图像为：</a:t>
                </a:r>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49559" y="1268760"/>
                <a:ext cx="7704856" cy="5256584"/>
              </a:xfrm>
              <a:blipFill>
                <a:blip r:embed="rId2" cstate="print"/>
                <a:stretch>
                  <a:fillRect l="-7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68</a:t>
            </a:fld>
            <a:endParaRPr lang="zh-CN" altLang="en-US"/>
          </a:p>
        </p:txBody>
      </p:sp>
      <p:pic>
        <p:nvPicPr>
          <p:cNvPr id="6" name="图片 5"/>
          <p:cNvPicPr>
            <a:picLocks noChangeAspect="1"/>
          </p:cNvPicPr>
          <p:nvPr/>
        </p:nvPicPr>
        <p:blipFill>
          <a:blip r:embed="rId3" cstate="print"/>
          <a:stretch>
            <a:fillRect/>
          </a:stretch>
        </p:blipFill>
        <p:spPr>
          <a:xfrm>
            <a:off x="2819895" y="2852936"/>
            <a:ext cx="3800475" cy="3867150"/>
          </a:xfrm>
          <a:prstGeom prst="rect">
            <a:avLst/>
          </a:prstGeom>
        </p:spPr>
      </p:pic>
    </p:spTree>
    <p:extLst>
      <p:ext uri="{BB962C8B-B14F-4D97-AF65-F5344CB8AC3E}">
        <p14:creationId xmlns:p14="http://schemas.microsoft.com/office/powerpoint/2010/main" xmlns="" val="8386963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2339752" y="4005064"/>
            <a:ext cx="4926969" cy="2742569"/>
          </a:xfrm>
          <a:prstGeom prst="rect">
            <a:avLst/>
          </a:prstGeom>
        </p:spPr>
      </p:pic>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4" y="404664"/>
                <a:ext cx="6984776" cy="5256584"/>
              </a:xfrm>
            </p:spPr>
            <p:txBody>
              <a:bodyPr/>
              <a:lstStyle/>
              <a:p>
                <a:pPr>
                  <a:lnSpc>
                    <a:spcPct val="125000"/>
                  </a:lnSpc>
                </a:pPr>
                <a:r>
                  <a:rPr lang="zh-CN" altLang="zh-CN" dirty="0" smtClean="0"/>
                  <a:t>容易验证</a:t>
                </a: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𝚷</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e>
                      </m:d>
                      <m:r>
                        <a:rPr lang="en-US" altLang="zh-CN" b="1" i="1">
                          <a:latin typeface="Cambria Math" panose="02040503050406030204" pitchFamily="18" charset="0"/>
                        </a:rPr>
                        <m:t>=</m:t>
                      </m:r>
                      <m:r>
                        <a:rPr lang="en-US" altLang="zh-CN" b="1" i="1">
                          <a:latin typeface="Cambria Math" panose="02040503050406030204" pitchFamily="18" charset="0"/>
                        </a:rPr>
                        <m:t>𝚷</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e>
                      </m:d>
                      <m:r>
                        <a:rPr lang="en-US" altLang="zh-CN" b="1" i="1">
                          <a:latin typeface="Cambria Math" panose="02040503050406030204" pitchFamily="18" charset="0"/>
                        </a:rPr>
                        <m:t>𝚷</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e>
                      </m:d>
                    </m:oMath>
                  </m:oMathPara>
                </a14:m>
                <a:endParaRPr lang="zh-CN" altLang="zh-CN" dirty="0"/>
              </a:p>
              <a:p>
                <a:pPr marL="109537" indent="0">
                  <a:lnSpc>
                    <a:spcPct val="125000"/>
                  </a:lnSpc>
                  <a:buNone/>
                </a:pPr>
                <a:r>
                  <a:rPr lang="zh-CN" altLang="en-US" dirty="0"/>
                  <a:t>其中</a:t>
                </a:r>
                <a:r>
                  <a:rPr lang="zh-CN" altLang="en-US" dirty="0" smtClean="0"/>
                  <a:t/>
                </a:r>
                <a14:m>
                  <m:oMath xmlns:m="http://schemas.openxmlformats.org/officeDocument/2006/math">
                    <m:r>
                      <a:rPr lang="en-US" altLang="zh-CN" i="1">
                        <a:latin typeface="Cambria Math" panose="02040503050406030204" pitchFamily="18" charset="0"/>
                      </a:rPr>
                      <m:t>𝚷</m:t>
                    </m:r>
                    <m:d>
                      <m:dPr>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𝟏</m:t>
                            </m:r>
                          </m:sub>
                        </m:sSub>
                      </m:e>
                    </m:d>
                  </m:oMath>
                </a14:m>
                <a:r>
                  <a:rPr lang="en-US" altLang="zh-CN" dirty="0" smtClean="0"/>
                  <a:t/>
                </a:r>
                <a:r>
                  <a:rPr lang="zh-CN" altLang="en-US" dirty="0" smtClean="0"/>
                  <a:t>为一维</a:t>
                </a:r>
                <a:r>
                  <a:rPr lang="zh-CN" altLang="en-US" u="sng" dirty="0" smtClean="0">
                    <a:solidFill>
                      <a:srgbClr val="FF0000"/>
                    </a:solidFill>
                    <a:latin typeface="华文楷体" panose="02010600040101010101" pitchFamily="2" charset="-122"/>
                    <a:ea typeface="华文楷体" panose="02010600040101010101" pitchFamily="2" charset="-122"/>
                  </a:rPr>
                  <a:t>矩形函数</a:t>
                </a:r>
                <a:r>
                  <a:rPr lang="zh-CN" altLang="en-US" dirty="0" smtClean="0"/>
                  <a:t>。</a:t>
                </a:r>
                <a:endParaRPr lang="en-US" altLang="zh-CN" dirty="0" smtClean="0"/>
              </a:p>
              <a:p>
                <a:pPr>
                  <a:lnSpc>
                    <a:spcPct val="125000"/>
                  </a:lnSpc>
                </a:pPr>
                <a:r>
                  <a:rPr lang="zh-CN" altLang="zh-CN" dirty="0" smtClean="0"/>
                  <a:t>从而</a:t>
                </a:r>
                <a:r>
                  <a:rPr lang="zh-CN" altLang="zh-CN" dirty="0"/>
                  <a:t>得到傅立叶变换为</a:t>
                </a:r>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r>
                            <a:rPr lang="en-US" altLang="zh-CN" b="1" i="1">
                              <a:latin typeface="Cambria Math" panose="02040503050406030204" pitchFamily="18" charset="0"/>
                            </a:rPr>
                            <m:t>𝚷</m:t>
                          </m:r>
                          <m:d>
                            <m:dPr>
                              <m:ctrlPr>
                                <a:rPr lang="zh-CN" altLang="zh-CN" i="1">
                                  <a:latin typeface="Cambria Math"/>
                                </a:rPr>
                              </m:ctrlPr>
                            </m:dPr>
                            <m:e>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i="1">
                                      <a:latin typeface="Cambria Math"/>
                                    </a:rPr>
                                  </m:ctrlPr>
                                </m:sSubPr>
                                <m:e>
                                  <m:r>
                                    <a:rPr lang="en-US" altLang="zh-CN" b="1" i="1" smtClean="0">
                                      <a:latin typeface="Cambria Math" panose="02040503050406030204" pitchFamily="18" charset="0"/>
                                    </a:rPr>
                                    <m:t>𝒕</m:t>
                                  </m:r>
                                </m:e>
                                <m:sub>
                                  <m:r>
                                    <a:rPr lang="en-US" altLang="zh-CN" b="1" i="1">
                                      <a:latin typeface="Cambria Math" panose="02040503050406030204" pitchFamily="18" charset="0"/>
                                    </a:rPr>
                                    <m:t>𝟐</m:t>
                                  </m:r>
                                </m:sub>
                              </m:sSub>
                            </m:e>
                          </m:d>
                        </m:e>
                      </m:d>
                      <m:r>
                        <a:rPr lang="en-US" altLang="zh-CN" b="1">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𝟒</m:t>
                          </m:r>
                          <m:func>
                            <m:funcPr>
                              <m:ctrlPr>
                                <a:rPr lang="zh-CN" altLang="zh-CN" i="1">
                                  <a:latin typeface="Cambria Math"/>
                                </a:rPr>
                              </m:ctrlPr>
                            </m:funcPr>
                            <m:fName>
                              <m:r>
                                <a:rPr lang="en-US" altLang="zh-CN" b="1" i="1">
                                  <a:latin typeface="Cambria Math" panose="02040503050406030204" pitchFamily="18" charset="0"/>
                                </a:rPr>
                                <m:t>𝐬𝐢𝐧</m:t>
                              </m:r>
                            </m:fName>
                            <m:e>
                              <m:f>
                                <m:fPr>
                                  <m:ctrlPr>
                                    <a:rPr lang="en-US" altLang="zh-CN" b="1" i="1" smtClean="0">
                                      <a:latin typeface="Cambria Math"/>
                                    </a:rPr>
                                  </m:ctrlPr>
                                </m:fPr>
                                <m:num>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𝟏</m:t>
                                      </m:r>
                                    </m:sub>
                                  </m:sSub>
                                </m:num>
                                <m:den>
                                  <m:r>
                                    <a:rPr lang="en-US" altLang="zh-CN" b="1" i="1" smtClean="0">
                                      <a:latin typeface="Cambria Math" panose="02040503050406030204" pitchFamily="18" charset="0"/>
                                    </a:rPr>
                                    <m:t>𝟐</m:t>
                                  </m:r>
                                </m:den>
                              </m:f>
                            </m:e>
                          </m:func>
                          <m:func>
                            <m:funcPr>
                              <m:ctrlPr>
                                <a:rPr lang="zh-CN" altLang="zh-CN" i="1">
                                  <a:latin typeface="Cambria Math"/>
                                </a:rPr>
                              </m:ctrlPr>
                            </m:funcPr>
                            <m:fName>
                              <m:r>
                                <a:rPr lang="en-US" altLang="zh-CN" b="1" i="1">
                                  <a:latin typeface="Cambria Math" panose="02040503050406030204" pitchFamily="18" charset="0"/>
                                </a:rPr>
                                <m:t>𝐬𝐢𝐧</m:t>
                              </m:r>
                            </m:fName>
                            <m:e>
                              <m:f>
                                <m:fPr>
                                  <m:ctrlPr>
                                    <a:rPr lang="en-US" altLang="zh-CN" b="1" i="1" smtClean="0">
                                      <a:latin typeface="Cambria Math"/>
                                    </a:rPr>
                                  </m:ctrlPr>
                                </m:fPr>
                                <m:num>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𝟐</m:t>
                                      </m:r>
                                    </m:sub>
                                  </m:sSub>
                                </m:num>
                                <m:den>
                                  <m:r>
                                    <a:rPr lang="en-US" altLang="zh-CN" b="1" i="1" smtClean="0">
                                      <a:latin typeface="Cambria Math" panose="02040503050406030204" pitchFamily="18" charset="0"/>
                                    </a:rPr>
                                    <m:t>𝟐</m:t>
                                  </m:r>
                                </m:den>
                              </m:f>
                            </m:e>
                          </m:func>
                        </m:num>
                        <m:den>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𝟏</m:t>
                              </m:r>
                            </m:sub>
                          </m:sSub>
                          <m:sSub>
                            <m:sSubPr>
                              <m:ctrlPr>
                                <a:rPr lang="zh-CN" altLang="zh-CN" i="1">
                                  <a:latin typeface="Cambria Math"/>
                                </a:rPr>
                              </m:ctrlPr>
                            </m:sSubPr>
                            <m:e>
                              <m:r>
                                <a:rPr lang="en-US" altLang="zh-CN" i="1">
                                  <a:latin typeface="Cambria Math" panose="02040503050406030204" pitchFamily="18" charset="0"/>
                                </a:rPr>
                                <m:t>𝝎</m:t>
                              </m:r>
                            </m:e>
                            <m:sub>
                              <m:r>
                                <a:rPr lang="en-US" altLang="zh-CN" b="1" i="1" smtClean="0">
                                  <a:latin typeface="Cambria Math" panose="02040503050406030204" pitchFamily="18" charset="0"/>
                                </a:rPr>
                                <m:t>𝟐</m:t>
                              </m:r>
                            </m:sub>
                          </m:sSub>
                        </m:den>
                      </m:f>
                    </m:oMath>
                  </m:oMathPara>
                </a14:m>
                <a:endParaRPr lang="zh-CN" altLang="zh-CN" dirty="0"/>
              </a:p>
              <a:p>
                <a:pPr>
                  <a:lnSpc>
                    <a:spcPct val="125000"/>
                  </a:lnSpc>
                </a:pPr>
                <a:r>
                  <a:rPr lang="zh-CN" altLang="zh-CN" dirty="0"/>
                  <a:t>其图像为</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4" y="404664"/>
                <a:ext cx="6984776" cy="5256584"/>
              </a:xfrm>
              <a:blipFill>
                <a:blip r:embed="rId3" cstate="print"/>
                <a:stretch>
                  <a:fillRect l="-262" t="-4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69</a:t>
            </a:fld>
            <a:endParaRPr lang="zh-CN" altLang="en-US"/>
          </a:p>
        </p:txBody>
      </p:sp>
      <p:sp>
        <p:nvSpPr>
          <p:cNvPr id="7" name="矩形 6">
            <a:hlinkClick r:id="rId4" action="ppaction://hlinksldjump"/>
          </p:cNvPr>
          <p:cNvSpPr/>
          <p:nvPr/>
        </p:nvSpPr>
        <p:spPr>
          <a:xfrm>
            <a:off x="3923928" y="1628800"/>
            <a:ext cx="136815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6280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out)">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352928" cy="5832648"/>
          </a:xfrm>
        </p:spPr>
        <p:txBody>
          <a:bodyPr/>
          <a:lstStyle/>
          <a:p>
            <a:pPr>
              <a:lnSpc>
                <a:spcPct val="150000"/>
              </a:lnSpc>
            </a:pPr>
            <a:r>
              <a:rPr lang="zh-CN" altLang="zh-CN" dirty="0"/>
              <a:t>有限个正弦振动叠加之后，得到复杂的振动</a:t>
            </a:r>
            <a:r>
              <a:rPr lang="zh-CN" altLang="zh-CN" dirty="0" smtClean="0"/>
              <a:t>。</a:t>
            </a:r>
            <a:endParaRPr lang="en-US" altLang="zh-CN" dirty="0" smtClean="0"/>
          </a:p>
          <a:p>
            <a:pPr>
              <a:lnSpc>
                <a:spcPct val="150000"/>
              </a:lnSpc>
            </a:pPr>
            <a:r>
              <a:rPr lang="zh-CN" altLang="zh-CN" dirty="0" smtClean="0"/>
              <a:t>反之</a:t>
            </a:r>
            <a:r>
              <a:rPr lang="zh-CN" altLang="zh-CN" dirty="0"/>
              <a:t>，</a:t>
            </a:r>
            <a:r>
              <a:rPr lang="zh-CN" altLang="zh-CN" dirty="0" smtClean="0"/>
              <a:t>复杂振动能否分解</a:t>
            </a:r>
            <a:r>
              <a:rPr lang="zh-CN" altLang="zh-CN" dirty="0"/>
              <a:t>为有限的正弦</a:t>
            </a:r>
            <a:r>
              <a:rPr lang="zh-CN" altLang="zh-CN" dirty="0" smtClean="0"/>
              <a:t>振动？</a:t>
            </a:r>
            <a:endParaRPr lang="en-US" altLang="zh-CN" dirty="0" smtClean="0"/>
          </a:p>
          <a:p>
            <a:pPr lvl="1">
              <a:lnSpc>
                <a:spcPct val="150000"/>
              </a:lnSpc>
            </a:pPr>
            <a:r>
              <a:rPr lang="zh-CN" altLang="zh-CN" sz="2800" dirty="0" smtClean="0"/>
              <a:t>一般来讲</a:t>
            </a:r>
            <a:r>
              <a:rPr lang="zh-CN" altLang="zh-CN" sz="2800" dirty="0"/>
              <a:t>是</a:t>
            </a:r>
            <a:r>
              <a:rPr lang="zh-CN" altLang="zh-CN" sz="2800" dirty="0" smtClean="0"/>
              <a:t>不能</a:t>
            </a:r>
            <a:r>
              <a:rPr lang="zh-CN" altLang="en-US" sz="2800" dirty="0" smtClean="0"/>
              <a:t>的</a:t>
            </a:r>
            <a:r>
              <a:rPr lang="zh-CN" altLang="zh-CN" sz="2800" dirty="0" smtClean="0"/>
              <a:t>。</a:t>
            </a:r>
            <a:endParaRPr lang="zh-CN" altLang="zh-CN" sz="2800" dirty="0"/>
          </a:p>
          <a:p>
            <a:pPr>
              <a:lnSpc>
                <a:spcPct val="200000"/>
              </a:lnSpc>
            </a:pPr>
            <a:r>
              <a:rPr lang="zh-CN" altLang="zh-CN" dirty="0" smtClean="0"/>
              <a:t>对于</a:t>
            </a:r>
            <a:r>
              <a:rPr lang="zh-CN" altLang="zh-CN" dirty="0"/>
              <a:t>非正弦运动如何</a:t>
            </a:r>
            <a:r>
              <a:rPr lang="zh-CN" altLang="zh-CN" dirty="0" smtClean="0"/>
              <a:t>处理？</a:t>
            </a:r>
            <a:endParaRPr lang="en-US" altLang="zh-CN" dirty="0" smtClean="0"/>
          </a:p>
          <a:p>
            <a:pPr lvl="1">
              <a:lnSpc>
                <a:spcPct val="150000"/>
              </a:lnSpc>
            </a:pPr>
            <a:r>
              <a:rPr lang="zh-CN" altLang="zh-CN" sz="2800" dirty="0" smtClean="0"/>
              <a:t>不能</a:t>
            </a:r>
            <a:r>
              <a:rPr lang="zh-CN" altLang="zh-CN" sz="2800" dirty="0"/>
              <a:t>写成有限个正弦运动之和的振动如何</a:t>
            </a:r>
            <a:r>
              <a:rPr lang="zh-CN" altLang="zh-CN" sz="2800" dirty="0" smtClean="0"/>
              <a:t>考察。</a:t>
            </a:r>
            <a:endParaRPr lang="en-US" altLang="zh-CN" sz="2800" dirty="0" smtClean="0"/>
          </a:p>
          <a:p>
            <a:pPr lvl="1">
              <a:lnSpc>
                <a:spcPct val="150000"/>
              </a:lnSpc>
            </a:pPr>
            <a:r>
              <a:rPr lang="zh-CN" altLang="zh-CN" sz="2800" dirty="0" smtClean="0"/>
              <a:t>用</a:t>
            </a:r>
            <a:r>
              <a:rPr lang="en-US" altLang="zh-CN" sz="2800" dirty="0" smtClean="0"/>
              <a:t> Fourier </a:t>
            </a:r>
            <a:r>
              <a:rPr lang="zh-CN" altLang="zh-CN" sz="2800" dirty="0" smtClean="0"/>
              <a:t>级数</a:t>
            </a:r>
            <a:r>
              <a:rPr lang="zh-CN" altLang="zh-CN" sz="2800" dirty="0"/>
              <a:t>将其化为这种形式的无穷级数</a:t>
            </a:r>
            <a:r>
              <a:rPr lang="zh-CN" altLang="zh-CN" sz="2800" dirty="0" smtClean="0"/>
              <a:t>，</a:t>
            </a:r>
            <a:endParaRPr lang="en-US" altLang="zh-CN" sz="2800" dirty="0" smtClean="0"/>
          </a:p>
          <a:p>
            <a:pPr lvl="1">
              <a:lnSpc>
                <a:spcPct val="150000"/>
              </a:lnSpc>
            </a:pPr>
            <a:r>
              <a:rPr lang="zh-CN" altLang="zh-CN" sz="2800" dirty="0" smtClean="0"/>
              <a:t>即</a:t>
            </a:r>
            <a:r>
              <a:rPr lang="zh-CN" altLang="zh-CN" sz="2800" dirty="0"/>
              <a:t>无限个正弦运动的叠加，需要收敛性的判断。</a:t>
            </a:r>
            <a:endParaRPr lang="zh-CN" altLang="en-US" sz="2800" dirty="0"/>
          </a:p>
        </p:txBody>
      </p:sp>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2018年9月10日2时0分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7</a:t>
            </a:fld>
            <a:endParaRPr lang="zh-CN" altLang="en-US"/>
          </a:p>
        </p:txBody>
      </p:sp>
    </p:spTree>
    <p:extLst>
      <p:ext uri="{BB962C8B-B14F-4D97-AF65-F5344CB8AC3E}">
        <p14:creationId xmlns:p14="http://schemas.microsoft.com/office/powerpoint/2010/main" xmlns="" val="41671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left)">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457200" y="404813"/>
            <a:ext cx="8229600" cy="863600"/>
          </a:xfrm>
        </p:spPr>
        <p:txBody>
          <a:bodyPr/>
          <a:lstStyle/>
          <a:p>
            <a:r>
              <a:rPr lang="zh-CN" altLang="en-US" dirty="0" smtClean="0"/>
              <a:t>第三节 </a:t>
            </a:r>
            <a:r>
              <a:rPr lang="zh-CN" altLang="en-US" i="1" dirty="0" smtClean="0">
                <a:sym typeface="Symbol" panose="05050102010706020507" pitchFamily="18" charset="2"/>
              </a:rPr>
              <a:t> </a:t>
            </a:r>
            <a:r>
              <a:rPr lang="zh-CN" altLang="en-US" dirty="0" smtClean="0">
                <a:sym typeface="Symbol" panose="05050102010706020507" pitchFamily="18" charset="2"/>
              </a:rPr>
              <a:t>函数及广义</a:t>
            </a:r>
            <a:r>
              <a:rPr lang="en-US" altLang="zh-CN" dirty="0" smtClean="0">
                <a:sym typeface="Symbol" panose="05050102010706020507" pitchFamily="18" charset="2"/>
              </a:rPr>
              <a:t>Fourier</a:t>
            </a:r>
            <a:r>
              <a:rPr lang="zh-CN" altLang="en-US" dirty="0" smtClean="0">
                <a:sym typeface="Symbol" panose="05050102010706020507" pitchFamily="18" charset="2"/>
              </a:rPr>
              <a:t>变换</a:t>
            </a:r>
            <a:endParaRPr lang="zh-CN" altLang="en-US" dirty="0" smtClean="0"/>
          </a:p>
        </p:txBody>
      </p:sp>
      <mc:AlternateContent xmlns:mc="http://schemas.openxmlformats.org/markup-compatibility/2006">
        <mc:Choice xmlns:a14="http://schemas.microsoft.com/office/drawing/2010/main" xmlns="" Requires="a14">
          <p:sp>
            <p:nvSpPr>
              <p:cNvPr id="75779" name="内容占位符 2"/>
              <p:cNvSpPr>
                <a:spLocks noGrp="1"/>
              </p:cNvSpPr>
              <p:nvPr>
                <p:ph idx="1"/>
              </p:nvPr>
            </p:nvSpPr>
            <p:spPr>
              <a:xfrm>
                <a:off x="683568" y="1341140"/>
                <a:ext cx="8281044" cy="5256212"/>
              </a:xfrm>
            </p:spPr>
            <p:txBody>
              <a:bodyPr/>
              <a:lstStyle/>
              <a:p>
                <a:pPr>
                  <a:lnSpc>
                    <a:spcPct val="125000"/>
                  </a:lnSpc>
                </a:pPr>
                <a:r>
                  <a:rPr lang="en-US" altLang="zh-CN" i="1" u="sng" dirty="0" smtClean="0">
                    <a:solidFill>
                      <a:srgbClr val="FF0000"/>
                    </a:solidFill>
                  </a:rPr>
                  <a:t>Fourier</a:t>
                </a:r>
                <a:r>
                  <a:rPr lang="en-US" altLang="zh-CN" u="sng" dirty="0" smtClean="0">
                    <a:solidFill>
                      <a:srgbClr val="FF0000"/>
                    </a:solidFill>
                  </a:rPr>
                  <a:t/>
                </a:r>
                <a:r>
                  <a:rPr lang="zh-CN" altLang="zh-CN" u="sng" dirty="0" smtClean="0">
                    <a:solidFill>
                      <a:srgbClr val="FF0000"/>
                    </a:solidFill>
                    <a:latin typeface="华文楷体" panose="02010600040101010101" pitchFamily="2" charset="-122"/>
                    <a:ea typeface="华文楷体" panose="02010600040101010101" pitchFamily="2" charset="-122"/>
                  </a:rPr>
                  <a:t>积分定理</a:t>
                </a:r>
                <a:r>
                  <a:rPr lang="zh-CN" altLang="en-US" dirty="0" smtClean="0"/>
                  <a:t>要求</a:t>
                </a:r>
                <a:r>
                  <a:rPr lang="zh-CN" altLang="zh-CN" dirty="0" smtClean="0"/>
                  <a:t>函数</a:t>
                </a:r>
                <a:r>
                  <a:rPr lang="en-US" altLang="zh-CN" dirty="0" smtClean="0"/>
                  <a:t/>
                </a: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en-US" altLang="zh-CN" dirty="0" smtClean="0"/>
                  <a:t/>
                </a:r>
                <a:r>
                  <a:rPr lang="zh-CN" altLang="zh-CN" dirty="0" smtClean="0"/>
                  <a:t>绝对可积条件</a:t>
                </a:r>
                <a:r>
                  <a:rPr lang="zh-CN" altLang="en-US" dirty="0" smtClean="0"/>
                  <a:t>：</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&lt;∞</m:t>
                      </m:r>
                    </m:oMath>
                  </m:oMathPara>
                </a14:m>
                <a:endParaRPr lang="en-US" altLang="zh-CN" dirty="0" smtClean="0"/>
              </a:p>
              <a:p>
                <a:pPr>
                  <a:lnSpc>
                    <a:spcPct val="125000"/>
                  </a:lnSpc>
                </a:pPr>
                <a:r>
                  <a:rPr lang="zh-CN" altLang="zh-CN" dirty="0" smtClean="0"/>
                  <a:t>由此</a:t>
                </a:r>
                <a:r>
                  <a:rPr lang="zh-CN" altLang="zh-CN" dirty="0"/>
                  <a:t>限制了傅立叶变换的应用</a:t>
                </a:r>
                <a:r>
                  <a:rPr lang="zh-CN" altLang="zh-CN" dirty="0" smtClean="0"/>
                  <a:t>，</a:t>
                </a:r>
                <a:endParaRPr lang="en-US" altLang="zh-CN" dirty="0" smtClean="0"/>
              </a:p>
              <a:p>
                <a:pPr lvl="1">
                  <a:lnSpc>
                    <a:spcPct val="125000"/>
                  </a:lnSpc>
                </a:pPr>
                <a:r>
                  <a:rPr lang="zh-CN" altLang="zh-CN" dirty="0" smtClean="0"/>
                  <a:t>比如</a:t>
                </a:r>
                <a:r>
                  <a:rPr lang="zh-CN" altLang="zh-CN" dirty="0"/>
                  <a:t>多项式函数、指数函数、三角函数：</a:t>
                </a:r>
                <a:endParaRPr lang="en-US" altLang="zh-CN" dirty="0" smtClean="0"/>
              </a:p>
              <a:p>
                <a:pPr marL="411162" lvl="1"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𝒕</m:t>
                          </m:r>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a:latin typeface="Cambria Math" panose="02040503050406030204" pitchFamily="18" charset="0"/>
                            </a:rPr>
                            <m:t>𝒕</m:t>
                          </m:r>
                        </m:sup>
                      </m:sSup>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𝐜𝐨𝐬</m:t>
                          </m:r>
                        </m:fName>
                        <m:e>
                          <m:r>
                            <a:rPr lang="en-US" altLang="zh-CN" b="1" i="1">
                              <a:latin typeface="Cambria Math" panose="02040503050406030204" pitchFamily="18" charset="0"/>
                            </a:rPr>
                            <m:t>𝒕</m:t>
                          </m:r>
                        </m:e>
                      </m:func>
                      <m:r>
                        <a:rPr lang="en-US" altLang="zh-CN" b="1" i="1">
                          <a:latin typeface="Cambria Math" panose="02040503050406030204" pitchFamily="18" charset="0"/>
                        </a:rPr>
                        <m:t>,</m:t>
                      </m:r>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𝒕</m:t>
                          </m:r>
                        </m:e>
                      </m:func>
                    </m:oMath>
                  </m:oMathPara>
                </a14:m>
                <a:endParaRPr lang="en-US" altLang="zh-CN" dirty="0" smtClean="0"/>
              </a:p>
              <a:p>
                <a:pPr>
                  <a:lnSpc>
                    <a:spcPct val="125000"/>
                  </a:lnSpc>
                </a:pPr>
                <a:r>
                  <a:rPr lang="zh-CN" altLang="zh-CN" dirty="0" smtClean="0"/>
                  <a:t>需要</a:t>
                </a:r>
                <a:r>
                  <a:rPr lang="zh-CN" altLang="zh-CN" dirty="0"/>
                  <a:t>对傅立叶变换进行</a:t>
                </a:r>
                <a:r>
                  <a:rPr lang="zh-CN" altLang="zh-CN" dirty="0" smtClean="0"/>
                  <a:t>推广</a:t>
                </a:r>
                <a:r>
                  <a:rPr lang="zh-CN" altLang="en-US" dirty="0" smtClean="0"/>
                  <a:t>：</a:t>
                </a:r>
                <a:endParaRPr lang="en-US" altLang="zh-CN" dirty="0" smtClean="0"/>
              </a:p>
              <a:p>
                <a:pPr lvl="1">
                  <a:lnSpc>
                    <a:spcPct val="125000"/>
                  </a:lnSpc>
                </a:pPr>
                <a:r>
                  <a:rPr lang="zh-CN" altLang="zh-CN" dirty="0" smtClean="0"/>
                  <a:t>一</a:t>
                </a:r>
                <a:r>
                  <a:rPr lang="zh-CN" altLang="zh-CN" dirty="0"/>
                  <a:t>是</a:t>
                </a:r>
                <a:r>
                  <a:rPr lang="zh-CN" altLang="zh-CN" dirty="0" smtClean="0"/>
                  <a:t>引入</a:t>
                </a:r>
                <a:r>
                  <a:rPr lang="en-US" altLang="zh-CN" dirty="0" smtClean="0"/>
                  <a:t/>
                </a:r>
                <a14:m>
                  <m:oMath xmlns:m="http://schemas.openxmlformats.org/officeDocument/2006/math">
                    <m:r>
                      <a:rPr lang="en-US" altLang="zh-CN" b="1" i="1">
                        <a:latin typeface="Cambria Math" panose="02040503050406030204" pitchFamily="18" charset="0"/>
                      </a:rPr>
                      <m:t>𝜹</m:t>
                    </m:r>
                  </m:oMath>
                </a14:m>
                <a:r>
                  <a:rPr lang="en-US" altLang="zh-CN" dirty="0" smtClean="0"/>
                  <a:t/>
                </a:r>
                <a:r>
                  <a:rPr lang="zh-CN" altLang="zh-CN" dirty="0" smtClean="0"/>
                  <a:t>函数，</a:t>
                </a:r>
                <a:r>
                  <a:rPr lang="zh-CN" altLang="zh-CN" dirty="0"/>
                  <a:t>得到广义傅立叶</a:t>
                </a:r>
                <a:r>
                  <a:rPr lang="zh-CN" altLang="zh-CN" dirty="0" smtClean="0"/>
                  <a:t>变换</a:t>
                </a:r>
                <a:r>
                  <a:rPr lang="zh-CN" altLang="en-US" dirty="0" smtClean="0"/>
                  <a:t>；</a:t>
                </a:r>
                <a:endParaRPr lang="en-US" altLang="zh-CN" dirty="0" smtClean="0"/>
              </a:p>
              <a:p>
                <a:pPr lvl="1">
                  <a:lnSpc>
                    <a:spcPct val="125000"/>
                  </a:lnSpc>
                </a:pPr>
                <a:r>
                  <a:rPr lang="zh-CN" altLang="zh-CN" dirty="0" smtClean="0"/>
                  <a:t>二是</a:t>
                </a:r>
                <a:r>
                  <a:rPr lang="zh-CN" altLang="en-US" dirty="0" smtClean="0"/>
                  <a:t>引入</a:t>
                </a:r>
                <a:r>
                  <a:rPr lang="en-US" altLang="zh-CN" dirty="0" smtClean="0"/>
                  <a:t> Laplace </a:t>
                </a:r>
                <a:r>
                  <a:rPr lang="zh-CN" altLang="zh-CN" dirty="0" smtClean="0"/>
                  <a:t>变换</a:t>
                </a:r>
                <a:r>
                  <a:rPr lang="zh-CN" altLang="en-US" dirty="0" smtClean="0"/>
                  <a:t>。</a:t>
                </a:r>
                <a:endParaRPr lang="en-US" altLang="zh-CN" dirty="0" smtClean="0"/>
              </a:p>
            </p:txBody>
          </p:sp>
        </mc:Choice>
        <mc:Fallback>
          <p:sp>
            <p:nvSpPr>
              <p:cNvPr id="75779" name="内容占位符 2"/>
              <p:cNvSpPr>
                <a:spLocks noGrp="1" noRot="1" noChangeAspect="1" noMove="1" noResize="1" noEditPoints="1" noAdjustHandles="1" noChangeArrowheads="1" noChangeShapeType="1" noTextEdit="1"/>
              </p:cNvSpPr>
              <p:nvPr>
                <p:ph idx="1"/>
              </p:nvPr>
            </p:nvSpPr>
            <p:spPr>
              <a:xfrm>
                <a:off x="683568" y="1341140"/>
                <a:ext cx="8281044" cy="5256212"/>
              </a:xfrm>
              <a:blipFill>
                <a:blip r:embed="rId3" cstate="print"/>
                <a:stretch>
                  <a:fillRect t="-464"/>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A9573AD8-2A4A-4422-941D-83F4C7A0699A}" type="datetime8">
              <a:rPr lang="zh-CN" altLang="en-US" smtClean="0"/>
              <a:pPr>
                <a:defRPr/>
              </a:pPr>
              <a:t>2018年9月10日1时32分</a:t>
            </a:fld>
            <a:endParaRPr lang="zh-CN" altLang="en-US" dirty="0"/>
          </a:p>
        </p:txBody>
      </p:sp>
      <p:sp>
        <p:nvSpPr>
          <p:cNvPr id="7578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D8A991B-4793-4F93-8FA1-CE2DCD20A770}" type="slidenum">
              <a:rPr lang="zh-CN" altLang="en-US" sz="1800">
                <a:solidFill>
                  <a:srgbClr val="FFFFFF"/>
                </a:solidFill>
                <a:latin typeface="Georgia" panose="02040502050405020303" pitchFamily="18" charset="0"/>
              </a:rPr>
              <a:pPr>
                <a:spcBef>
                  <a:spcPct val="0"/>
                </a:spcBef>
                <a:buClrTx/>
                <a:buFontTx/>
                <a:buNone/>
              </a:pPr>
              <a:t>70</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757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578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 name="矩形 1">
            <a:hlinkClick r:id="rId4" action="ppaction://hlinksldjump"/>
          </p:cNvPr>
          <p:cNvSpPr/>
          <p:nvPr/>
        </p:nvSpPr>
        <p:spPr>
          <a:xfrm>
            <a:off x="1187624" y="1484784"/>
            <a:ext cx="25922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53523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wipe(left)">
                                      <p:cBhvr>
                                        <p:cTn id="7" dur="500"/>
                                        <p:tgtEl>
                                          <p:spTgt spid="7577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animEffect transition="in" filter="fade">
                                      <p:cBhvr>
                                        <p:cTn id="11" dur="500"/>
                                        <p:tgtEl>
                                          <p:spTgt spid="7577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5779">
                                            <p:txEl>
                                              <p:pRg st="2" end="2"/>
                                            </p:txEl>
                                          </p:spTgt>
                                        </p:tgtEl>
                                        <p:attrNameLst>
                                          <p:attrName>style.visibility</p:attrName>
                                        </p:attrNameLst>
                                      </p:cBhvr>
                                      <p:to>
                                        <p:strVal val="visible"/>
                                      </p:to>
                                    </p:set>
                                    <p:animEffect transition="in" filter="wipe(left)">
                                      <p:cBhvr>
                                        <p:cTn id="16" dur="500"/>
                                        <p:tgtEl>
                                          <p:spTgt spid="7577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5779">
                                            <p:txEl>
                                              <p:pRg st="3" end="3"/>
                                            </p:txEl>
                                          </p:spTgt>
                                        </p:tgtEl>
                                        <p:attrNameLst>
                                          <p:attrName>style.visibility</p:attrName>
                                        </p:attrNameLst>
                                      </p:cBhvr>
                                      <p:to>
                                        <p:strVal val="visible"/>
                                      </p:to>
                                    </p:set>
                                    <p:animEffect transition="in" filter="wipe(left)">
                                      <p:cBhvr>
                                        <p:cTn id="21" dur="500"/>
                                        <p:tgtEl>
                                          <p:spTgt spid="75779">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5779">
                                            <p:txEl>
                                              <p:pRg st="4" end="4"/>
                                            </p:txEl>
                                          </p:spTgt>
                                        </p:tgtEl>
                                        <p:attrNameLst>
                                          <p:attrName>style.visibility</p:attrName>
                                        </p:attrNameLst>
                                      </p:cBhvr>
                                      <p:to>
                                        <p:strVal val="visible"/>
                                      </p:to>
                                    </p:set>
                                    <p:animEffect transition="in" filter="fade">
                                      <p:cBhvr>
                                        <p:cTn id="25" dur="500"/>
                                        <p:tgtEl>
                                          <p:spTgt spid="7577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5779">
                                            <p:txEl>
                                              <p:pRg st="5" end="5"/>
                                            </p:txEl>
                                          </p:spTgt>
                                        </p:tgtEl>
                                        <p:attrNameLst>
                                          <p:attrName>style.visibility</p:attrName>
                                        </p:attrNameLst>
                                      </p:cBhvr>
                                      <p:to>
                                        <p:strVal val="visible"/>
                                      </p:to>
                                    </p:set>
                                    <p:animEffect transition="in" filter="wipe(left)">
                                      <p:cBhvr>
                                        <p:cTn id="30" dur="500"/>
                                        <p:tgtEl>
                                          <p:spTgt spid="7577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5779">
                                            <p:txEl>
                                              <p:pRg st="6" end="6"/>
                                            </p:txEl>
                                          </p:spTgt>
                                        </p:tgtEl>
                                        <p:attrNameLst>
                                          <p:attrName>style.visibility</p:attrName>
                                        </p:attrNameLst>
                                      </p:cBhvr>
                                      <p:to>
                                        <p:strVal val="visible"/>
                                      </p:to>
                                    </p:set>
                                    <p:animEffect transition="in" filter="wipe(left)">
                                      <p:cBhvr>
                                        <p:cTn id="35" dur="500"/>
                                        <p:tgtEl>
                                          <p:spTgt spid="7577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5779">
                                            <p:txEl>
                                              <p:pRg st="7" end="7"/>
                                            </p:txEl>
                                          </p:spTgt>
                                        </p:tgtEl>
                                        <p:attrNameLst>
                                          <p:attrName>style.visibility</p:attrName>
                                        </p:attrNameLst>
                                      </p:cBhvr>
                                      <p:to>
                                        <p:strVal val="visible"/>
                                      </p:to>
                                    </p:set>
                                    <p:animEffect transition="in" filter="wipe(left)">
                                      <p:cBhvr>
                                        <p:cTn id="40" dur="500"/>
                                        <p:tgtEl>
                                          <p:spTgt spid="757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457200" y="404813"/>
            <a:ext cx="8229600" cy="863600"/>
          </a:xfrm>
        </p:spPr>
        <p:txBody>
          <a:bodyPr/>
          <a:lstStyle/>
          <a:p>
            <a:r>
              <a:rPr lang="zh-CN" altLang="en-US" dirty="0" smtClean="0"/>
              <a:t>物理背景</a:t>
            </a:r>
          </a:p>
        </p:txBody>
      </p:sp>
      <mc:AlternateContent xmlns:mc="http://schemas.openxmlformats.org/markup-compatibility/2006">
        <mc:Choice xmlns:a14="http://schemas.microsoft.com/office/drawing/2010/main" xmlns="" Requires="a14">
          <p:sp>
            <p:nvSpPr>
              <p:cNvPr id="75779" name="内容占位符 2"/>
              <p:cNvSpPr>
                <a:spLocks noGrp="1"/>
              </p:cNvSpPr>
              <p:nvPr>
                <p:ph idx="1"/>
              </p:nvPr>
            </p:nvSpPr>
            <p:spPr>
              <a:xfrm>
                <a:off x="612131" y="1246563"/>
                <a:ext cx="8281044" cy="5256212"/>
              </a:xfrm>
            </p:spPr>
            <p:txBody>
              <a:bodyPr/>
              <a:lstStyle/>
              <a:p>
                <a:pPr>
                  <a:lnSpc>
                    <a:spcPct val="125000"/>
                  </a:lnSpc>
                </a:pPr>
                <a14:m>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en-US" altLang="zh-CN" dirty="0" smtClean="0"/>
                  <a:t/>
                </a:r>
                <a:r>
                  <a:rPr lang="zh-CN" altLang="zh-CN" dirty="0" smtClean="0"/>
                  <a:t>表示电路</a:t>
                </a:r>
                <a:r>
                  <a:rPr lang="zh-CN" altLang="zh-CN" dirty="0"/>
                  <a:t>中到时刻</a:t>
                </a:r>
                <a:r>
                  <a:rPr lang="en-US" altLang="zh-CN" dirty="0" smtClean="0"/>
                  <a:t/>
                </a:r>
                <a14:m>
                  <m:oMath xmlns:m="http://schemas.openxmlformats.org/officeDocument/2006/math">
                    <m:r>
                      <a:rPr lang="en-US" altLang="zh-CN" b="1" i="1">
                        <a:latin typeface="Cambria Math" panose="02040503050406030204" pitchFamily="18" charset="0"/>
                      </a:rPr>
                      <m:t>𝒕</m:t>
                    </m:r>
                  </m:oMath>
                </a14:m>
                <a:r>
                  <a:rPr lang="en-US" altLang="zh-CN" dirty="0" smtClean="0"/>
                  <a:t/>
                </a:r>
                <a:r>
                  <a:rPr lang="zh-CN" altLang="zh-CN" dirty="0"/>
                  <a:t>为止通过导体截面的电荷</a:t>
                </a:r>
                <a:r>
                  <a:rPr lang="zh-CN" altLang="zh-CN" dirty="0" smtClean="0"/>
                  <a:t>函数</a:t>
                </a:r>
                <a:r>
                  <a:rPr lang="zh-CN" altLang="en-US" dirty="0" smtClean="0"/>
                  <a:t>。</a:t>
                </a:r>
                <a:endParaRPr lang="en-US" altLang="zh-CN" dirty="0" smtClean="0"/>
              </a:p>
              <a:p>
                <a:pPr>
                  <a:lnSpc>
                    <a:spcPct val="125000"/>
                  </a:lnSpc>
                </a:pPr>
                <a:r>
                  <a:rPr lang="zh-CN" altLang="zh-CN" dirty="0"/>
                  <a:t>在原来电流为零的电路中</a:t>
                </a:r>
                <a:r>
                  <a:rPr lang="en-US" altLang="zh-CN" dirty="0"/>
                  <a:t>, </a:t>
                </a:r>
                <a:r>
                  <a:rPr lang="zh-CN" altLang="zh-CN" dirty="0"/>
                  <a:t>某一瞬时</a:t>
                </a:r>
                <a:r>
                  <a:rPr lang="en-US" altLang="zh-CN" dirty="0"/>
                  <a:t>(</a:t>
                </a:r>
                <a:r>
                  <a:rPr lang="zh-CN" altLang="zh-CN" dirty="0"/>
                  <a:t>设为</a:t>
                </a:r>
                <a:r>
                  <a:rPr lang="en-US" altLang="zh-CN" dirty="0" smtClean="0"/>
                  <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en-US" altLang="zh-CN" dirty="0" smtClean="0"/>
                  <a:t/>
                </a:r>
                <a:r>
                  <a:rPr lang="en-US" altLang="zh-CN" dirty="0"/>
                  <a:t>)</a:t>
                </a:r>
                <a:r>
                  <a:rPr lang="zh-CN" altLang="zh-CN" dirty="0"/>
                  <a:t>进入一单位电量的</a:t>
                </a:r>
                <a:r>
                  <a:rPr lang="zh-CN" altLang="zh-CN" dirty="0" smtClean="0"/>
                  <a:t>脉冲</a:t>
                </a:r>
                <a:r>
                  <a:rPr lang="zh-CN" altLang="en-US" dirty="0" smtClean="0"/>
                  <a:t>，则</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𝒒</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d>
                        <m:dPr>
                          <m:begChr m:val="{"/>
                          <m:endChr m:val=""/>
                          <m:ctrlPr>
                            <a:rPr lang="zh-CN" altLang="zh-CN" i="1">
                              <a:solidFill>
                                <a:srgbClr val="FF0000"/>
                              </a:solidFill>
                              <a:latin typeface="Cambria Math"/>
                            </a:rPr>
                          </m:ctrlPr>
                        </m:dPr>
                        <m:e>
                          <m:m>
                            <m:mPr>
                              <m:mcs>
                                <m:mc>
                                  <m:mcPr>
                                    <m:count m:val="2"/>
                                    <m:mcJc m:val="center"/>
                                  </m:mcPr>
                                </m:mc>
                              </m:mcs>
                              <m:ctrlPr>
                                <a:rPr lang="zh-CN" altLang="zh-CN" i="1">
                                  <a:solidFill>
                                    <a:srgbClr val="FF0000"/>
                                  </a:solidFill>
                                  <a:latin typeface="Cambria Math"/>
                                </a:rPr>
                              </m:ctrlPr>
                            </m:mPr>
                            <m:mr>
                              <m:e>
                                <m:r>
                                  <a:rPr lang="en-US" altLang="zh-CN" b="1" i="1">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e>
                              <m:e>
                                <m:r>
                                  <a:rPr lang="en-US" altLang="zh-CN" b="1" i="1">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e>
                            </m:mr>
                            <m:mr>
                              <m:e>
                                <m:r>
                                  <a:rPr lang="en-US" altLang="zh-CN" b="1" i="1">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e>
                              <m:e>
                                <m:r>
                                  <a:rPr lang="en-US" altLang="zh-CN" b="1" i="1">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&gt;</m:t>
                                </m:r>
                                <m:r>
                                  <a:rPr lang="en-US" altLang="zh-CN" b="1" i="1">
                                    <a:solidFill>
                                      <a:srgbClr val="FF0000"/>
                                    </a:solidFill>
                                    <a:latin typeface="Cambria Math" panose="02040503050406030204" pitchFamily="18" charset="0"/>
                                  </a:rPr>
                                  <m:t>𝟎</m:t>
                                </m:r>
                              </m:e>
                            </m:mr>
                          </m:m>
                        </m:e>
                      </m:d>
                    </m:oMath>
                  </m:oMathPara>
                </a14:m>
                <a:endParaRPr lang="en-US" altLang="zh-CN" dirty="0" smtClean="0"/>
              </a:p>
              <a:p>
                <a:pPr>
                  <a:lnSpc>
                    <a:spcPct val="150000"/>
                  </a:lnSpc>
                </a:pPr>
                <a:r>
                  <a:rPr lang="zh-CN" altLang="zh-CN" dirty="0" smtClean="0"/>
                  <a:t>现在</a:t>
                </a:r>
                <a:r>
                  <a:rPr lang="zh-CN" altLang="zh-CN" dirty="0"/>
                  <a:t>要确定电路上的</a:t>
                </a:r>
                <a:r>
                  <a:rPr lang="zh-CN" altLang="zh-CN" dirty="0" smtClean="0"/>
                  <a:t>电流</a:t>
                </a:r>
                <a:r>
                  <a:rPr lang="en-US" altLang="zh-CN" dirty="0" smtClean="0"/>
                  <a:t> 𝑖</a:t>
                </a:r>
                <a:r>
                  <a:rPr lang="en-US" altLang="zh-CN" dirty="0"/>
                  <a:t>(𝑡)</a:t>
                </a:r>
                <a:r>
                  <a:rPr lang="zh-CN" altLang="en-US" dirty="0" smtClean="0"/>
                  <a:t>，即</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𝐝</m:t>
                          </m:r>
                          <m:r>
                            <a:rPr lang="en-US" altLang="zh-CN" b="1" i="1">
                              <a:latin typeface="Cambria Math" panose="02040503050406030204" pitchFamily="18" charset="0"/>
                            </a:rPr>
                            <m:t>𝒒</m:t>
                          </m:r>
                          <m:d>
                            <m:dPr>
                              <m:ctrlPr>
                                <a:rPr lang="zh-CN" altLang="zh-CN" i="1">
                                  <a:latin typeface="Cambria Math"/>
                                </a:rPr>
                              </m:ctrlPr>
                            </m:dPr>
                            <m:e>
                              <m:r>
                                <a:rPr lang="en-US" altLang="zh-CN" b="1" i="1">
                                  <a:latin typeface="Cambria Math" panose="02040503050406030204" pitchFamily="18" charset="0"/>
                                </a:rPr>
                                <m:t>𝒕</m:t>
                              </m:r>
                            </m:e>
                          </m:d>
                        </m:num>
                        <m:den>
                          <m:r>
                            <a:rPr lang="en-US" altLang="zh-CN" b="1" i="1">
                              <a:latin typeface="Cambria Math" panose="02040503050406030204" pitchFamily="18" charset="0"/>
                            </a:rPr>
                            <m:t>𝐝</m:t>
                          </m:r>
                          <m:r>
                            <a:rPr lang="en-US" altLang="zh-CN" b="1" i="1">
                              <a:latin typeface="Cambria Math" panose="02040503050406030204" pitchFamily="18" charset="0"/>
                            </a:rPr>
                            <m:t>𝒕</m:t>
                          </m:r>
                        </m:den>
                      </m:f>
                    </m:oMath>
                  </m:oMathPara>
                </a14:m>
                <a:endParaRPr lang="zh-CN" altLang="zh-CN" dirty="0"/>
              </a:p>
            </p:txBody>
          </p:sp>
        </mc:Choice>
        <mc:Fallback>
          <p:sp>
            <p:nvSpPr>
              <p:cNvPr id="75779" name="内容占位符 2"/>
              <p:cNvSpPr>
                <a:spLocks noGrp="1" noRot="1" noChangeAspect="1" noMove="1" noResize="1" noEditPoints="1" noAdjustHandles="1" noChangeArrowheads="1" noChangeShapeType="1" noTextEdit="1"/>
              </p:cNvSpPr>
              <p:nvPr>
                <p:ph idx="1"/>
              </p:nvPr>
            </p:nvSpPr>
            <p:spPr>
              <a:xfrm>
                <a:off x="612131" y="1246563"/>
                <a:ext cx="8281044" cy="5256212"/>
              </a:xfrm>
              <a:blipFill>
                <a:blip r:embed="rId3" cstate="print"/>
                <a:stretch>
                  <a:fillRect t="-463"/>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A9573AD8-2A4A-4422-941D-83F4C7A0699A}" type="datetime8">
              <a:rPr lang="zh-CN" altLang="en-US" smtClean="0"/>
              <a:pPr>
                <a:defRPr/>
              </a:pPr>
              <a:t>2018年9月10日1时32分</a:t>
            </a:fld>
            <a:endParaRPr lang="zh-CN" altLang="en-US" dirty="0"/>
          </a:p>
        </p:txBody>
      </p:sp>
      <p:sp>
        <p:nvSpPr>
          <p:cNvPr id="7578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D8A991B-4793-4F93-8FA1-CE2DCD20A770}" type="slidenum">
              <a:rPr lang="zh-CN" altLang="en-US" sz="1800">
                <a:solidFill>
                  <a:srgbClr val="FFFFFF"/>
                </a:solidFill>
                <a:latin typeface="Georgia" panose="02040502050405020303" pitchFamily="18" charset="0"/>
              </a:rPr>
              <a:pPr>
                <a:spcBef>
                  <a:spcPct val="0"/>
                </a:spcBef>
                <a:buClrTx/>
                <a:buFontTx/>
                <a:buNone/>
              </a:pPr>
              <a:t>71</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757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578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Tree>
    <p:extLst>
      <p:ext uri="{BB962C8B-B14F-4D97-AF65-F5344CB8AC3E}">
        <p14:creationId xmlns:p14="http://schemas.microsoft.com/office/powerpoint/2010/main" xmlns="" val="90463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wipe(left)">
                                      <p:cBhvr>
                                        <p:cTn id="7" dur="500"/>
                                        <p:tgtEl>
                                          <p:spTgt spid="75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wipe(left)">
                                      <p:cBhvr>
                                        <p:cTn id="12" dur="500"/>
                                        <p:tgtEl>
                                          <p:spTgt spid="757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79">
                                            <p:txEl>
                                              <p:pRg st="2" end="2"/>
                                            </p:txEl>
                                          </p:spTgt>
                                        </p:tgtEl>
                                        <p:attrNameLst>
                                          <p:attrName>style.visibility</p:attrName>
                                        </p:attrNameLst>
                                      </p:cBhvr>
                                      <p:to>
                                        <p:strVal val="visible"/>
                                      </p:to>
                                    </p:set>
                                    <p:animEffect transition="in" filter="wipe(left)">
                                      <p:cBhvr>
                                        <p:cTn id="17" dur="500"/>
                                        <p:tgtEl>
                                          <p:spTgt spid="757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779">
                                            <p:txEl>
                                              <p:pRg st="3" end="3"/>
                                            </p:txEl>
                                          </p:spTgt>
                                        </p:tgtEl>
                                        <p:attrNameLst>
                                          <p:attrName>style.visibility</p:attrName>
                                        </p:attrNameLst>
                                      </p:cBhvr>
                                      <p:to>
                                        <p:strVal val="visible"/>
                                      </p:to>
                                    </p:set>
                                    <p:animEffect transition="in" filter="wipe(left)">
                                      <p:cBhvr>
                                        <p:cTn id="22" dur="500"/>
                                        <p:tgtEl>
                                          <p:spTgt spid="75779">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5779">
                                            <p:txEl>
                                              <p:pRg st="4" end="4"/>
                                            </p:txEl>
                                          </p:spTgt>
                                        </p:tgtEl>
                                        <p:attrNameLst>
                                          <p:attrName>style.visibility</p:attrName>
                                        </p:attrNameLst>
                                      </p:cBhvr>
                                      <p:to>
                                        <p:strVal val="visible"/>
                                      </p:to>
                                    </p:set>
                                    <p:animEffect transition="in" filter="wipe(left)">
                                      <p:cBhvr>
                                        <p:cTn id="26" dur="500"/>
                                        <p:tgtEl>
                                          <p:spTgt spid="757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75779" name="内容占位符 2"/>
              <p:cNvSpPr>
                <a:spLocks noGrp="1"/>
              </p:cNvSpPr>
              <p:nvPr>
                <p:ph idx="1"/>
              </p:nvPr>
            </p:nvSpPr>
            <p:spPr>
              <a:xfrm>
                <a:off x="862956" y="476672"/>
                <a:ext cx="7957516" cy="6093148"/>
              </a:xfrm>
            </p:spPr>
            <p:txBody>
              <a:bodyPr/>
              <a:lstStyle/>
              <a:p>
                <a:pPr>
                  <a:lnSpc>
                    <a:spcPct val="114000"/>
                  </a:lnSpc>
                </a:pPr>
                <a:r>
                  <a:rPr lang="zh-CN" altLang="zh-CN" dirty="0" smtClean="0"/>
                  <a:t>在</a:t>
                </a:r>
                <a:r>
                  <a:rPr lang="en-US" altLang="zh-CN" dirty="0" smtClean="0"/>
                  <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en-US" altLang="zh-CN" dirty="0" smtClean="0"/>
                  <a:t/>
                </a:r>
                <a:r>
                  <a:rPr lang="zh-CN" altLang="zh-CN" dirty="0"/>
                  <a:t>时</a:t>
                </a:r>
                <a:r>
                  <a:rPr lang="en-US" altLang="zh-CN" dirty="0" smtClean="0"/>
                  <a:t/>
                </a:r>
                <a14:m>
                  <m:oMath xmlns:m="http://schemas.openxmlformats.org/officeDocument/2006/math">
                    <m:r>
                      <a:rPr lang="en-US" altLang="zh-CN" b="1" i="1">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zh-CN" dirty="0"/>
                  <a:t>，</a:t>
                </a:r>
              </a:p>
              <a:p>
                <a:pPr>
                  <a:lnSpc>
                    <a:spcPct val="114000"/>
                  </a:lnSpc>
                </a:pPr>
                <a:r>
                  <a:rPr lang="zh-CN" altLang="zh-CN" dirty="0"/>
                  <a:t>在</a:t>
                </a:r>
                <a:r>
                  <a:rPr lang="en-US" altLang="zh-CN" dirty="0" smtClean="0"/>
                  <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en-US" altLang="zh-CN" dirty="0" smtClean="0"/>
                  <a:t/>
                </a:r>
                <a:r>
                  <a:rPr lang="zh-CN" altLang="zh-CN" dirty="0" smtClean="0"/>
                  <a:t>时</a:t>
                </a:r>
                <a:r>
                  <a:rPr lang="zh-CN" altLang="en-US" dirty="0" smtClean="0"/>
                  <a:t>，</a:t>
                </a:r>
                <a:r>
                  <a:rPr lang="zh-CN" altLang="zh-CN" dirty="0"/>
                  <a:t>形式上的计算可得</a:t>
                </a: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𝒊</m:t>
                      </m:r>
                      <m:d>
                        <m:dPr>
                          <m:ctrlPr>
                            <a:rPr lang="zh-CN" altLang="zh-CN" i="1">
                              <a:latin typeface="Cambria Math"/>
                            </a:rPr>
                          </m:ctrlPr>
                        </m:dPr>
                        <m:e>
                          <m:r>
                            <a:rPr lang="en-US" altLang="zh-CN" b="1" i="1">
                              <a:latin typeface="Cambria Math" panose="02040503050406030204" pitchFamily="18" charset="0"/>
                            </a:rPr>
                            <m:t>𝟎</m:t>
                          </m:r>
                        </m:e>
                      </m:d>
                      <m:r>
                        <a:rPr lang="en-US" altLang="zh-CN" b="1"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𝚫</m:t>
                              </m:r>
                              <m:r>
                                <a:rPr lang="en-US" altLang="zh-CN" b="1" i="1">
                                  <a:latin typeface="Cambria Math" panose="02040503050406030204" pitchFamily="18" charset="0"/>
                                </a:rPr>
                                <m:t>𝒕</m:t>
                              </m:r>
                              <m:r>
                                <a:rPr lang="en-US" altLang="zh-CN" b="1" i="1">
                                  <a:latin typeface="Cambria Math" panose="02040503050406030204" pitchFamily="18" charset="0"/>
                                </a:rPr>
                                <m:t>→</m:t>
                              </m:r>
                              <m:sSup>
                                <m:sSupPr>
                                  <m:ctrlPr>
                                    <a:rPr lang="en-US" altLang="zh-CN" i="1" smtClean="0">
                                      <a:latin typeface="Cambria Math"/>
                                    </a:rPr>
                                  </m:ctrlPr>
                                </m:sSupPr>
                                <m:e>
                                  <m:r>
                                    <a:rPr lang="en-US" altLang="zh-CN" b="1" i="1">
                                      <a:latin typeface="Cambria Math" panose="02040503050406030204" pitchFamily="18" charset="0"/>
                                    </a:rPr>
                                    <m:t>𝟎</m:t>
                                  </m:r>
                                </m:e>
                                <m:sup>
                                  <m:r>
                                    <a:rPr lang="en-US" altLang="zh-CN" b="1" i="1" smtClean="0">
                                      <a:latin typeface="Cambria Math" panose="02040503050406030204" pitchFamily="18" charset="0"/>
                                    </a:rPr>
                                    <m:t>+</m:t>
                                  </m:r>
                                </m:sup>
                              </m:sSup>
                            </m:lim>
                          </m:limLow>
                        </m:fName>
                        <m:e>
                          <m:f>
                            <m:fPr>
                              <m:ctrlPr>
                                <a:rPr lang="zh-CN" altLang="zh-CN" i="1">
                                  <a:latin typeface="Cambria Math"/>
                                </a:rPr>
                              </m:ctrlPr>
                            </m:fPr>
                            <m:num>
                              <m:r>
                                <a:rPr lang="en-US" altLang="zh-CN" b="1" i="1">
                                  <a:latin typeface="Cambria Math" panose="02040503050406030204" pitchFamily="18" charset="0"/>
                                </a:rPr>
                                <m:t>𝒒</m:t>
                              </m:r>
                              <m:d>
                                <m:dPr>
                                  <m:ctrlPr>
                                    <a:rPr lang="zh-CN" altLang="zh-CN" i="1">
                                      <a:latin typeface="Cambria Math"/>
                                    </a:rPr>
                                  </m:ctrlPr>
                                </m:dPr>
                                <m:e>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𝚫</m:t>
                                  </m:r>
                                  <m:r>
                                    <a:rPr lang="en-US" altLang="zh-CN" b="1" i="1">
                                      <a:latin typeface="Cambria Math" panose="02040503050406030204" pitchFamily="18" charset="0"/>
                                    </a:rPr>
                                    <m:t>𝒕</m:t>
                                  </m:r>
                                </m:e>
                              </m:d>
                              <m:r>
                                <a:rPr lang="en-US" altLang="zh-CN" b="1" i="1">
                                  <a:latin typeface="Cambria Math" panose="02040503050406030204" pitchFamily="18" charset="0"/>
                                </a:rPr>
                                <m:t>−</m:t>
                              </m:r>
                              <m:r>
                                <a:rPr lang="en-US" altLang="zh-CN" b="1" i="1">
                                  <a:latin typeface="Cambria Math" panose="02040503050406030204" pitchFamily="18" charset="0"/>
                                </a:rPr>
                                <m:t>𝒒</m:t>
                              </m:r>
                              <m:d>
                                <m:dPr>
                                  <m:ctrlPr>
                                    <a:rPr lang="zh-CN" altLang="zh-CN" i="1">
                                      <a:latin typeface="Cambria Math"/>
                                    </a:rPr>
                                  </m:ctrlPr>
                                </m:dPr>
                                <m:e>
                                  <m:r>
                                    <a:rPr lang="en-US" altLang="zh-CN" b="1" i="1">
                                      <a:latin typeface="Cambria Math" panose="02040503050406030204" pitchFamily="18" charset="0"/>
                                    </a:rPr>
                                    <m:t>𝟎</m:t>
                                  </m:r>
                                </m:e>
                              </m:d>
                            </m:num>
                            <m:den>
                              <m:r>
                                <a:rPr lang="en-US" altLang="zh-CN" b="1" i="1">
                                  <a:latin typeface="Cambria Math" panose="02040503050406030204" pitchFamily="18" charset="0"/>
                                </a:rPr>
                                <m:t>𝚫</m:t>
                              </m:r>
                              <m:r>
                                <a:rPr lang="en-US" altLang="zh-CN" b="1" i="1">
                                  <a:latin typeface="Cambria Math" panose="02040503050406030204" pitchFamily="18" charset="0"/>
                                </a:rPr>
                                <m:t>𝒕</m:t>
                              </m:r>
                            </m:den>
                          </m:f>
                        </m:e>
                      </m:func>
                      <m:r>
                        <a:rPr lang="en-US" altLang="zh-CN" b="1"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𝚫</m:t>
                              </m:r>
                              <m:r>
                                <a:rPr lang="en-US" altLang="zh-CN" b="1" i="1">
                                  <a:latin typeface="Cambria Math" panose="02040503050406030204" pitchFamily="18" charset="0"/>
                                </a:rPr>
                                <m:t>𝒕</m:t>
                              </m:r>
                              <m:r>
                                <a:rPr lang="en-US" altLang="zh-CN" b="1" i="1">
                                  <a:latin typeface="Cambria Math" panose="02040503050406030204" pitchFamily="18" charset="0"/>
                                </a:rPr>
                                <m:t>→</m:t>
                              </m:r>
                              <m:sSup>
                                <m:sSupPr>
                                  <m:ctrlPr>
                                    <a:rPr lang="en-US" altLang="zh-CN" i="1" smtClean="0">
                                      <a:latin typeface="Cambria Math"/>
                                    </a:rPr>
                                  </m:ctrlPr>
                                </m:sSupPr>
                                <m:e>
                                  <m:r>
                                    <a:rPr lang="en-US" altLang="zh-CN" b="1" i="1">
                                      <a:latin typeface="Cambria Math" panose="02040503050406030204" pitchFamily="18" charset="0"/>
                                    </a:rPr>
                                    <m:t>𝟎</m:t>
                                  </m:r>
                                </m:e>
                                <m:sup>
                                  <m:r>
                                    <a:rPr lang="en-US" altLang="zh-CN" b="1" i="1" smtClean="0">
                                      <a:latin typeface="Cambria Math" panose="02040503050406030204" pitchFamily="18" charset="0"/>
                                    </a:rPr>
                                    <m:t>+</m:t>
                                  </m:r>
                                </m:sup>
                              </m:sSup>
                            </m:lim>
                          </m:limLow>
                        </m:fName>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𝚫</m:t>
                              </m:r>
                              <m:r>
                                <a:rPr lang="en-US" altLang="zh-CN" b="1" i="1">
                                  <a:latin typeface="Cambria Math" panose="02040503050406030204" pitchFamily="18" charset="0"/>
                                </a:rPr>
                                <m:t>𝒕</m:t>
                              </m:r>
                            </m:den>
                          </m:f>
                        </m:e>
                      </m:func>
                      <m:r>
                        <a:rPr lang="en-US" altLang="zh-CN" b="1" i="1">
                          <a:latin typeface="Cambria Math" panose="02040503050406030204" pitchFamily="18" charset="0"/>
                        </a:rPr>
                        <m:t>=</m:t>
                      </m:r>
                      <m:r>
                        <a:rPr lang="en-US" altLang="zh-CN" b="1" i="1" smtClean="0">
                          <a:latin typeface="Cambria Math" panose="02040503050406030204" pitchFamily="18" charset="0"/>
                        </a:rPr>
                        <m:t>+</m:t>
                      </m:r>
                      <m:r>
                        <a:rPr lang="en-US" altLang="zh-CN" b="1" i="1">
                          <a:latin typeface="Cambria Math" panose="02040503050406030204" pitchFamily="18" charset="0"/>
                        </a:rPr>
                        <m:t>∞</m:t>
                      </m:r>
                    </m:oMath>
                  </m:oMathPara>
                </a14:m>
                <a:endParaRPr lang="en-US" altLang="zh-CN" dirty="0" smtClean="0"/>
              </a:p>
              <a:p>
                <a:pPr>
                  <a:lnSpc>
                    <a:spcPct val="114000"/>
                  </a:lnSpc>
                </a:pPr>
                <a:r>
                  <a:rPr lang="zh-CN" altLang="en-US" dirty="0" smtClean="0"/>
                  <a:t>总之：</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m:t>
                      </m:r>
                      <m:d>
                        <m:dPr>
                          <m:begChr m:val="{"/>
                          <m:endChr m:val=""/>
                          <m:ctrlPr>
                            <a:rPr lang="zh-CN" altLang="zh-CN" i="1">
                              <a:solidFill>
                                <a:srgbClr val="FF0000"/>
                              </a:solidFill>
                              <a:latin typeface="Cambria Math"/>
                            </a:rPr>
                          </m:ctrlPr>
                        </m:dPr>
                        <m:e>
                          <m:m>
                            <m:mPr>
                              <m:mcs>
                                <m:mc>
                                  <m:mcPr>
                                    <m:count m:val="2"/>
                                    <m:mcJc m:val="center"/>
                                  </m:mcPr>
                                </m:mc>
                              </m:mcs>
                              <m:ctrlPr>
                                <a:rPr lang="zh-CN" altLang="zh-CN" i="1">
                                  <a:solidFill>
                                    <a:srgbClr val="FF0000"/>
                                  </a:solidFill>
                                  <a:latin typeface="Cambria Math"/>
                                </a:rPr>
                              </m:ctrlPr>
                            </m:mPr>
                            <m:mr>
                              <m:e>
                                <m:r>
                                  <a:rPr lang="en-US" altLang="zh-CN" b="1" i="1">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e>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e>
                            </m:mr>
                            <m:mr>
                              <m:e>
                                <m:r>
                                  <a:rPr lang="en-US" altLang="zh-CN"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m:t>
                                </m:r>
                              </m:e>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e>
                            </m:mr>
                          </m:m>
                        </m:e>
                      </m:d>
                      <m:r>
                        <a:rPr lang="en-US" altLang="zh-CN" b="1" i="1" smtClean="0">
                          <a:latin typeface="Cambria Math" panose="02040503050406030204" pitchFamily="18" charset="0"/>
                        </a:rPr>
                        <m:t>                                   </m:t>
                      </m:r>
                    </m:oMath>
                  </m:oMathPara>
                </a14:m>
                <a:endParaRPr lang="en-US" altLang="zh-CN" dirty="0" smtClean="0"/>
              </a:p>
              <a:p>
                <a:pPr>
                  <a:lnSpc>
                    <a:spcPct val="114000"/>
                  </a:lnSpc>
                </a:pPr>
                <a:r>
                  <a:rPr lang="zh-CN" altLang="zh-CN" dirty="0"/>
                  <a:t>总</a:t>
                </a:r>
                <a:r>
                  <a:rPr lang="zh-CN" altLang="zh-CN" dirty="0" smtClean="0"/>
                  <a:t>电量</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nary>
                        <m:naryPr>
                          <m:limLoc m:val="subSup"/>
                          <m:ctrlPr>
                            <a:rPr lang="zh-CN" altLang="zh-CN" i="1" smtClean="0">
                              <a:solidFill>
                                <a:srgbClr val="FF0000"/>
                              </a:solidFill>
                              <a:latin typeface="Cambria Math"/>
                            </a:rPr>
                          </m:ctrlPr>
                        </m:naryPr>
                        <m:sub>
                          <m:r>
                            <a:rPr lang="en-US" altLang="zh-CN" b="1" i="1">
                              <a:solidFill>
                                <a:srgbClr val="FF0000"/>
                              </a:solidFill>
                              <a:latin typeface="Cambria Math" panose="02040503050406030204" pitchFamily="18" charset="0"/>
                            </a:rPr>
                            <m:t>−∞</m:t>
                          </m:r>
                        </m:sub>
                        <m:sup>
                          <m:r>
                            <a:rPr lang="en-US" altLang="zh-CN" b="1" i="1">
                              <a:solidFill>
                                <a:srgbClr val="FF0000"/>
                              </a:solidFill>
                              <a:latin typeface="Cambria Math" panose="02040503050406030204" pitchFamily="18" charset="0"/>
                            </a:rPr>
                            <m:t>∞</m:t>
                          </m:r>
                        </m:sup>
                        <m:e>
                          <m:r>
                            <a:rPr lang="en-US" altLang="zh-CN" b="1" i="1">
                              <a:solidFill>
                                <a:srgbClr val="FF0000"/>
                              </a:solidFill>
                              <a:latin typeface="Cambria Math" panose="02040503050406030204" pitchFamily="18" charset="0"/>
                            </a:rPr>
                            <m:t>𝒊</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𝐝</m:t>
                          </m:r>
                          <m:r>
                            <a:rPr lang="en-US" altLang="zh-CN" b="1" i="1">
                              <a:solidFill>
                                <a:srgbClr val="FF0000"/>
                              </a:solidFill>
                              <a:latin typeface="Cambria Math" panose="02040503050406030204" pitchFamily="18" charset="0"/>
                            </a:rPr>
                            <m:t>𝒕</m:t>
                          </m:r>
                        </m:e>
                      </m:nary>
                      <m:r>
                        <a:rPr lang="en-US" altLang="zh-CN" b="1" i="1">
                          <a:latin typeface="Cambria Math" panose="02040503050406030204" pitchFamily="18" charset="0"/>
                        </a:rPr>
                        <m:t>=</m:t>
                      </m:r>
                      <m:r>
                        <a:rPr lang="en-US" altLang="zh-CN" b="1" i="1" smtClean="0">
                          <a:latin typeface="Cambria Math" panose="02040503050406030204" pitchFamily="18" charset="0"/>
                        </a:rPr>
                        <m:t>𝒒</m:t>
                      </m:r>
                      <m:d>
                        <m:dPr>
                          <m:ctrlPr>
                            <a:rPr lang="en-US" altLang="zh-CN" i="1" smtClean="0">
                              <a:latin typeface="Cambria Math"/>
                            </a:rPr>
                          </m:ctrlPr>
                        </m:dPr>
                        <m:e>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𝒒</m:t>
                      </m:r>
                      <m:d>
                        <m:dPr>
                          <m:ctrlPr>
                            <a:rPr lang="en-US" altLang="zh-CN" i="1" smtClean="0">
                              <a:latin typeface="Cambria Math"/>
                            </a:rPr>
                          </m:ctrlPr>
                        </m:dPr>
                        <m:e>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r>
                        <a:rPr lang="en-US" altLang="zh-CN" b="1" i="1">
                          <a:latin typeface="Cambria Math" panose="02040503050406030204" pitchFamily="18" charset="0"/>
                        </a:rPr>
                        <m:t>𝟏</m:t>
                      </m:r>
                    </m:oMath>
                  </m:oMathPara>
                </a14:m>
                <a:endParaRPr lang="zh-CN" altLang="zh-CN" dirty="0"/>
              </a:p>
              <a:p>
                <a:pPr>
                  <a:lnSpc>
                    <a:spcPct val="114000"/>
                  </a:lnSpc>
                </a:pPr>
                <a:r>
                  <a:rPr lang="zh-CN" altLang="zh-CN" dirty="0" smtClean="0"/>
                  <a:t>在通常意义的函数类中找不到一个函数能用来表示上述电路的电流强度。</a:t>
                </a:r>
                <a:endParaRPr lang="zh-CN" altLang="en-US" dirty="0" smtClean="0"/>
              </a:p>
            </p:txBody>
          </p:sp>
        </mc:Choice>
        <mc:Fallback>
          <p:sp>
            <p:nvSpPr>
              <p:cNvPr id="75779" name="内容占位符 2"/>
              <p:cNvSpPr>
                <a:spLocks noGrp="1" noRot="1" noChangeAspect="1" noMove="1" noResize="1" noEditPoints="1" noAdjustHandles="1" noChangeArrowheads="1" noChangeShapeType="1" noTextEdit="1"/>
              </p:cNvSpPr>
              <p:nvPr>
                <p:ph idx="1"/>
              </p:nvPr>
            </p:nvSpPr>
            <p:spPr>
              <a:xfrm>
                <a:off x="862956" y="476672"/>
                <a:ext cx="7957516" cy="6093148"/>
              </a:xfrm>
              <a:blipFill>
                <a:blip r:embed="rId3" cstate="print"/>
                <a:stretch>
                  <a:fillRect l="-77" t="-1000" b="-2000"/>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A9573AD8-2A4A-4422-941D-83F4C7A0699A}" type="datetime8">
              <a:rPr lang="zh-CN" altLang="en-US" smtClean="0"/>
              <a:pPr>
                <a:defRPr/>
              </a:pPr>
              <a:t>2018年9月10日1时32分</a:t>
            </a:fld>
            <a:endParaRPr lang="zh-CN" altLang="en-US" dirty="0"/>
          </a:p>
        </p:txBody>
      </p:sp>
      <p:sp>
        <p:nvSpPr>
          <p:cNvPr id="7578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D8A991B-4793-4F93-8FA1-CE2DCD20A770}" type="slidenum">
              <a:rPr lang="zh-CN" altLang="en-US" sz="1800">
                <a:solidFill>
                  <a:srgbClr val="FFFFFF"/>
                </a:solidFill>
                <a:latin typeface="Georgia" panose="02040502050405020303" pitchFamily="18" charset="0"/>
              </a:rPr>
              <a:pPr>
                <a:spcBef>
                  <a:spcPct val="0"/>
                </a:spcBef>
                <a:buClrTx/>
                <a:buFontTx/>
                <a:buNone/>
              </a:pPr>
              <a:t>72</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757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578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 name="矩形 2"/>
          <p:cNvSpPr/>
          <p:nvPr/>
        </p:nvSpPr>
        <p:spPr>
          <a:xfrm>
            <a:off x="5806766" y="1498402"/>
            <a:ext cx="1645554"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524328" y="1498402"/>
            <a:ext cx="1178010"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98046" y="4725144"/>
            <a:ext cx="2690177"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6588223" y="4742817"/>
            <a:ext cx="822777" cy="558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5" name="文本框 4"/>
              <p:cNvSpPr txBox="1"/>
              <p:nvPr/>
            </p:nvSpPr>
            <p:spPr>
              <a:xfrm>
                <a:off x="5652120" y="2906568"/>
                <a:ext cx="3168352" cy="1053494"/>
              </a:xfrm>
              <a:prstGeom prst="rect">
                <a:avLst/>
              </a:prstGeom>
              <a:noFill/>
              <a:ln w="38100">
                <a:solidFill>
                  <a:schemeClr val="accent1">
                    <a:shade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pitchFamily="18" charset="0"/>
                        </a:rPr>
                        <m:t>𝒒</m:t>
                      </m:r>
                      <m:d>
                        <m:dPr>
                          <m:ctrlPr>
                            <a:rPr lang="zh-CN" altLang="zh-CN" sz="2800" b="1" i="1">
                              <a:latin typeface="Cambria Math"/>
                            </a:rPr>
                          </m:ctrlPr>
                        </m:dPr>
                        <m:e>
                          <m:r>
                            <a:rPr lang="en-US" altLang="zh-CN" sz="2800" b="1" i="1">
                              <a:latin typeface="Cambria Math" panose="02040503050406030204" pitchFamily="18" charset="0"/>
                            </a:rPr>
                            <m:t>𝒕</m:t>
                          </m:r>
                        </m:e>
                      </m:d>
                      <m:r>
                        <a:rPr lang="en-US" altLang="zh-CN" sz="2800" b="1" i="1">
                          <a:latin typeface="Cambria Math" panose="02040503050406030204" pitchFamily="18" charset="0"/>
                        </a:rPr>
                        <m:t>=</m:t>
                      </m:r>
                      <m:d>
                        <m:dPr>
                          <m:begChr m:val="{"/>
                          <m:endChr m:val=""/>
                          <m:ctrlPr>
                            <a:rPr lang="zh-CN" altLang="zh-CN" sz="2800" b="1" i="1">
                              <a:latin typeface="Cambria Math"/>
                            </a:rPr>
                          </m:ctrlPr>
                        </m:dPr>
                        <m:e>
                          <m:m>
                            <m:mPr>
                              <m:mcs>
                                <m:mc>
                                  <m:mcPr>
                                    <m:count m:val="2"/>
                                    <m:mcJc m:val="center"/>
                                  </m:mcPr>
                                </m:mc>
                              </m:mcs>
                              <m:ctrlPr>
                                <a:rPr lang="zh-CN" altLang="zh-CN" sz="2800" b="1" i="1">
                                  <a:latin typeface="Cambria Math"/>
                                </a:rPr>
                              </m:ctrlPr>
                            </m:mPr>
                            <m:mr>
                              <m:e>
                                <m:r>
                                  <a:rPr lang="en-US" altLang="zh-CN" sz="2800" b="1" i="1">
                                    <a:latin typeface="Cambria Math" panose="02040503050406030204" pitchFamily="18" charset="0"/>
                                  </a:rPr>
                                  <m:t>𝟎</m:t>
                                </m:r>
                                <m:r>
                                  <a:rPr lang="en-US" altLang="zh-CN" sz="2800" b="1" i="1">
                                    <a:latin typeface="Cambria Math" panose="02040503050406030204" pitchFamily="18" charset="0"/>
                                  </a:rPr>
                                  <m:t>,</m:t>
                                </m:r>
                              </m:e>
                              <m:e>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𝟎</m:t>
                                </m:r>
                              </m:e>
                            </m:mr>
                            <m:mr>
                              <m:e>
                                <m:r>
                                  <a:rPr lang="en-US" altLang="zh-CN" sz="2800" b="1" i="1">
                                    <a:latin typeface="Cambria Math" panose="02040503050406030204" pitchFamily="18" charset="0"/>
                                  </a:rPr>
                                  <m:t>𝟏</m:t>
                                </m:r>
                                <m:r>
                                  <a:rPr lang="en-US" altLang="zh-CN" sz="2800" b="1" i="1">
                                    <a:latin typeface="Cambria Math" panose="02040503050406030204" pitchFamily="18" charset="0"/>
                                  </a:rPr>
                                  <m:t>,</m:t>
                                </m:r>
                              </m:e>
                              <m:e>
                                <m:r>
                                  <a:rPr lang="en-US" altLang="zh-CN" sz="2800" b="1" i="1">
                                    <a:latin typeface="Cambria Math" panose="02040503050406030204" pitchFamily="18" charset="0"/>
                                  </a:rPr>
                                  <m:t>𝒕</m:t>
                                </m:r>
                                <m:r>
                                  <a:rPr lang="en-US" altLang="zh-CN" sz="2800" b="1" i="1">
                                    <a:latin typeface="Cambria Math" panose="02040503050406030204" pitchFamily="18" charset="0"/>
                                  </a:rPr>
                                  <m:t>&gt;</m:t>
                                </m:r>
                                <m:r>
                                  <a:rPr lang="en-US" altLang="zh-CN" sz="2800" b="1" i="1">
                                    <a:latin typeface="Cambria Math" panose="02040503050406030204" pitchFamily="18" charset="0"/>
                                  </a:rPr>
                                  <m:t>𝟎</m:t>
                                </m:r>
                              </m:e>
                            </m:mr>
                          </m:m>
                        </m:e>
                      </m:d>
                    </m:oMath>
                  </m:oMathPara>
                </a14:m>
                <a:endParaRPr lang="zh-CN" altLang="en-US" sz="2800" b="1" dirty="0"/>
              </a:p>
            </p:txBody>
          </p:sp>
        </mc:Choice>
        <mc:Fallback>
          <p:sp>
            <p:nvSpPr>
              <p:cNvPr id="5" name="文本框 4"/>
              <p:cNvSpPr txBox="1">
                <a:spLocks noRot="1" noChangeAspect="1" noMove="1" noResize="1" noEditPoints="1" noAdjustHandles="1" noChangeArrowheads="1" noChangeShapeType="1" noTextEdit="1"/>
              </p:cNvSpPr>
              <p:nvPr/>
            </p:nvSpPr>
            <p:spPr>
              <a:xfrm>
                <a:off x="5652120" y="2906568"/>
                <a:ext cx="3168352" cy="1053494"/>
              </a:xfrm>
              <a:prstGeom prst="rect">
                <a:avLst/>
              </a:prstGeom>
              <a:blipFill>
                <a:blip r:embed="rId4" cstate="print"/>
                <a:stretch>
                  <a:fillRect/>
                </a:stretch>
              </a:blipFill>
              <a:ln w="38100">
                <a:solidFill>
                  <a:schemeClr val="accent1">
                    <a:shade val="50000"/>
                  </a:schemeClr>
                </a:solidFill>
              </a:ln>
            </p:spPr>
            <p:txBody>
              <a:bodyPr/>
              <a:lstStyle/>
              <a:p>
                <a:r>
                  <a:rPr lang="zh-CN" altLang="en-US">
                    <a:noFill/>
                  </a:rPr>
                  <a:t> </a:t>
                </a:r>
              </a:p>
            </p:txBody>
          </p:sp>
        </mc:Fallback>
      </mc:AlternateContent>
      <p:sp>
        <p:nvSpPr>
          <p:cNvPr id="7" name="圆角矩形 6"/>
          <p:cNvSpPr/>
          <p:nvPr/>
        </p:nvSpPr>
        <p:spPr>
          <a:xfrm>
            <a:off x="3084984" y="3370495"/>
            <a:ext cx="2016225" cy="648072"/>
          </a:xfrm>
          <a:prstGeom prst="roundRect">
            <a:avLst/>
          </a:prstGeom>
          <a:solidFill>
            <a:schemeClr val="accent1">
              <a:alpha val="18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5277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wipe(left)">
                                      <p:cBhvr>
                                        <p:cTn id="7" dur="500"/>
                                        <p:tgtEl>
                                          <p:spTgt spid="75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wipe(left)">
                                      <p:cBhvr>
                                        <p:cTn id="12" dur="500"/>
                                        <p:tgtEl>
                                          <p:spTgt spid="75779">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5779">
                                            <p:txEl>
                                              <p:pRg st="2" end="2"/>
                                            </p:txEl>
                                          </p:spTgt>
                                        </p:tgtEl>
                                        <p:attrNameLst>
                                          <p:attrName>style.visibility</p:attrName>
                                        </p:attrNameLst>
                                      </p:cBhvr>
                                      <p:to>
                                        <p:strVal val="visible"/>
                                      </p:to>
                                    </p:set>
                                    <p:animEffect transition="in" filter="wipe(left)">
                                      <p:cBhvr>
                                        <p:cTn id="16" dur="500"/>
                                        <p:tgtEl>
                                          <p:spTgt spid="7577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5779">
                                            <p:txEl>
                                              <p:pRg st="3" end="3"/>
                                            </p:txEl>
                                          </p:spTgt>
                                        </p:tgtEl>
                                        <p:attrNameLst>
                                          <p:attrName>style.visibility</p:attrName>
                                        </p:attrNameLst>
                                      </p:cBhvr>
                                      <p:to>
                                        <p:strVal val="visible"/>
                                      </p:to>
                                    </p:set>
                                    <p:animEffect transition="in" filter="wipe(left)">
                                      <p:cBhvr>
                                        <p:cTn id="36" dur="500"/>
                                        <p:tgtEl>
                                          <p:spTgt spid="75779">
                                            <p:txEl>
                                              <p:pRg st="3" end="3"/>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75779">
                                            <p:txEl>
                                              <p:pRg st="4" end="4"/>
                                            </p:txEl>
                                          </p:spTgt>
                                        </p:tgtEl>
                                        <p:attrNameLst>
                                          <p:attrName>style.visibility</p:attrName>
                                        </p:attrNameLst>
                                      </p:cBhvr>
                                      <p:to>
                                        <p:strVal val="visible"/>
                                      </p:to>
                                    </p:set>
                                    <p:animEffect transition="in" filter="wipe(left)">
                                      <p:cBhvr>
                                        <p:cTn id="40" dur="500"/>
                                        <p:tgtEl>
                                          <p:spTgt spid="75779">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5779">
                                            <p:txEl>
                                              <p:pRg st="5" end="5"/>
                                            </p:txEl>
                                          </p:spTgt>
                                        </p:tgtEl>
                                        <p:attrNameLst>
                                          <p:attrName>style.visibility</p:attrName>
                                        </p:attrNameLst>
                                      </p:cBhvr>
                                      <p:to>
                                        <p:strVal val="visible"/>
                                      </p:to>
                                    </p:set>
                                    <p:animEffect transition="in" filter="wipe(left)">
                                      <p:cBhvr>
                                        <p:cTn id="45" dur="500"/>
                                        <p:tgtEl>
                                          <p:spTgt spid="75779">
                                            <p:txEl>
                                              <p:pRg st="5" end="5"/>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75779">
                                            <p:txEl>
                                              <p:pRg st="6" end="6"/>
                                            </p:txEl>
                                          </p:spTgt>
                                        </p:tgtEl>
                                        <p:attrNameLst>
                                          <p:attrName>style.visibility</p:attrName>
                                        </p:attrNameLst>
                                      </p:cBhvr>
                                      <p:to>
                                        <p:strVal val="visible"/>
                                      </p:to>
                                    </p:set>
                                    <p:animEffect transition="in" filter="wipe(left)">
                                      <p:cBhvr>
                                        <p:cTn id="49" dur="500"/>
                                        <p:tgtEl>
                                          <p:spTgt spid="75779">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8" fill="hold" grpId="0" nodeType="click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xit" presetSubtype="8" fill="hold" grpId="0" nodeType="click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1" presetClass="entr" presetSubtype="3"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heel(3)">
                                      <p:cBhvr>
                                        <p:cTn id="64" dur="1000"/>
                                        <p:tgtEl>
                                          <p:spTgt spid="7"/>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75779">
                                            <p:txEl>
                                              <p:pRg st="7" end="7"/>
                                            </p:txEl>
                                          </p:spTgt>
                                        </p:tgtEl>
                                        <p:attrNameLst>
                                          <p:attrName>style.visibility</p:attrName>
                                        </p:attrNameLst>
                                      </p:cBhvr>
                                      <p:to>
                                        <p:strVal val="visible"/>
                                      </p:to>
                                    </p:set>
                                    <p:animEffect transition="in" filter="wipe(left)">
                                      <p:cBhvr>
                                        <p:cTn id="68" dur="500"/>
                                        <p:tgtEl>
                                          <p:spTgt spid="757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5"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57200" y="404813"/>
            <a:ext cx="8229600" cy="863600"/>
          </a:xfrm>
        </p:spPr>
        <p:txBody>
          <a:bodyPr/>
          <a:lstStyle/>
          <a:p>
            <a:r>
              <a:rPr lang="zh-CN" altLang="en-US" i="1" dirty="0" smtClean="0">
                <a:sym typeface="Symbol" panose="05050102010706020507" pitchFamily="18" charset="2"/>
              </a:rPr>
              <a:t> </a:t>
            </a:r>
            <a:r>
              <a:rPr lang="zh-CN" altLang="en-US" dirty="0" smtClean="0">
                <a:sym typeface="Symbol" panose="05050102010706020507" pitchFamily="18" charset="2"/>
              </a:rPr>
              <a:t>函数</a:t>
            </a:r>
            <a:r>
              <a:rPr lang="en-US" altLang="zh-CN" dirty="0" smtClean="0">
                <a:sym typeface="Symbol" panose="05050102010706020507" pitchFamily="18" charset="2"/>
              </a:rPr>
              <a:t>(</a:t>
            </a:r>
            <a:r>
              <a:rPr lang="en-US" altLang="zh-CN" dirty="0"/>
              <a:t>1927</a:t>
            </a:r>
            <a:r>
              <a:rPr lang="zh-CN" altLang="zh-CN" dirty="0"/>
              <a:t>年，</a:t>
            </a:r>
            <a:r>
              <a:rPr lang="en-US" altLang="zh-CN" i="1" u="sng" dirty="0">
                <a:solidFill>
                  <a:srgbClr val="FF0000"/>
                </a:solidFill>
              </a:rPr>
              <a:t>Paul Dirac </a:t>
            </a:r>
            <a:r>
              <a:rPr lang="en-US" altLang="zh-CN" dirty="0" smtClean="0">
                <a:sym typeface="Symbol" panose="05050102010706020507" pitchFamily="18" charset="2"/>
              </a:rPr>
              <a:t>)</a:t>
            </a:r>
            <a:endParaRPr lang="zh-CN" altLang="en-US" dirty="0" smtClean="0"/>
          </a:p>
        </p:txBody>
      </p:sp>
      <mc:AlternateContent xmlns:mc="http://schemas.openxmlformats.org/markup-compatibility/2006">
        <mc:Choice xmlns:a14="http://schemas.microsoft.com/office/drawing/2010/main" xmlns="" Requires="a14">
          <p:sp>
            <p:nvSpPr>
              <p:cNvPr id="77827" name="内容占位符 2"/>
              <p:cNvSpPr>
                <a:spLocks noGrp="1"/>
              </p:cNvSpPr>
              <p:nvPr>
                <p:ph idx="1"/>
              </p:nvPr>
            </p:nvSpPr>
            <p:spPr>
              <a:xfrm>
                <a:off x="683568" y="1341140"/>
                <a:ext cx="8281045" cy="5256212"/>
              </a:xfrm>
            </p:spPr>
            <p:txBody>
              <a:bodyPr/>
              <a:lstStyle/>
              <a:p>
                <a:pPr>
                  <a:lnSpc>
                    <a:spcPct val="125000"/>
                  </a:lnSpc>
                </a:pPr>
                <a:r>
                  <a:rPr lang="zh-CN" altLang="en-US" dirty="0" smtClean="0"/>
                  <a:t>定义古典函数：</a:t>
                </a:r>
                <a:endParaRPr lang="zh-CN" altLang="zh-CN" sz="2200" dirty="0"/>
              </a:p>
              <a:p>
                <a:pPr marL="109537"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b="1" i="1">
                              <a:latin typeface="Cambria Math" panose="02040503050406030204" pitchFamily="18" charset="0"/>
                            </a:rPr>
                            <m:t>𝜹</m:t>
                          </m:r>
                        </m:e>
                        <m:sub>
                          <m:r>
                            <a:rPr lang="en-US" altLang="zh-CN" b="1" i="1">
                              <a:latin typeface="Cambria Math" panose="02040503050406030204" pitchFamily="18" charset="0"/>
                            </a:rPr>
                            <m:t>𝜺</m:t>
                          </m:r>
                        </m:sub>
                      </m:sSub>
                      <m:d>
                        <m:dPr>
                          <m:ctrlPr>
                            <a:rPr lang="zh-CN" altLang="zh-CN" i="1">
                              <a:latin typeface="Cambria Math"/>
                            </a:rPr>
                          </m:ctrlPr>
                        </m:dPr>
                        <m:e>
                          <m:r>
                            <a:rPr lang="en-US" altLang="zh-CN" b="1" i="1">
                              <a:latin typeface="Cambria Math" panose="02040503050406030204" pitchFamily="18" charset="0"/>
                            </a:rPr>
                            <m:t>𝒕</m:t>
                          </m:r>
                        </m:e>
                      </m:d>
                      <m:r>
                        <a:rPr lang="en-US" altLang="zh-CN" b="1" i="1">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𝜺</m:t>
                                    </m:r>
                                  </m:den>
                                </m:f>
                                <m:r>
                                  <a:rPr lang="en-US" altLang="zh-CN" b="1" i="1" smtClean="0">
                                    <a:latin typeface="Cambria Math" panose="02040503050406030204" pitchFamily="18" charset="0"/>
                                  </a:rPr>
                                  <m:t>,</m:t>
                                </m:r>
                              </m:e>
                              <m:e>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𝜺</m:t>
                                </m:r>
                              </m:e>
                            </m:mr>
                            <m:mr>
                              <m:e>
                                <m:r>
                                  <a:rPr lang="en-US" altLang="zh-CN" b="1" i="1">
                                    <a:latin typeface="Cambria Math" panose="02040503050406030204" pitchFamily="18" charset="0"/>
                                  </a:rPr>
                                  <m:t>𝟎</m:t>
                                </m:r>
                                <m:r>
                                  <a:rPr lang="en-US" altLang="zh-CN" b="1" i="1" smtClean="0">
                                    <a:latin typeface="Cambria Math" panose="02040503050406030204" pitchFamily="18" charset="0"/>
                                  </a:rPr>
                                  <m:t>,</m:t>
                                </m:r>
                              </m:e>
                              <m:e>
                                <m:r>
                                  <m:rPr>
                                    <m:nor/>
                                  </m:rPr>
                                  <a:rPr lang="zh-CN" altLang="zh-CN" b="1" i="0"/>
                                  <m:t>其它</m:t>
                                </m:r>
                              </m:e>
                            </m:mr>
                          </m:m>
                        </m:e>
                      </m:d>
                      <m:r>
                        <a:rPr lang="en-US" altLang="zh-CN" b="1" i="1" smtClean="0">
                          <a:latin typeface="Cambria Math" panose="02040503050406030204" pitchFamily="18" charset="0"/>
                        </a:rPr>
                        <m:t>                                       </m:t>
                      </m:r>
                    </m:oMath>
                  </m:oMathPara>
                </a14:m>
                <a:endParaRPr lang="en-US" altLang="zh-CN" dirty="0" smtClean="0"/>
              </a:p>
              <a:p>
                <a:pPr>
                  <a:lnSpc>
                    <a:spcPct val="125000"/>
                  </a:lnSpc>
                </a:pPr>
                <a:r>
                  <a:rPr lang="zh-CN" altLang="zh-CN" dirty="0" smtClean="0"/>
                  <a:t>对于</a:t>
                </a:r>
                <a:r>
                  <a:rPr lang="zh-CN" altLang="en-US" dirty="0" smtClean="0"/>
                  <a:t>任意无穷次可微的函数</a:t>
                </a:r>
                <a:r>
                  <a:rPr lang="en-US" altLang="zh-CN" dirty="0" smtClean="0"/>
                  <a:t/>
                </a:r>
                <a14:m>
                  <m:oMath xmlns:m="http://schemas.openxmlformats.org/officeDocument/2006/math">
                    <m:r>
                      <a:rPr lang="en-US" altLang="zh-CN" b="1" i="1" dirty="0" smtClean="0">
                        <a:latin typeface="Cambria Math" panose="02040503050406030204" pitchFamily="18" charset="0"/>
                      </a:rPr>
                      <m:t>𝒇</m:t>
                    </m:r>
                    <m:d>
                      <m:dPr>
                        <m:ctrlPr>
                          <a:rPr lang="en-US" altLang="zh-CN" b="1" i="1" dirty="0" smtClean="0">
                            <a:latin typeface="Cambria Math"/>
                          </a:rPr>
                        </m:ctrlPr>
                      </m:dPr>
                      <m:e>
                        <m:r>
                          <a:rPr lang="en-US" altLang="zh-CN" b="1" i="1" dirty="0" smtClean="0">
                            <a:latin typeface="Cambria Math" panose="02040503050406030204" pitchFamily="18" charset="0"/>
                          </a:rPr>
                          <m:t>𝒕</m:t>
                        </m:r>
                      </m:e>
                    </m:d>
                  </m:oMath>
                </a14:m>
                <a:r>
                  <a:rPr lang="zh-CN" altLang="zh-CN" dirty="0" smtClean="0"/>
                  <a:t>，如果满足</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nary>
                        <m:naryPr>
                          <m:limLoc m:val="subSup"/>
                          <m:ctrlPr>
                            <a:rPr lang="zh-CN" altLang="zh-CN" i="1" smtClean="0">
                              <a:solidFill>
                                <a:srgbClr val="FF0000"/>
                              </a:solidFill>
                              <a:latin typeface="Cambria Math"/>
                            </a:rPr>
                          </m:ctrlPr>
                        </m:naryPr>
                        <m:sub>
                          <m:r>
                            <a:rPr lang="en-US" altLang="zh-CN" b="1" i="1">
                              <a:solidFill>
                                <a:srgbClr val="FF0000"/>
                              </a:solidFill>
                              <a:latin typeface="Cambria Math" panose="02040503050406030204" pitchFamily="18" charset="0"/>
                            </a:rPr>
                            <m:t>−∞</m:t>
                          </m:r>
                        </m:sub>
                        <m:sup>
                          <m:r>
                            <a:rPr lang="en-US" altLang="zh-CN" b="1" i="1">
                              <a:solidFill>
                                <a:srgbClr val="FF0000"/>
                              </a:solidFill>
                              <a:latin typeface="Cambria Math" panose="02040503050406030204" pitchFamily="18" charset="0"/>
                            </a:rPr>
                            <m:t>∞</m:t>
                          </m:r>
                        </m:sup>
                        <m:e>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m:rPr>
                              <m:nor/>
                            </m:rPr>
                            <a:rPr lang="en-US" altLang="zh-CN">
                              <a:solidFill>
                                <a:srgbClr val="FF0000"/>
                              </a:solidFill>
                            </a:rPr>
                            <m:t>d</m:t>
                          </m:r>
                          <m:r>
                            <a:rPr lang="en-US" altLang="zh-CN" b="1" i="1">
                              <a:solidFill>
                                <a:srgbClr val="FF0000"/>
                              </a:solidFill>
                              <a:latin typeface="Cambria Math" panose="02040503050406030204" pitchFamily="18" charset="0"/>
                            </a:rPr>
                            <m:t>𝒕</m:t>
                          </m:r>
                        </m:e>
                      </m:nary>
                      <m:r>
                        <a:rPr lang="en-US" altLang="zh-CN" b="1" i="1">
                          <a:solidFill>
                            <a:srgbClr val="FF0000"/>
                          </a:solidFill>
                          <a:latin typeface="Cambria Math" panose="02040503050406030204" pitchFamily="18" charset="0"/>
                        </a:rPr>
                        <m:t>=</m:t>
                      </m:r>
                      <m:func>
                        <m:funcPr>
                          <m:ctrlPr>
                            <a:rPr lang="zh-CN" altLang="zh-CN" i="1">
                              <a:solidFill>
                                <a:srgbClr val="FF0000"/>
                              </a:solidFill>
                              <a:latin typeface="Cambria Math"/>
                            </a:rPr>
                          </m:ctrlPr>
                        </m:funcPr>
                        <m:fName>
                          <m:limLow>
                            <m:limLowPr>
                              <m:ctrlPr>
                                <a:rPr lang="zh-CN" altLang="zh-CN" i="1">
                                  <a:solidFill>
                                    <a:srgbClr val="FF0000"/>
                                  </a:solidFill>
                                  <a:latin typeface="Cambria Math"/>
                                </a:rPr>
                              </m:ctrlPr>
                            </m:limLowPr>
                            <m:e>
                              <m:r>
                                <a:rPr lang="en-US" altLang="zh-CN" b="1" i="1">
                                  <a:solidFill>
                                    <a:srgbClr val="FF0000"/>
                                  </a:solidFill>
                                  <a:latin typeface="Cambria Math" panose="02040503050406030204" pitchFamily="18" charset="0"/>
                                </a:rPr>
                                <m:t>𝐥𝐢𝐦</m:t>
                              </m:r>
                            </m:e>
                            <m:lim>
                              <m:r>
                                <a:rPr lang="en-US" altLang="zh-CN" b="1" i="1">
                                  <a:solidFill>
                                    <a:srgbClr val="FF0000"/>
                                  </a:solidFill>
                                  <a:latin typeface="Cambria Math" panose="02040503050406030204" pitchFamily="18" charset="0"/>
                                </a:rPr>
                                <m:t>𝜺</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lim>
                          </m:limLow>
                        </m:fName>
                        <m:e>
                          <m:nary>
                            <m:naryPr>
                              <m:limLoc m:val="subSup"/>
                              <m:ctrlPr>
                                <a:rPr lang="zh-CN" altLang="zh-CN" i="1">
                                  <a:solidFill>
                                    <a:srgbClr val="FF0000"/>
                                  </a:solidFill>
                                  <a:latin typeface="Cambria Math"/>
                                </a:rPr>
                              </m:ctrlPr>
                            </m:naryPr>
                            <m:sub>
                              <m:r>
                                <a:rPr lang="en-US" altLang="zh-CN" b="1" i="1">
                                  <a:solidFill>
                                    <a:srgbClr val="FF0000"/>
                                  </a:solidFill>
                                  <a:latin typeface="Cambria Math" panose="02040503050406030204" pitchFamily="18" charset="0"/>
                                </a:rPr>
                                <m:t>−∞</m:t>
                              </m:r>
                            </m:sub>
                            <m:sup>
                              <m:r>
                                <a:rPr lang="en-US" altLang="zh-CN" b="1" i="1">
                                  <a:solidFill>
                                    <a:srgbClr val="FF0000"/>
                                  </a:solidFill>
                                  <a:latin typeface="Cambria Math" panose="02040503050406030204" pitchFamily="18" charset="0"/>
                                </a:rPr>
                                <m:t>∞</m:t>
                              </m:r>
                            </m:sup>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𝜹</m:t>
                                  </m:r>
                                </m:e>
                                <m:sub>
                                  <m:r>
                                    <a:rPr lang="en-US" altLang="zh-CN" b="1" i="1">
                                      <a:solidFill>
                                        <a:srgbClr val="FF0000"/>
                                      </a:solidFill>
                                      <a:latin typeface="Cambria Math" panose="02040503050406030204" pitchFamily="18" charset="0"/>
                                    </a:rPr>
                                    <m:t>𝜺</m:t>
                                  </m:r>
                                </m:sub>
                              </m:sSub>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𝒇</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m:rPr>
                                  <m:nor/>
                                </m:rPr>
                                <a:rPr lang="en-US" altLang="zh-CN">
                                  <a:solidFill>
                                    <a:srgbClr val="FF0000"/>
                                  </a:solidFill>
                                </a:rPr>
                                <m:t>d</m:t>
                              </m:r>
                              <m:r>
                                <a:rPr lang="en-US" altLang="zh-CN" b="1" i="1">
                                  <a:solidFill>
                                    <a:srgbClr val="FF0000"/>
                                  </a:solidFill>
                                  <a:latin typeface="Cambria Math" panose="02040503050406030204" pitchFamily="18" charset="0"/>
                                </a:rPr>
                                <m:t>𝒕</m:t>
                              </m:r>
                            </m:e>
                          </m:nary>
                        </m:e>
                      </m:func>
                    </m:oMath>
                  </m:oMathPara>
                </a14:m>
                <a:endParaRPr lang="en-US" altLang="zh-CN" dirty="0" smtClean="0">
                  <a:solidFill>
                    <a:srgbClr val="FF0000"/>
                  </a:solidFill>
                </a:endParaRPr>
              </a:p>
              <a:p>
                <a:pPr>
                  <a:lnSpc>
                    <a:spcPct val="150000"/>
                  </a:lnSpc>
                </a:pPr>
                <a:r>
                  <a:rPr lang="zh-CN" altLang="en-US" i="1" dirty="0" smtClean="0">
                    <a:sym typeface="Symbol" panose="05050102010706020507" pitchFamily="18" charset="2"/>
                  </a:rPr>
                  <a:t></a:t>
                </a:r>
                <a:r>
                  <a:rPr lang="en-US" altLang="zh-CN" dirty="0" smtClean="0">
                    <a:sym typeface="Symbol" panose="05050102010706020507" pitchFamily="18" charset="2"/>
                  </a:rPr>
                  <a:t>(</a:t>
                </a:r>
                <a:r>
                  <a:rPr lang="en-US" altLang="zh-CN" i="1" dirty="0" smtClean="0">
                    <a:sym typeface="Symbol" panose="05050102010706020507" pitchFamily="18" charset="2"/>
                  </a:rPr>
                  <a:t>x</a:t>
                </a:r>
                <a:r>
                  <a:rPr lang="en-US" altLang="zh-CN" dirty="0" smtClean="0">
                    <a:sym typeface="Symbol" panose="05050102010706020507" pitchFamily="18" charset="2"/>
                  </a:rPr>
                  <a:t>)</a:t>
                </a:r>
                <a:r>
                  <a:rPr lang="en-US" altLang="zh-CN" dirty="0" smtClean="0"/>
                  <a:t/>
                </a:r>
                <a:r>
                  <a:rPr lang="zh-CN" altLang="zh-CN" dirty="0" smtClean="0"/>
                  <a:t>为</a:t>
                </a:r>
                <a:r>
                  <a:rPr lang="en-US" altLang="zh-CN" dirty="0" smtClean="0"/>
                  <a:t/>
                </a:r>
                <a:r>
                  <a:rPr lang="zh-CN" altLang="en-US" i="1" dirty="0" smtClean="0">
                    <a:sym typeface="Symbol" panose="05050102010706020507" pitchFamily="18" charset="2"/>
                  </a:rPr>
                  <a:t></a:t>
                </a:r>
                <a:r>
                  <a:rPr lang="zh-CN" altLang="en-US" i="1" baseline="-25000" dirty="0" smtClean="0">
                    <a:sym typeface="Symbol" panose="05050102010706020507" pitchFamily="18" charset="2"/>
                  </a:rPr>
                  <a:t></a:t>
                </a:r>
                <a:r>
                  <a:rPr lang="en-US" altLang="zh-CN" dirty="0" smtClean="0">
                    <a:sym typeface="Symbol" panose="05050102010706020507" pitchFamily="18" charset="2"/>
                  </a:rPr>
                  <a:t>(</a:t>
                </a:r>
                <a:r>
                  <a:rPr lang="en-US" altLang="zh-CN" i="1" dirty="0" smtClean="0">
                    <a:sym typeface="Symbol" panose="05050102010706020507" pitchFamily="18" charset="2"/>
                  </a:rPr>
                  <a:t>x</a:t>
                </a:r>
                <a:r>
                  <a:rPr lang="en-US" altLang="zh-CN" dirty="0" smtClean="0">
                    <a:sym typeface="Symbol" panose="05050102010706020507" pitchFamily="18" charset="2"/>
                  </a:rPr>
                  <a:t>)</a:t>
                </a:r>
                <a:r>
                  <a:rPr lang="en-US" altLang="zh-CN" dirty="0" smtClean="0"/>
                  <a:t/>
                </a:r>
                <a:r>
                  <a:rPr lang="zh-CN" altLang="zh-CN" dirty="0" smtClean="0"/>
                  <a:t>的</a:t>
                </a:r>
                <a:r>
                  <a:rPr lang="zh-CN" altLang="zh-CN" dirty="0" smtClean="0">
                    <a:latin typeface="华文楷体" panose="02010600040101010101" pitchFamily="2" charset="-122"/>
                    <a:ea typeface="华文楷体" panose="02010600040101010101" pitchFamily="2" charset="-122"/>
                  </a:rPr>
                  <a:t>弱极限</a:t>
                </a:r>
                <a:r>
                  <a:rPr lang="zh-CN" altLang="zh-CN" dirty="0" smtClean="0"/>
                  <a:t>，称</a:t>
                </a:r>
                <a:r>
                  <a:rPr lang="en-US" altLang="zh-CN" dirty="0" smtClean="0"/>
                  <a:t/>
                </a:r>
                <a:r>
                  <a:rPr lang="zh-CN" altLang="en-US" i="1" dirty="0" smtClean="0">
                    <a:solidFill>
                      <a:srgbClr val="FF0000"/>
                    </a:solidFill>
                    <a:sym typeface="Symbol" panose="05050102010706020507" pitchFamily="18" charset="2"/>
                  </a:rPr>
                  <a:t></a:t>
                </a:r>
                <a:r>
                  <a:rPr lang="en-US" altLang="zh-CN" dirty="0" smtClean="0">
                    <a:solidFill>
                      <a:srgbClr val="FF0000"/>
                    </a:solidFill>
                    <a:sym typeface="Symbol" panose="05050102010706020507" pitchFamily="18" charset="2"/>
                  </a:rPr>
                  <a:t/>
                </a:r>
                <a:r>
                  <a:rPr lang="zh-CN" altLang="zh-CN" dirty="0" smtClean="0">
                    <a:solidFill>
                      <a:srgbClr val="FF0000"/>
                    </a:solidFill>
                    <a:latin typeface="华文楷体" panose="02010600040101010101" pitchFamily="2" charset="-122"/>
                    <a:ea typeface="华文楷体" panose="02010600040101010101" pitchFamily="2" charset="-122"/>
                  </a:rPr>
                  <a:t>函数</a:t>
                </a:r>
                <a:r>
                  <a:rPr lang="zh-CN" altLang="en-US" dirty="0" smtClean="0">
                    <a:solidFill>
                      <a:srgbClr val="FF0000"/>
                    </a:solidFill>
                    <a:latin typeface="华文楷体" panose="02010600040101010101" pitchFamily="2" charset="-122"/>
                    <a:ea typeface="华文楷体" panose="02010600040101010101" pitchFamily="2" charset="-122"/>
                  </a:rPr>
                  <a:t>，</a:t>
                </a:r>
                <a:r>
                  <a:rPr lang="zh-CN" altLang="en-US" dirty="0" smtClean="0">
                    <a:latin typeface="+mn-ea"/>
                  </a:rPr>
                  <a:t>是</a:t>
                </a:r>
                <a:r>
                  <a:rPr lang="zh-CN" altLang="en-US" dirty="0" smtClean="0">
                    <a:solidFill>
                      <a:srgbClr val="FF0000"/>
                    </a:solidFill>
                    <a:latin typeface="华文楷体" panose="02010600040101010101" pitchFamily="2" charset="-122"/>
                    <a:ea typeface="华文楷体" panose="02010600040101010101" pitchFamily="2" charset="-122"/>
                  </a:rPr>
                  <a:t>广义函数</a:t>
                </a:r>
                <a:r>
                  <a:rPr lang="zh-CN" altLang="zh-CN" dirty="0" smtClean="0"/>
                  <a:t>。</a:t>
                </a:r>
                <a:endParaRPr lang="en-US" altLang="zh-CN" dirty="0" smtClean="0"/>
              </a:p>
            </p:txBody>
          </p:sp>
        </mc:Choice>
        <mc:Fallback>
          <p:sp>
            <p:nvSpPr>
              <p:cNvPr id="77827" name="内容占位符 2"/>
              <p:cNvSpPr>
                <a:spLocks noGrp="1" noRot="1" noChangeAspect="1" noMove="1" noResize="1" noEditPoints="1" noAdjustHandles="1" noChangeArrowheads="1" noChangeShapeType="1" noTextEdit="1"/>
              </p:cNvSpPr>
              <p:nvPr>
                <p:ph idx="1"/>
              </p:nvPr>
            </p:nvSpPr>
            <p:spPr>
              <a:xfrm>
                <a:off x="683568" y="1341140"/>
                <a:ext cx="8281045" cy="5256212"/>
              </a:xfrm>
              <a:blipFill>
                <a:blip r:embed="rId3" cstate="print"/>
                <a:stretch>
                  <a:fillRect t="-464" r="-221"/>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DAECC2D9-2BEC-46B0-9A1C-35FBA112FFCD}" type="datetime8">
              <a:rPr lang="zh-CN" altLang="en-US" smtClean="0"/>
              <a:pPr>
                <a:defRPr/>
              </a:pPr>
              <a:t>2018年9月10日1时32分</a:t>
            </a:fld>
            <a:endParaRPr lang="zh-CN" altLang="en-US" dirty="0"/>
          </a:p>
        </p:txBody>
      </p:sp>
      <p:sp>
        <p:nvSpPr>
          <p:cNvPr id="7782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785F7585-316C-4D55-87B1-EE6D36CB5B2C}" type="slidenum">
              <a:rPr lang="zh-CN" altLang="en-US" sz="1800">
                <a:solidFill>
                  <a:srgbClr val="FFFFFF"/>
                </a:solidFill>
                <a:latin typeface="Georgia" panose="02040502050405020303" pitchFamily="18" charset="0"/>
              </a:rPr>
              <a:pPr>
                <a:spcBef>
                  <a:spcPct val="0"/>
                </a:spcBef>
                <a:buClrTx/>
                <a:buFontTx/>
                <a:buNone/>
              </a:pPr>
              <a:t>73</a:t>
            </a:fld>
            <a:endParaRPr lang="zh-CN" altLang="en-US" sz="1800">
              <a:solidFill>
                <a:srgbClr val="FFFFFF"/>
              </a:solidFill>
              <a:latin typeface="Georgia" panose="02040502050405020303" pitchFamily="18" charset="0"/>
            </a:endParaRPr>
          </a:p>
        </p:txBody>
      </p:sp>
      <p:sp>
        <p:nvSpPr>
          <p:cNvPr id="7783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7832" name="Rectangle 2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7834"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0" name="棱台 29">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6" name="矩形 5">
            <a:hlinkClick r:id="rId4" action="ppaction://hlinksldjump"/>
          </p:cNvPr>
          <p:cNvSpPr/>
          <p:nvPr/>
        </p:nvSpPr>
        <p:spPr>
          <a:xfrm>
            <a:off x="4211960" y="561520"/>
            <a:ext cx="2691645" cy="564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47088" y="1246914"/>
            <a:ext cx="3381606" cy="2134726"/>
            <a:chOff x="5366858" y="2132856"/>
            <a:chExt cx="3381606" cy="2134726"/>
          </a:xfrm>
        </p:grpSpPr>
        <p:grpSp>
          <p:nvGrpSpPr>
            <p:cNvPr id="3" name="组合 2"/>
            <p:cNvGrpSpPr/>
            <p:nvPr/>
          </p:nvGrpSpPr>
          <p:grpSpPr>
            <a:xfrm>
              <a:off x="5583742" y="2132856"/>
              <a:ext cx="2957265" cy="2088232"/>
              <a:chOff x="-919280" y="-393414"/>
              <a:chExt cx="1563291" cy="2115022"/>
            </a:xfrm>
          </p:grpSpPr>
          <mc:AlternateContent xmlns:mc="http://schemas.openxmlformats.org/markup-compatibility/2006">
            <mc:Choice xmlns:a14="http://schemas.microsoft.com/office/drawing/2010/main" xmlns="" Requires="a14">
              <p:sp>
                <p:nvSpPr>
                  <p:cNvPr id="35" name="文本框 35"/>
                  <p:cNvSpPr txBox="1"/>
                  <p:nvPr/>
                </p:nvSpPr>
                <p:spPr>
                  <a:xfrm>
                    <a:off x="-597426" y="-393414"/>
                    <a:ext cx="522514"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 xmlns:m="http://schemas.openxmlformats.org/officeDocument/2006/math">
                        <m:sSub>
                          <m:sSubPr>
                            <m:ctrlPr>
                              <a:rPr lang="zh-CN" sz="2400" b="1" i="1" kern="100">
                                <a:effectLst/>
                                <a:latin typeface="Cambria Math"/>
                                <a:ea typeface="Cambria Math" panose="02040503050406030204" pitchFamily="18" charset="0"/>
                                <a:cs typeface="宋体" panose="02010600030101010101" pitchFamily="2" charset="-122"/>
                              </a:rPr>
                            </m:ctrlPr>
                          </m:sSubPr>
                          <m:e>
                            <m:r>
                              <a:rPr lang="en-US" sz="2400" b="1" i="1" kern="100">
                                <a:effectLst/>
                                <a:latin typeface="Cambria Math" panose="02040503050406030204" pitchFamily="18" charset="0"/>
                                <a:ea typeface="宋体" panose="02010600030101010101" pitchFamily="2" charset="-122"/>
                                <a:cs typeface="宋体" panose="02010600030101010101" pitchFamily="2" charset="-122"/>
                              </a:rPr>
                              <m:t>𝜹</m:t>
                            </m:r>
                          </m:e>
                          <m:sub>
                            <m:r>
                              <a:rPr lang="en-US" sz="2400" b="1" i="1" kern="100">
                                <a:effectLst/>
                                <a:latin typeface="Cambria Math" panose="02040503050406030204" pitchFamily="18" charset="0"/>
                                <a:ea typeface="宋体" panose="02010600030101010101" pitchFamily="2" charset="-122"/>
                                <a:cs typeface="宋体" panose="02010600030101010101" pitchFamily="2" charset="-122"/>
                              </a:rPr>
                              <m:t>𝜺</m:t>
                            </m:r>
                          </m:sub>
                        </m:sSub>
                        <m:d>
                          <m:dPr>
                            <m:ctrlPr>
                              <a:rPr lang="zh-CN" sz="2400" b="1" i="1" kern="100">
                                <a:effectLst/>
                                <a:latin typeface="Cambria Math"/>
                                <a:ea typeface="Cambria Math" panose="02040503050406030204" pitchFamily="18" charset="0"/>
                                <a:cs typeface="宋体" panose="02010600030101010101" pitchFamily="2" charset="-122"/>
                              </a:rPr>
                            </m:ctrlPr>
                          </m:dPr>
                          <m:e>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e>
                        </m:d>
                      </m:oMath>
                    </a14:m>
                    <a:r>
                      <a:rPr lang="en-US" sz="2400" b="1" i="1" kern="100" dirty="0">
                        <a:effectLst/>
                        <a:latin typeface="Times New Roman" panose="02020603050405020304" pitchFamily="18" charset="0"/>
                        <a:ea typeface="宋体" panose="02010600030101010101" pitchFamily="2" charset="-122"/>
                        <a:cs typeface="宋体" panose="02010600030101010101" pitchFamily="2" charset="-122"/>
                      </a:rPr>
                      <a:t/>
                    </a:r>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5" name="文本框 35"/>
                  <p:cNvSpPr txBox="1">
                    <a:spLocks noRot="1" noChangeAspect="1" noMove="1" noResize="1" noEditPoints="1" noAdjustHandles="1" noChangeArrowheads="1" noChangeShapeType="1" noTextEdit="1"/>
                  </p:cNvSpPr>
                  <p:nvPr/>
                </p:nvSpPr>
                <p:spPr>
                  <a:xfrm>
                    <a:off x="-597426" y="-393414"/>
                    <a:ext cx="522514" cy="336621"/>
                  </a:xfrm>
                  <a:prstGeom prst="rect">
                    <a:avLst/>
                  </a:prstGeom>
                  <a:blipFill>
                    <a:blip r:embed="rId5" cstate="print"/>
                    <a:stretch>
                      <a:fillRect l="-1852" b="-38889"/>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6" name="文本框 33"/>
                  <p:cNvSpPr txBox="1"/>
                  <p:nvPr/>
                </p:nvSpPr>
                <p:spPr>
                  <a:xfrm>
                    <a:off x="-848634" y="1374939"/>
                    <a:ext cx="211016"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𝑶</m:t>
                          </m:r>
                        </m:oMath>
                      </m:oMathPara>
                    </a14:m>
                    <a:endParaRPr lang="zh-CN" sz="105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6" name="文本框 33"/>
                  <p:cNvSpPr txBox="1">
                    <a:spLocks noRot="1" noChangeAspect="1" noMove="1" noResize="1" noEditPoints="1" noAdjustHandles="1" noChangeArrowheads="1" noChangeShapeType="1" noTextEdit="1"/>
                  </p:cNvSpPr>
                  <p:nvPr/>
                </p:nvSpPr>
                <p:spPr>
                  <a:xfrm>
                    <a:off x="-848634" y="1374939"/>
                    <a:ext cx="211016" cy="336621"/>
                  </a:xfrm>
                  <a:prstGeom prst="rect">
                    <a:avLst/>
                  </a:prstGeom>
                  <a:blipFill>
                    <a:blip r:embed="rId6" cstate="print"/>
                    <a:stretch>
                      <a:fillRect l="-3922" r="-37255" b="-8955"/>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7" name="文本框 32"/>
                  <p:cNvSpPr txBox="1"/>
                  <p:nvPr/>
                </p:nvSpPr>
                <p:spPr>
                  <a:xfrm>
                    <a:off x="431125" y="1379963"/>
                    <a:ext cx="211016"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oMath>
                      </m:oMathPara>
                    </a14:m>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7" name="文本框 32"/>
                  <p:cNvSpPr txBox="1">
                    <a:spLocks noRot="1" noChangeAspect="1" noMove="1" noResize="1" noEditPoints="1" noAdjustHandles="1" noChangeArrowheads="1" noChangeShapeType="1" noTextEdit="1"/>
                  </p:cNvSpPr>
                  <p:nvPr/>
                </p:nvSpPr>
                <p:spPr>
                  <a:xfrm>
                    <a:off x="431125" y="1379963"/>
                    <a:ext cx="211016" cy="336621"/>
                  </a:xfrm>
                  <a:prstGeom prst="rect">
                    <a:avLst/>
                  </a:prstGeom>
                  <a:blipFill>
                    <a:blip r:embed="rId7" cstate="print"/>
                    <a:stretch>
                      <a:fillRect l="-1961" r="-1961" b="-7463"/>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8" name="文本框 31"/>
                  <p:cNvSpPr txBox="1"/>
                  <p:nvPr/>
                </p:nvSpPr>
                <p:spPr>
                  <a:xfrm>
                    <a:off x="35620" y="1384987"/>
                    <a:ext cx="211016"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𝜺</m:t>
                          </m:r>
                        </m:oMath>
                      </m:oMathPara>
                    </a14:m>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8" name="文本框 31"/>
                  <p:cNvSpPr txBox="1">
                    <a:spLocks noRot="1" noChangeAspect="1" noMove="1" noResize="1" noEditPoints="1" noAdjustHandles="1" noChangeArrowheads="1" noChangeShapeType="1" noTextEdit="1"/>
                  </p:cNvSpPr>
                  <p:nvPr/>
                </p:nvSpPr>
                <p:spPr>
                  <a:xfrm>
                    <a:off x="35620" y="1384987"/>
                    <a:ext cx="211016" cy="336621"/>
                  </a:xfrm>
                  <a:prstGeom prst="rect">
                    <a:avLst/>
                  </a:prstGeom>
                  <a:blipFill>
                    <a:blip r:embed="rId8" cstate="print"/>
                    <a:stretch>
                      <a:fillRect r="-5882" b="-2985"/>
                    </a:stretch>
                  </a:blipFill>
                  <a:ln w="6350">
                    <a:noFill/>
                  </a:ln>
                  <a:effectLst/>
                </p:spPr>
                <p:txBody>
                  <a:bodyPr/>
                  <a:lstStyle/>
                  <a:p>
                    <a:r>
                      <a:rPr lang="zh-CN" altLang="en-US">
                        <a:noFill/>
                      </a:rPr>
                      <a:t> </a:t>
                    </a:r>
                  </a:p>
                </p:txBody>
              </p:sp>
            </mc:Fallback>
          </mc:AlternateContent>
          <p:cxnSp>
            <p:nvCxnSpPr>
              <p:cNvPr id="39" name="直接箭头连接符 38"/>
              <p:cNvCxnSpPr/>
              <p:nvPr/>
            </p:nvCxnSpPr>
            <p:spPr>
              <a:xfrm flipV="1">
                <a:off x="-763684" y="1430206"/>
                <a:ext cx="1407695" cy="100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612499" y="-127516"/>
                <a:ext cx="15073" cy="1698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17523" y="83726"/>
                <a:ext cx="738554" cy="150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26055" y="77859"/>
                <a:ext cx="20097" cy="134229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43" name="文本框 34"/>
                  <p:cNvSpPr txBox="1"/>
                  <p:nvPr/>
                </p:nvSpPr>
                <p:spPr>
                  <a:xfrm>
                    <a:off x="-919280" y="-127608"/>
                    <a:ext cx="211016" cy="55768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sz="2400" b="1" i="1" kern="100">
                                  <a:effectLst/>
                                  <a:latin typeface="Cambria Math"/>
                                  <a:ea typeface="Cambria Math" panose="02040503050406030204" pitchFamily="18" charset="0"/>
                                  <a:cs typeface="宋体" panose="02010600030101010101" pitchFamily="2" charset="-122"/>
                                </a:rPr>
                              </m:ctrlPr>
                            </m:fPr>
                            <m:num>
                              <m:r>
                                <a:rPr lang="en-US" sz="2400" b="1" i="1" kern="100">
                                  <a:effectLst/>
                                  <a:latin typeface="Cambria Math" panose="02040503050406030204" pitchFamily="18" charset="0"/>
                                  <a:ea typeface="宋体" panose="02010600030101010101" pitchFamily="2" charset="-122"/>
                                  <a:cs typeface="宋体" panose="02010600030101010101" pitchFamily="2" charset="-122"/>
                                </a:rPr>
                                <m:t>𝟏</m:t>
                              </m:r>
                            </m:num>
                            <m:den>
                              <m:r>
                                <a:rPr lang="en-US" sz="2400" b="1" i="1" kern="100">
                                  <a:effectLst/>
                                  <a:latin typeface="Cambria Math" panose="02040503050406030204" pitchFamily="18" charset="0"/>
                                  <a:ea typeface="宋体" panose="02010600030101010101" pitchFamily="2" charset="-122"/>
                                  <a:cs typeface="宋体" panose="02010600030101010101" pitchFamily="2" charset="-122"/>
                                </a:rPr>
                                <m:t>𝜺</m:t>
                              </m:r>
                            </m:den>
                          </m:f>
                        </m:oMath>
                      </m:oMathPara>
                    </a14:m>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43" name="文本框 34"/>
                  <p:cNvSpPr txBox="1">
                    <a:spLocks noRot="1" noChangeAspect="1" noMove="1" noResize="1" noEditPoints="1" noAdjustHandles="1" noChangeArrowheads="1" noChangeShapeType="1" noTextEdit="1"/>
                  </p:cNvSpPr>
                  <p:nvPr/>
                </p:nvSpPr>
                <p:spPr>
                  <a:xfrm>
                    <a:off x="-919280" y="-127608"/>
                    <a:ext cx="211016" cy="557684"/>
                  </a:xfrm>
                  <a:prstGeom prst="rect">
                    <a:avLst/>
                  </a:prstGeom>
                  <a:blipFill>
                    <a:blip r:embed="rId9" cstate="print"/>
                    <a:stretch>
                      <a:fillRect b="-8108"/>
                    </a:stretch>
                  </a:blipFill>
                  <a:ln w="6350">
                    <a:noFill/>
                  </a:ln>
                  <a:effectLst/>
                </p:spPr>
                <p:txBody>
                  <a:bodyPr/>
                  <a:lstStyle/>
                  <a:p>
                    <a:r>
                      <a:rPr lang="zh-CN" altLang="en-US">
                        <a:noFill/>
                      </a:rPr>
                      <a:t> </a:t>
                    </a:r>
                  </a:p>
                </p:txBody>
              </p:sp>
            </mc:Fallback>
          </mc:AlternateContent>
        </p:grpSp>
        <p:sp>
          <p:nvSpPr>
            <p:cNvPr id="2" name="矩形 1"/>
            <p:cNvSpPr/>
            <p:nvPr/>
          </p:nvSpPr>
          <p:spPr>
            <a:xfrm>
              <a:off x="5366858" y="2198493"/>
              <a:ext cx="3381606" cy="2069089"/>
            </a:xfrm>
            <a:prstGeom prst="rect">
              <a:avLst/>
            </a:prstGeom>
            <a:solidFill>
              <a:schemeClr val="accent1">
                <a:alpha val="5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82382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wipe(left)">
                                      <p:cBhvr>
                                        <p:cTn id="7" dur="500"/>
                                        <p:tgtEl>
                                          <p:spTgt spid="77827">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out)">
                                      <p:cBhvr>
                                        <p:cTn id="11" dur="10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77827">
                                            <p:txEl>
                                              <p:pRg st="1" end="1"/>
                                            </p:txEl>
                                          </p:spTgt>
                                        </p:tgtEl>
                                        <p:attrNameLst>
                                          <p:attrName>style.visibility</p:attrName>
                                        </p:attrNameLst>
                                      </p:cBhvr>
                                      <p:to>
                                        <p:strVal val="visible"/>
                                      </p:to>
                                    </p:set>
                                    <p:animEffect transition="in" filter="wipe(left)">
                                      <p:cBhvr>
                                        <p:cTn id="14" dur="500"/>
                                        <p:tgtEl>
                                          <p:spTgt spid="7782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7827">
                                            <p:txEl>
                                              <p:pRg st="2" end="2"/>
                                            </p:txEl>
                                          </p:spTgt>
                                        </p:tgtEl>
                                        <p:attrNameLst>
                                          <p:attrName>style.visibility</p:attrName>
                                        </p:attrNameLst>
                                      </p:cBhvr>
                                      <p:to>
                                        <p:strVal val="visible"/>
                                      </p:to>
                                    </p:set>
                                    <p:animEffect transition="in" filter="wipe(left)">
                                      <p:cBhvr>
                                        <p:cTn id="19" dur="500"/>
                                        <p:tgtEl>
                                          <p:spTgt spid="77827">
                                            <p:txEl>
                                              <p:pRg st="2" end="2"/>
                                            </p:txEl>
                                          </p:spTgt>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77827">
                                            <p:txEl>
                                              <p:pRg st="3" end="3"/>
                                            </p:txEl>
                                          </p:spTgt>
                                        </p:tgtEl>
                                        <p:attrNameLst>
                                          <p:attrName>style.visibility</p:attrName>
                                        </p:attrNameLst>
                                      </p:cBhvr>
                                      <p:to>
                                        <p:strVal val="visible"/>
                                      </p:to>
                                    </p:set>
                                    <p:anim calcmode="lin" valueType="num">
                                      <p:cBhvr>
                                        <p:cTn id="23" dur="500" fill="hold"/>
                                        <p:tgtEl>
                                          <p:spTgt spid="77827">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77827">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7782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7827">
                                            <p:txEl>
                                              <p:pRg st="4" end="4"/>
                                            </p:txEl>
                                          </p:spTgt>
                                        </p:tgtEl>
                                        <p:attrNameLst>
                                          <p:attrName>style.visibility</p:attrName>
                                        </p:attrNameLst>
                                      </p:cBhvr>
                                      <p:to>
                                        <p:strVal val="visible"/>
                                      </p:to>
                                    </p:set>
                                    <p:animEffect transition="in" filter="wipe(left)">
                                      <p:cBhvr>
                                        <p:cTn id="30" dur="500"/>
                                        <p:tgtEl>
                                          <p:spTgt spid="77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77827" name="内容占位符 2"/>
              <p:cNvSpPr>
                <a:spLocks noGrp="1"/>
              </p:cNvSpPr>
              <p:nvPr>
                <p:ph idx="1"/>
              </p:nvPr>
            </p:nvSpPr>
            <p:spPr>
              <a:xfrm>
                <a:off x="899592" y="519112"/>
                <a:ext cx="7848996" cy="3944521"/>
              </a:xfrm>
            </p:spPr>
            <p:txBody>
              <a:bodyPr/>
              <a:lstStyle/>
              <a:p>
                <a:pPr>
                  <a:lnSpc>
                    <a:spcPct val="114000"/>
                  </a:lnSpc>
                </a:pPr>
                <a:r>
                  <a:rPr lang="zh-CN" altLang="zh-CN" dirty="0" smtClean="0"/>
                  <a:t>取</a:t>
                </a:r>
                <a:r>
                  <a:rPr lang="en-US" altLang="zh-CN" dirty="0" smtClean="0"/>
                  <a:t/>
                </a:r>
                <a:r>
                  <a:rPr lang="en-US" altLang="zh-CN" i="1" dirty="0" smtClean="0"/>
                  <a:t>f</a:t>
                </a:r>
                <a:r>
                  <a:rPr lang="en-US" altLang="zh-CN" dirty="0" smtClean="0"/>
                  <a:t>(</a:t>
                </a:r>
                <a:r>
                  <a:rPr lang="en-US" altLang="zh-CN" i="1" dirty="0" smtClean="0"/>
                  <a:t>x</a:t>
                </a:r>
                <a:r>
                  <a:rPr lang="en-US" altLang="zh-CN" dirty="0" smtClean="0"/>
                  <a:t>) = 1 </a:t>
                </a:r>
                <a:r>
                  <a:rPr lang="zh-CN" altLang="zh-CN" dirty="0" smtClean="0"/>
                  <a:t>可得</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nary>
                        <m:naryPr>
                          <m:limLoc m:val="subSup"/>
                          <m:ctrlPr>
                            <a:rPr lang="zh-CN" altLang="zh-CN" i="1" smtClean="0">
                              <a:solidFill>
                                <a:schemeClr val="tx1"/>
                              </a:solidFill>
                              <a:latin typeface="Cambria Math"/>
                            </a:rPr>
                          </m:ctrlPr>
                        </m:naryPr>
                        <m:sub>
                          <m:r>
                            <a:rPr lang="en-US" altLang="zh-CN" b="1" i="1">
                              <a:solidFill>
                                <a:schemeClr val="tx1"/>
                              </a:solidFill>
                              <a:latin typeface="Cambria Math" panose="02040503050406030204" pitchFamily="18" charset="0"/>
                            </a:rPr>
                            <m:t>−∞</m:t>
                          </m:r>
                        </m:sub>
                        <m:sup>
                          <m:r>
                            <a:rPr lang="en-US" altLang="zh-CN" b="1" i="1">
                              <a:solidFill>
                                <a:schemeClr val="tx1"/>
                              </a:solidFill>
                              <a:latin typeface="Cambria Math" panose="02040503050406030204" pitchFamily="18" charset="0"/>
                            </a:rPr>
                            <m:t>∞</m:t>
                          </m:r>
                        </m:sup>
                        <m:e>
                          <m:r>
                            <a:rPr lang="en-US" altLang="zh-CN" b="1" i="1">
                              <a:solidFill>
                                <a:schemeClr val="tx1"/>
                              </a:solidFill>
                              <a:latin typeface="Cambria Math" panose="02040503050406030204" pitchFamily="18" charset="0"/>
                            </a:rPr>
                            <m:t>𝜹</m:t>
                          </m:r>
                          <m:d>
                            <m:dPr>
                              <m:ctrlPr>
                                <a:rPr lang="zh-CN" altLang="zh-CN" i="1">
                                  <a:solidFill>
                                    <a:schemeClr val="tx1"/>
                                  </a:solidFill>
                                  <a:latin typeface="Cambria Math"/>
                                </a:rPr>
                              </m:ctrlPr>
                            </m:dPr>
                            <m:e>
                              <m:r>
                                <a:rPr lang="en-US" altLang="zh-CN" b="1" i="1">
                                  <a:solidFill>
                                    <a:schemeClr val="tx1"/>
                                  </a:solidFill>
                                  <a:latin typeface="Cambria Math" panose="02040503050406030204" pitchFamily="18" charset="0"/>
                                </a:rPr>
                                <m:t>𝒕</m:t>
                              </m:r>
                            </m:e>
                          </m:d>
                          <m:r>
                            <m:rPr>
                              <m:nor/>
                            </m:rPr>
                            <a:rPr lang="en-US" altLang="zh-CN">
                              <a:solidFill>
                                <a:schemeClr val="tx1"/>
                              </a:solidFill>
                            </a:rPr>
                            <m:t>d</m:t>
                          </m:r>
                          <m:r>
                            <a:rPr lang="en-US" altLang="zh-CN" b="1" i="1">
                              <a:solidFill>
                                <a:schemeClr val="tx1"/>
                              </a:solidFill>
                              <a:latin typeface="Cambria Math" panose="02040503050406030204" pitchFamily="18" charset="0"/>
                            </a:rPr>
                            <m:t>𝒕</m:t>
                          </m:r>
                        </m:e>
                      </m:nary>
                      <m:r>
                        <a:rPr lang="en-US" altLang="zh-CN" b="1"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0">
                                  <a:latin typeface="Cambria Math" panose="02040503050406030204" pitchFamily="18" charset="0"/>
                                </a:rPr>
                                <m:t>𝐥𝐢𝐦</m:t>
                              </m:r>
                            </m:e>
                            <m:lim>
                              <m:r>
                                <a:rPr lang="en-US" altLang="zh-CN" b="1" i="1">
                                  <a:latin typeface="Cambria Math" panose="02040503050406030204" pitchFamily="18" charset="0"/>
                                </a:rPr>
                                <m:t>𝜺</m:t>
                              </m:r>
                              <m:r>
                                <a:rPr lang="en-US" altLang="zh-CN" b="1" i="1">
                                  <a:latin typeface="Cambria Math" panose="02040503050406030204" pitchFamily="18" charset="0"/>
                                </a:rPr>
                                <m:t>→</m:t>
                              </m:r>
                              <m:r>
                                <a:rPr lang="en-US" altLang="zh-CN" b="1" i="1">
                                  <a:latin typeface="Cambria Math" panose="02040503050406030204" pitchFamily="18" charset="0"/>
                                </a:rPr>
                                <m:t>𝟎</m:t>
                              </m:r>
                            </m:lim>
                          </m:limLow>
                        </m:fName>
                        <m:e>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sSub>
                                <m:sSubPr>
                                  <m:ctrlPr>
                                    <a:rPr lang="zh-CN" altLang="zh-CN" i="1">
                                      <a:latin typeface="Cambria Math"/>
                                    </a:rPr>
                                  </m:ctrlPr>
                                </m:sSubPr>
                                <m:e>
                                  <m:r>
                                    <a:rPr lang="en-US" altLang="zh-CN" b="1" i="1">
                                      <a:latin typeface="Cambria Math" panose="02040503050406030204" pitchFamily="18" charset="0"/>
                                    </a:rPr>
                                    <m:t>𝜹</m:t>
                                  </m:r>
                                </m:e>
                                <m:sub>
                                  <m:r>
                                    <a:rPr lang="en-US" altLang="zh-CN" b="1" i="1">
                                      <a:latin typeface="Cambria Math" panose="02040503050406030204" pitchFamily="18" charset="0"/>
                                    </a:rPr>
                                    <m:t>𝜺</m:t>
                                  </m:r>
                                </m:sub>
                              </m:sSub>
                              <m:d>
                                <m:dPr>
                                  <m:ctrlPr>
                                    <a:rPr lang="zh-CN" altLang="zh-CN" i="1">
                                      <a:latin typeface="Cambria Math"/>
                                    </a:rPr>
                                  </m:ctrlPr>
                                </m:dPr>
                                <m:e>
                                  <m:r>
                                    <a:rPr lang="en-US" altLang="zh-CN" b="1" i="1">
                                      <a:latin typeface="Cambria Math" panose="02040503050406030204" pitchFamily="18" charset="0"/>
                                    </a:rPr>
                                    <m:t>𝒕</m:t>
                                  </m:r>
                                </m:e>
                              </m:d>
                              <m:r>
                                <m:rPr>
                                  <m:nor/>
                                </m:rPr>
                                <a:rPr lang="en-US" altLang="zh-CN"/>
                                <m:t>d</m:t>
                              </m:r>
                              <m:r>
                                <a:rPr lang="en-US" altLang="zh-CN" b="1" i="1">
                                  <a:latin typeface="Cambria Math" panose="02040503050406030204" pitchFamily="18" charset="0"/>
                                </a:rPr>
                                <m:t>𝒕</m:t>
                              </m:r>
                            </m:e>
                          </m:nary>
                        </m:e>
                      </m:func>
                      <m:r>
                        <a:rPr lang="en-US" altLang="zh-CN" b="1" i="1">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0">
                                  <a:latin typeface="Cambria Math" panose="02040503050406030204" pitchFamily="18" charset="0"/>
                                </a:rPr>
                                <m:t>𝐥𝐢𝐦</m:t>
                              </m:r>
                            </m:e>
                            <m:lim>
                              <m:r>
                                <a:rPr lang="en-US" altLang="zh-CN" b="1" i="1">
                                  <a:latin typeface="Cambria Math" panose="02040503050406030204" pitchFamily="18" charset="0"/>
                                </a:rPr>
                                <m:t>𝜺</m:t>
                              </m:r>
                              <m:r>
                                <a:rPr lang="en-US" altLang="zh-CN" b="1" i="1">
                                  <a:latin typeface="Cambria Math" panose="02040503050406030204" pitchFamily="18" charset="0"/>
                                </a:rPr>
                                <m:t>→</m:t>
                              </m:r>
                              <m:r>
                                <a:rPr lang="en-US" altLang="zh-CN" b="1" i="1">
                                  <a:latin typeface="Cambria Math" panose="02040503050406030204" pitchFamily="18" charset="0"/>
                                </a:rPr>
                                <m:t>𝟎</m:t>
                              </m:r>
                            </m:lim>
                          </m:limLow>
                        </m:fName>
                        <m:e>
                          <m:nary>
                            <m:naryPr>
                              <m:limLoc m:val="subSup"/>
                              <m:ctrlPr>
                                <a:rPr lang="zh-CN" altLang="zh-CN" i="1">
                                  <a:latin typeface="Cambria Math"/>
                                </a:rPr>
                              </m:ctrlPr>
                            </m:naryPr>
                            <m:sub>
                              <m:r>
                                <a:rPr lang="en-US" altLang="zh-CN" b="1" i="1" smtClean="0">
                                  <a:latin typeface="Cambria Math" panose="02040503050406030204" pitchFamily="18" charset="0"/>
                                </a:rPr>
                                <m:t>𝟎</m:t>
                              </m:r>
                            </m:sub>
                            <m:sup>
                              <m:r>
                                <a:rPr lang="en-US" altLang="zh-CN" b="1" i="1">
                                  <a:latin typeface="Cambria Math" panose="02040503050406030204" pitchFamily="18" charset="0"/>
                                </a:rPr>
                                <m:t>𝜺</m:t>
                              </m:r>
                            </m:sup>
                            <m:e>
                              <m:f>
                                <m:fPr>
                                  <m:ctrlPr>
                                    <a:rPr lang="en-US" altLang="zh-CN" i="1" smtClean="0">
                                      <a:latin typeface="Cambria Math"/>
                                    </a:rPr>
                                  </m:ctrlPr>
                                </m:fPr>
                                <m:num>
                                  <m:r>
                                    <a:rPr lang="en-US" altLang="zh-CN" b="1" i="1" smtClean="0">
                                      <a:latin typeface="Cambria Math" panose="02040503050406030204" pitchFamily="18" charset="0"/>
                                    </a:rPr>
                                    <m:t>𝟏</m:t>
                                  </m:r>
                                </m:num>
                                <m:den>
                                  <m:r>
                                    <a:rPr lang="en-US" altLang="zh-CN" b="1" i="1">
                                      <a:latin typeface="Cambria Math" panose="02040503050406030204" pitchFamily="18" charset="0"/>
                                    </a:rPr>
                                    <m:t>𝜺</m:t>
                                  </m:r>
                                </m:den>
                              </m:f>
                              <m:r>
                                <a:rPr lang="en-US" altLang="zh-CN" b="1" i="1" smtClean="0">
                                  <a:latin typeface="Cambria Math" panose="02040503050406030204" pitchFamily="18" charset="0"/>
                                </a:rPr>
                                <m:t> </m:t>
                              </m:r>
                              <m:r>
                                <m:rPr>
                                  <m:nor/>
                                </m:rPr>
                                <a:rPr lang="en-US" altLang="zh-CN"/>
                                <m:t>d</m:t>
                              </m:r>
                              <m:r>
                                <a:rPr lang="en-US" altLang="zh-CN" b="1" i="1">
                                  <a:latin typeface="Cambria Math" panose="02040503050406030204" pitchFamily="18" charset="0"/>
                                </a:rPr>
                                <m:t>𝒕</m:t>
                              </m:r>
                            </m:e>
                          </m:nary>
                        </m:e>
                      </m:func>
                      <m:r>
                        <a:rPr lang="en-US" altLang="zh-CN" b="1" i="1" smtClean="0">
                          <a:latin typeface="Cambria Math" panose="02040503050406030204" pitchFamily="18" charset="0"/>
                        </a:rPr>
                        <m:t>=</m:t>
                      </m:r>
                      <m:r>
                        <a:rPr lang="en-US" altLang="zh-CN" b="1" i="1">
                          <a:latin typeface="Cambria Math" panose="02040503050406030204" pitchFamily="18" charset="0"/>
                        </a:rPr>
                        <m:t>𝟏</m:t>
                      </m:r>
                    </m:oMath>
                  </m:oMathPara>
                </a14:m>
                <a:endParaRPr lang="zh-CN" altLang="zh-CN" dirty="0"/>
              </a:p>
              <a:p>
                <a:pPr>
                  <a:lnSpc>
                    <a:spcPct val="150000"/>
                  </a:lnSpc>
                </a:pPr>
                <a:r>
                  <a:rPr lang="zh-CN" altLang="zh-CN" dirty="0" smtClean="0"/>
                  <a:t>工程</a:t>
                </a:r>
                <a:r>
                  <a:rPr lang="zh-CN" altLang="en-US" dirty="0"/>
                  <a:t>上</a:t>
                </a:r>
                <a:r>
                  <a:rPr lang="zh-CN" altLang="zh-CN" dirty="0" smtClean="0"/>
                  <a:t>，用一个长度为</a:t>
                </a:r>
                <a:r>
                  <a:rPr lang="en-US" altLang="zh-CN" dirty="0" smtClean="0"/>
                  <a:t> 1 </a:t>
                </a:r>
                <a:r>
                  <a:rPr lang="zh-CN" altLang="zh-CN" dirty="0" smtClean="0"/>
                  <a:t>的</a:t>
                </a:r>
                <a:r>
                  <a:rPr lang="zh-CN" altLang="en-US" dirty="0" smtClean="0"/>
                  <a:t>有</a:t>
                </a:r>
                <a:r>
                  <a:rPr lang="zh-CN" altLang="zh-CN" dirty="0" smtClean="0"/>
                  <a:t>向线段来表示</a:t>
                </a:r>
                <a:r>
                  <a:rPr lang="zh-CN" altLang="en-US" dirty="0" smtClean="0"/>
                  <a:t>。</a:t>
                </a:r>
                <a:endParaRPr lang="en-US" altLang="zh-CN" dirty="0" smtClean="0"/>
              </a:p>
              <a:p>
                <a:pPr>
                  <a:lnSpc>
                    <a:spcPct val="114000"/>
                  </a:lnSpc>
                </a:pPr>
                <a:r>
                  <a:rPr lang="zh-CN" altLang="zh-CN" dirty="0" smtClean="0"/>
                  <a:t>称为</a:t>
                </a:r>
                <a:r>
                  <a:rPr lang="zh-CN" altLang="zh-CN" dirty="0">
                    <a:solidFill>
                      <a:srgbClr val="FF0000"/>
                    </a:solidFill>
                    <a:latin typeface="华文楷体" panose="02010600040101010101" pitchFamily="2" charset="-122"/>
                    <a:ea typeface="华文楷体" panose="02010600040101010101" pitchFamily="2" charset="-122"/>
                  </a:rPr>
                  <a:t>单位脉冲函数</a:t>
                </a:r>
                <a:r>
                  <a:rPr lang="zh-CN" altLang="en-US" dirty="0" smtClean="0"/>
                  <a:t>。</a:t>
                </a:r>
                <a:endParaRPr lang="en-US" altLang="zh-CN" dirty="0" smtClean="0"/>
              </a:p>
              <a:p>
                <a:pPr>
                  <a:lnSpc>
                    <a:spcPct val="114000"/>
                  </a:lnSpc>
                </a:pPr>
                <a:r>
                  <a:rPr lang="zh-CN" altLang="zh-CN" dirty="0" smtClean="0"/>
                  <a:t>这个线段的长度表示</a:t>
                </a:r>
                <a:r>
                  <a:rPr lang="en-US" altLang="zh-CN" dirty="0" smtClean="0"/>
                  <a:t/>
                </a:r>
                <a:r>
                  <a:rPr lang="zh-CN" altLang="en-US" i="1" dirty="0" smtClean="0">
                    <a:sym typeface="Symbol" panose="05050102010706020507" pitchFamily="18" charset="2"/>
                  </a:rPr>
                  <a:t> </a:t>
                </a:r>
                <a:r>
                  <a:rPr lang="zh-CN" altLang="zh-CN" dirty="0" smtClean="0"/>
                  <a:t>函数的积分值，</a:t>
                </a:r>
                <a:r>
                  <a:rPr lang="en-US" altLang="zh-CN" dirty="0" smtClean="0"/>
                  <a:t/>
                </a:r>
                <a:br>
                  <a:rPr lang="en-US" altLang="zh-CN" dirty="0" smtClean="0"/>
                </a:br>
                <a:r>
                  <a:rPr lang="zh-CN" altLang="zh-CN" dirty="0" smtClean="0"/>
                  <a:t>称为</a:t>
                </a:r>
                <a:r>
                  <a:rPr lang="en-US" altLang="zh-CN" dirty="0" smtClean="0"/>
                  <a:t/>
                </a:r>
                <a:r>
                  <a:rPr lang="zh-CN" altLang="en-US" i="1" dirty="0" smtClean="0">
                    <a:sym typeface="Symbol" panose="05050102010706020507" pitchFamily="18" charset="2"/>
                  </a:rPr>
                  <a:t> </a:t>
                </a:r>
                <a:r>
                  <a:rPr lang="zh-CN" altLang="zh-CN" dirty="0" smtClean="0"/>
                  <a:t>函数的</a:t>
                </a:r>
                <a:r>
                  <a:rPr lang="zh-CN" altLang="zh-CN" b="1" dirty="0" smtClean="0">
                    <a:latin typeface="华文楷体" panose="02010600040101010101" pitchFamily="2" charset="-122"/>
                    <a:ea typeface="华文楷体" panose="02010600040101010101" pitchFamily="2" charset="-122"/>
                  </a:rPr>
                  <a:t>强度</a:t>
                </a:r>
                <a:r>
                  <a:rPr lang="zh-CN" altLang="zh-CN" dirty="0" smtClean="0"/>
                  <a:t>。</a:t>
                </a:r>
                <a:endParaRPr lang="zh-CN" altLang="en-US" dirty="0" smtClean="0"/>
              </a:p>
            </p:txBody>
          </p:sp>
        </mc:Choice>
        <mc:Fallback>
          <p:sp>
            <p:nvSpPr>
              <p:cNvPr id="77827" name="内容占位符 2"/>
              <p:cNvSpPr>
                <a:spLocks noGrp="1" noRot="1" noChangeAspect="1" noMove="1" noResize="1" noEditPoints="1" noAdjustHandles="1" noChangeArrowheads="1" noChangeShapeType="1" noTextEdit="1"/>
              </p:cNvSpPr>
              <p:nvPr>
                <p:ph idx="1"/>
              </p:nvPr>
            </p:nvSpPr>
            <p:spPr>
              <a:xfrm>
                <a:off x="899592" y="519112"/>
                <a:ext cx="7848996" cy="3944521"/>
              </a:xfrm>
              <a:blipFill>
                <a:blip r:embed="rId3" cstate="print"/>
                <a:stretch>
                  <a:fillRect l="-78" t="-1546" b="-1236"/>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DAECC2D9-2BEC-46B0-9A1C-35FBA112FFCD}" type="datetime8">
              <a:rPr lang="zh-CN" altLang="en-US" smtClean="0"/>
              <a:pPr>
                <a:defRPr/>
              </a:pPr>
              <a:t>2018年9月10日1时32分</a:t>
            </a:fld>
            <a:endParaRPr lang="zh-CN" altLang="en-US" dirty="0"/>
          </a:p>
        </p:txBody>
      </p:sp>
      <p:sp>
        <p:nvSpPr>
          <p:cNvPr id="7782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785F7585-316C-4D55-87B1-EE6D36CB5B2C}" type="slidenum">
              <a:rPr lang="zh-CN" altLang="en-US" sz="1800">
                <a:solidFill>
                  <a:srgbClr val="FFFFFF"/>
                </a:solidFill>
                <a:latin typeface="Georgia" panose="02040502050405020303" pitchFamily="18" charset="0"/>
              </a:rPr>
              <a:pPr>
                <a:spcBef>
                  <a:spcPct val="0"/>
                </a:spcBef>
                <a:buClrTx/>
                <a:buFontTx/>
                <a:buNone/>
              </a:pPr>
              <a:t>74</a:t>
            </a:fld>
            <a:endParaRPr lang="zh-CN" altLang="en-US" sz="1800">
              <a:solidFill>
                <a:srgbClr val="FFFFFF"/>
              </a:solidFill>
              <a:latin typeface="Georgia" panose="02040502050405020303" pitchFamily="18" charset="0"/>
            </a:endParaRPr>
          </a:p>
        </p:txBody>
      </p:sp>
      <p:sp>
        <p:nvSpPr>
          <p:cNvPr id="7783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7832" name="Rectangle 2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77837" name="AutoShape 25"/>
          <p:cNvSpPr>
            <a:spLocks noChangeAspect="1" noChangeArrowheads="1" noTextEdit="1"/>
          </p:cNvSpPr>
          <p:nvPr/>
        </p:nvSpPr>
        <p:spPr bwMode="auto">
          <a:xfrm>
            <a:off x="4997130" y="4884420"/>
            <a:ext cx="4327845" cy="1497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77853" name="AutoShape 9"/>
          <p:cNvSpPr>
            <a:spLocks noChangeArrowheads="1"/>
          </p:cNvSpPr>
          <p:nvPr/>
        </p:nvSpPr>
        <p:spPr bwMode="auto">
          <a:xfrm>
            <a:off x="4254029" y="4997464"/>
            <a:ext cx="1644055" cy="873690"/>
          </a:xfrm>
          <a:prstGeom prst="rightArrow">
            <a:avLst>
              <a:gd name="adj1" fmla="val 50000"/>
              <a:gd name="adj2" fmla="val 66830"/>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zh-CN" altLang="zh-CN" sz="2400" b="1" dirty="0">
                <a:latin typeface="Calibri" panose="020F0502020204030204" pitchFamily="34" charset="0"/>
              </a:rPr>
              <a:t>弱收敛</a:t>
            </a:r>
            <a:endParaRPr lang="zh-CN" altLang="zh-CN" sz="1800" b="1" dirty="0">
              <a:latin typeface="Georgia" panose="02040502050405020303" pitchFamily="18" charset="0"/>
            </a:endParaRPr>
          </a:p>
        </p:txBody>
      </p:sp>
      <p:sp>
        <p:nvSpPr>
          <p:cNvPr id="77834"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30" name="棱台 29">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grpSp>
        <p:nvGrpSpPr>
          <p:cNvPr id="34" name="组合 33"/>
          <p:cNvGrpSpPr/>
          <p:nvPr/>
        </p:nvGrpSpPr>
        <p:grpSpPr>
          <a:xfrm>
            <a:off x="1907704" y="4341252"/>
            <a:ext cx="1944216" cy="2019785"/>
            <a:chOff x="-919280" y="-457455"/>
            <a:chExt cx="1563291" cy="2179063"/>
          </a:xfrm>
        </p:grpSpPr>
        <mc:AlternateContent xmlns:mc="http://schemas.openxmlformats.org/markup-compatibility/2006">
          <mc:Choice xmlns:a14="http://schemas.microsoft.com/office/drawing/2010/main" xmlns="" Requires="a14">
            <p:sp>
              <p:nvSpPr>
                <p:cNvPr id="35" name="文本框 35"/>
                <p:cNvSpPr txBox="1"/>
                <p:nvPr/>
              </p:nvSpPr>
              <p:spPr>
                <a:xfrm>
                  <a:off x="-542160" y="-457455"/>
                  <a:ext cx="522514"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 xmlns:m="http://schemas.openxmlformats.org/officeDocument/2006/math">
                      <m:sSub>
                        <m:sSubPr>
                          <m:ctrlPr>
                            <a:rPr lang="zh-CN" sz="2400" b="1" i="1" kern="100">
                              <a:effectLst/>
                              <a:latin typeface="Cambria Math"/>
                              <a:ea typeface="Cambria Math" panose="02040503050406030204" pitchFamily="18" charset="0"/>
                              <a:cs typeface="宋体" panose="02010600030101010101" pitchFamily="2" charset="-122"/>
                            </a:rPr>
                          </m:ctrlPr>
                        </m:sSubPr>
                        <m:e>
                          <m:r>
                            <a:rPr lang="en-US" sz="2400" b="1" i="1" kern="100">
                              <a:effectLst/>
                              <a:latin typeface="Cambria Math" panose="02040503050406030204" pitchFamily="18" charset="0"/>
                              <a:ea typeface="宋体" panose="02010600030101010101" pitchFamily="2" charset="-122"/>
                              <a:cs typeface="宋体" panose="02010600030101010101" pitchFamily="2" charset="-122"/>
                            </a:rPr>
                            <m:t>𝜹</m:t>
                          </m:r>
                        </m:e>
                        <m:sub>
                          <m:r>
                            <a:rPr lang="en-US" sz="2400" b="1" i="1" kern="100">
                              <a:effectLst/>
                              <a:latin typeface="Cambria Math" panose="02040503050406030204" pitchFamily="18" charset="0"/>
                              <a:ea typeface="宋体" panose="02010600030101010101" pitchFamily="2" charset="-122"/>
                              <a:cs typeface="宋体" panose="02010600030101010101" pitchFamily="2" charset="-122"/>
                            </a:rPr>
                            <m:t>𝜺</m:t>
                          </m:r>
                        </m:sub>
                      </m:sSub>
                      <m:d>
                        <m:dPr>
                          <m:ctrlPr>
                            <a:rPr lang="zh-CN" sz="2400" b="1" i="1" kern="100">
                              <a:effectLst/>
                              <a:latin typeface="Cambria Math"/>
                              <a:ea typeface="Cambria Math" panose="02040503050406030204" pitchFamily="18" charset="0"/>
                              <a:cs typeface="宋体" panose="02010600030101010101" pitchFamily="2" charset="-122"/>
                            </a:rPr>
                          </m:ctrlPr>
                        </m:dPr>
                        <m:e>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e>
                      </m:d>
                    </m:oMath>
                  </a14:m>
                  <a:r>
                    <a:rPr lang="en-US" sz="2400" b="1" i="1" kern="100" dirty="0">
                      <a:effectLst/>
                      <a:latin typeface="Times New Roman" panose="02020603050405020304" pitchFamily="18" charset="0"/>
                      <a:ea typeface="宋体" panose="02010600030101010101" pitchFamily="2" charset="-122"/>
                      <a:cs typeface="宋体" panose="02010600030101010101" pitchFamily="2" charset="-122"/>
                    </a:rPr>
                    <a:t/>
                  </a:r>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5" name="文本框 35"/>
                <p:cNvSpPr txBox="1">
                  <a:spLocks noRot="1" noChangeAspect="1" noMove="1" noResize="1" noEditPoints="1" noAdjustHandles="1" noChangeArrowheads="1" noChangeShapeType="1" noTextEdit="1"/>
                </p:cNvSpPr>
                <p:nvPr/>
              </p:nvSpPr>
              <p:spPr>
                <a:xfrm>
                  <a:off x="-542160" y="-457455"/>
                  <a:ext cx="522514" cy="336621"/>
                </a:xfrm>
                <a:prstGeom prst="rect">
                  <a:avLst/>
                </a:prstGeom>
                <a:blipFill>
                  <a:blip r:embed="rId4" cstate="print"/>
                  <a:stretch>
                    <a:fillRect l="-2830" r="-16981" b="-47059"/>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6" name="文本框 33"/>
                <p:cNvSpPr txBox="1"/>
                <p:nvPr/>
              </p:nvSpPr>
              <p:spPr>
                <a:xfrm>
                  <a:off x="-848634" y="1374939"/>
                  <a:ext cx="211016"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𝑶</m:t>
                        </m:r>
                      </m:oMath>
                    </m:oMathPara>
                  </a14:m>
                  <a:endParaRPr lang="zh-CN" sz="1050"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6" name="文本框 33"/>
                <p:cNvSpPr txBox="1">
                  <a:spLocks noRot="1" noChangeAspect="1" noMove="1" noResize="1" noEditPoints="1" noAdjustHandles="1" noChangeArrowheads="1" noChangeShapeType="1" noTextEdit="1"/>
                </p:cNvSpPr>
                <p:nvPr/>
              </p:nvSpPr>
              <p:spPr>
                <a:xfrm>
                  <a:off x="-848634" y="1374939"/>
                  <a:ext cx="211016" cy="336621"/>
                </a:xfrm>
                <a:prstGeom prst="rect">
                  <a:avLst/>
                </a:prstGeom>
                <a:blipFill>
                  <a:blip r:embed="rId5" cstate="print"/>
                  <a:stretch>
                    <a:fillRect l="-4651" r="-62791" b="-43137"/>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7" name="文本框 32"/>
                <p:cNvSpPr txBox="1"/>
                <p:nvPr/>
              </p:nvSpPr>
              <p:spPr>
                <a:xfrm>
                  <a:off x="431125" y="1379963"/>
                  <a:ext cx="211016"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𝒕</m:t>
                        </m:r>
                      </m:oMath>
                    </m:oMathPara>
                  </a14:m>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7" name="文本框 32"/>
                <p:cNvSpPr txBox="1">
                  <a:spLocks noRot="1" noChangeAspect="1" noMove="1" noResize="1" noEditPoints="1" noAdjustHandles="1" noChangeArrowheads="1" noChangeShapeType="1" noTextEdit="1"/>
                </p:cNvSpPr>
                <p:nvPr/>
              </p:nvSpPr>
              <p:spPr>
                <a:xfrm>
                  <a:off x="431125" y="1379963"/>
                  <a:ext cx="211016" cy="336621"/>
                </a:xfrm>
                <a:prstGeom prst="rect">
                  <a:avLst/>
                </a:prstGeom>
                <a:blipFill>
                  <a:blip r:embed="rId6" cstate="print"/>
                  <a:stretch>
                    <a:fillRect l="-2326" r="-20930" b="-39216"/>
                  </a:stretch>
                </a:blipFill>
                <a:ln w="6350">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38" name="文本框 31"/>
                <p:cNvSpPr txBox="1"/>
                <p:nvPr/>
              </p:nvSpPr>
              <p:spPr>
                <a:xfrm>
                  <a:off x="35620" y="1384987"/>
                  <a:ext cx="211016" cy="33662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ea typeface="宋体" panose="02010600030101010101" pitchFamily="2" charset="-122"/>
                            <a:cs typeface="宋体" panose="02010600030101010101" pitchFamily="2" charset="-122"/>
                          </a:rPr>
                          <m:t>𝜺</m:t>
                        </m:r>
                      </m:oMath>
                    </m:oMathPara>
                  </a14:m>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38" name="文本框 31"/>
                <p:cNvSpPr txBox="1">
                  <a:spLocks noRot="1" noChangeAspect="1" noMove="1" noResize="1" noEditPoints="1" noAdjustHandles="1" noChangeArrowheads="1" noChangeShapeType="1" noTextEdit="1"/>
                </p:cNvSpPr>
                <p:nvPr/>
              </p:nvSpPr>
              <p:spPr>
                <a:xfrm>
                  <a:off x="35620" y="1384987"/>
                  <a:ext cx="211016" cy="336621"/>
                </a:xfrm>
                <a:prstGeom prst="rect">
                  <a:avLst/>
                </a:prstGeom>
                <a:blipFill>
                  <a:blip r:embed="rId7" cstate="print"/>
                  <a:stretch>
                    <a:fillRect r="-25581" b="-35294"/>
                  </a:stretch>
                </a:blipFill>
                <a:ln w="6350">
                  <a:noFill/>
                </a:ln>
                <a:effectLst/>
              </p:spPr>
              <p:txBody>
                <a:bodyPr/>
                <a:lstStyle/>
                <a:p>
                  <a:r>
                    <a:rPr lang="zh-CN" altLang="en-US">
                      <a:noFill/>
                    </a:rPr>
                    <a:t> </a:t>
                  </a:r>
                </a:p>
              </p:txBody>
            </p:sp>
          </mc:Fallback>
        </mc:AlternateContent>
        <p:cxnSp>
          <p:nvCxnSpPr>
            <p:cNvPr id="39" name="直接箭头连接符 38"/>
            <p:cNvCxnSpPr/>
            <p:nvPr/>
          </p:nvCxnSpPr>
          <p:spPr>
            <a:xfrm flipV="1">
              <a:off x="-763684" y="1430206"/>
              <a:ext cx="1407695" cy="100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612499" y="-127516"/>
              <a:ext cx="15073" cy="1698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17523" y="83726"/>
              <a:ext cx="738554" cy="150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26055" y="77859"/>
              <a:ext cx="20097" cy="134229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43" name="文本框 34"/>
                <p:cNvSpPr txBox="1"/>
                <p:nvPr/>
              </p:nvSpPr>
              <p:spPr>
                <a:xfrm>
                  <a:off x="-919280" y="-127608"/>
                  <a:ext cx="211016" cy="55768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sz="2400" b="1" i="1" kern="100">
                                <a:effectLst/>
                                <a:latin typeface="Cambria Math"/>
                                <a:ea typeface="Cambria Math" panose="02040503050406030204" pitchFamily="18" charset="0"/>
                                <a:cs typeface="宋体" panose="02010600030101010101" pitchFamily="2" charset="-122"/>
                              </a:rPr>
                            </m:ctrlPr>
                          </m:fPr>
                          <m:num>
                            <m:r>
                              <a:rPr lang="en-US" sz="2400" b="1" i="1" kern="100">
                                <a:effectLst/>
                                <a:latin typeface="Cambria Math" panose="02040503050406030204" pitchFamily="18" charset="0"/>
                                <a:ea typeface="宋体" panose="02010600030101010101" pitchFamily="2" charset="-122"/>
                                <a:cs typeface="宋体" panose="02010600030101010101" pitchFamily="2" charset="-122"/>
                              </a:rPr>
                              <m:t>𝟏</m:t>
                            </m:r>
                          </m:num>
                          <m:den>
                            <m:r>
                              <a:rPr lang="en-US" sz="2400" b="1" i="1" kern="100">
                                <a:effectLst/>
                                <a:latin typeface="Cambria Math" panose="02040503050406030204" pitchFamily="18" charset="0"/>
                                <a:ea typeface="宋体" panose="02010600030101010101" pitchFamily="2" charset="-122"/>
                                <a:cs typeface="宋体" panose="02010600030101010101" pitchFamily="2" charset="-122"/>
                              </a:rPr>
                              <m:t>𝜺</m:t>
                            </m:r>
                          </m:den>
                        </m:f>
                      </m:oMath>
                    </m:oMathPara>
                  </a14:m>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p:sp>
              <p:nvSpPr>
                <p:cNvPr id="43" name="文本框 34"/>
                <p:cNvSpPr txBox="1">
                  <a:spLocks noRot="1" noChangeAspect="1" noMove="1" noResize="1" noEditPoints="1" noAdjustHandles="1" noChangeArrowheads="1" noChangeShapeType="1" noTextEdit="1"/>
                </p:cNvSpPr>
                <p:nvPr/>
              </p:nvSpPr>
              <p:spPr>
                <a:xfrm>
                  <a:off x="-919280" y="-127608"/>
                  <a:ext cx="211016" cy="557684"/>
                </a:xfrm>
                <a:prstGeom prst="rect">
                  <a:avLst/>
                </a:prstGeom>
                <a:blipFill>
                  <a:blip r:embed="rId8" cstate="print"/>
                  <a:stretch>
                    <a:fillRect r="-4651" b="-42353"/>
                  </a:stretch>
                </a:blipFill>
                <a:ln w="6350">
                  <a:noFill/>
                </a:ln>
                <a:effectLst/>
              </p:spPr>
              <p:txBody>
                <a:bodyPr/>
                <a:lstStyle/>
                <a:p>
                  <a:r>
                    <a:rPr lang="zh-CN" altLang="en-US">
                      <a:noFill/>
                    </a:rPr>
                    <a:t> </a:t>
                  </a:r>
                </a:p>
              </p:txBody>
            </p:sp>
          </mc:Fallback>
        </mc:AlternateContent>
      </p:grpSp>
      <p:pic>
        <p:nvPicPr>
          <p:cNvPr id="7" name="图片 6"/>
          <p:cNvPicPr>
            <a:picLocks noChangeAspect="1"/>
          </p:cNvPicPr>
          <p:nvPr/>
        </p:nvPicPr>
        <p:blipFill>
          <a:blip r:embed="rId9" cstate="print"/>
          <a:stretch>
            <a:fillRect/>
          </a:stretch>
        </p:blipFill>
        <p:spPr>
          <a:xfrm>
            <a:off x="5935060" y="4291580"/>
            <a:ext cx="1993823" cy="2285458"/>
          </a:xfrm>
          <a:prstGeom prst="rect">
            <a:avLst/>
          </a:prstGeom>
        </p:spPr>
      </p:pic>
      <p:sp>
        <p:nvSpPr>
          <p:cNvPr id="8" name="矩形 7"/>
          <p:cNvSpPr/>
          <p:nvPr/>
        </p:nvSpPr>
        <p:spPr>
          <a:xfrm>
            <a:off x="5597777" y="1107320"/>
            <a:ext cx="216024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740352" y="1015642"/>
            <a:ext cx="864096"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1011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wipe(left)">
                                      <p:cBhvr>
                                        <p:cTn id="7" dur="500"/>
                                        <p:tgtEl>
                                          <p:spTgt spid="7782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animEffect transition="in" filter="wipe(left)">
                                      <p:cBhvr>
                                        <p:cTn id="11" dur="500"/>
                                        <p:tgtEl>
                                          <p:spTgt spid="7782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ox(out)">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7827">
                                            <p:txEl>
                                              <p:pRg st="2" end="2"/>
                                            </p:txEl>
                                          </p:spTgt>
                                        </p:tgtEl>
                                        <p:attrNameLst>
                                          <p:attrName>style.visibility</p:attrName>
                                        </p:attrNameLst>
                                      </p:cBhvr>
                                      <p:to>
                                        <p:strVal val="visible"/>
                                      </p:to>
                                    </p:set>
                                    <p:animEffect transition="in" filter="wipe(left)">
                                      <p:cBhvr>
                                        <p:cTn id="31" dur="500"/>
                                        <p:tgtEl>
                                          <p:spTgt spid="77827">
                                            <p:txEl>
                                              <p:pRg st="2" end="2"/>
                                            </p:txEl>
                                          </p:spTgt>
                                        </p:tgtEl>
                                      </p:cBhvr>
                                    </p:animEffect>
                                  </p:childTnLst>
                                </p:cTn>
                              </p:par>
                            </p:childTnLst>
                          </p:cTn>
                        </p:par>
                        <p:par>
                          <p:cTn id="32" fill="hold">
                            <p:stCondLst>
                              <p:cond delay="500"/>
                            </p:stCondLst>
                            <p:childTnLst>
                              <p:par>
                                <p:cTn id="33" presetID="4" presetClass="entr" presetSubtype="3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ox(ou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7827">
                                            <p:txEl>
                                              <p:pRg st="3" end="3"/>
                                            </p:txEl>
                                          </p:spTgt>
                                        </p:tgtEl>
                                        <p:attrNameLst>
                                          <p:attrName>style.visibility</p:attrName>
                                        </p:attrNameLst>
                                      </p:cBhvr>
                                      <p:to>
                                        <p:strVal val="visible"/>
                                      </p:to>
                                    </p:set>
                                    <p:animEffect transition="in" filter="wipe(left)">
                                      <p:cBhvr>
                                        <p:cTn id="40" dur="500"/>
                                        <p:tgtEl>
                                          <p:spTgt spid="7782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7827">
                                            <p:txEl>
                                              <p:pRg st="4" end="4"/>
                                            </p:txEl>
                                          </p:spTgt>
                                        </p:tgtEl>
                                        <p:attrNameLst>
                                          <p:attrName>style.visibility</p:attrName>
                                        </p:attrNameLst>
                                      </p:cBhvr>
                                      <p:to>
                                        <p:strVal val="visible"/>
                                      </p:to>
                                    </p:set>
                                    <p:animEffect transition="in" filter="wipe(left)">
                                      <p:cBhvr>
                                        <p:cTn id="45" dur="500"/>
                                        <p:tgtEl>
                                          <p:spTgt spid="77827">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7853"/>
                                        </p:tgtEl>
                                        <p:attrNameLst>
                                          <p:attrName>style.visibility</p:attrName>
                                        </p:attrNameLst>
                                      </p:cBhvr>
                                      <p:to>
                                        <p:strVal val="visible"/>
                                      </p:to>
                                    </p:set>
                                    <p:animEffect transition="in" filter="wipe(left)">
                                      <p:cBhvr>
                                        <p:cTn id="50" dur="500"/>
                                        <p:tgtEl>
                                          <p:spTgt spid="77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53" grpId="0" animBg="1"/>
      <p:bldP spid="8" grpId="0" animBg="1"/>
      <p:bldP spid="4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457200" y="404813"/>
            <a:ext cx="8229600" cy="863600"/>
          </a:xfrm>
        </p:spPr>
        <p:txBody>
          <a:bodyPr/>
          <a:lstStyle/>
          <a:p>
            <a:r>
              <a:rPr lang="zh-CN" altLang="en-US" i="1" dirty="0" smtClean="0">
                <a:sym typeface="Symbol" panose="05050102010706020507" pitchFamily="18" charset="2"/>
              </a:rPr>
              <a:t> </a:t>
            </a:r>
            <a:r>
              <a:rPr lang="zh-CN" altLang="en-US" dirty="0" smtClean="0">
                <a:sym typeface="Symbol" panose="05050102010706020507" pitchFamily="18" charset="2"/>
              </a:rPr>
              <a:t>函数的性质</a:t>
            </a:r>
            <a:endParaRPr lang="zh-CN" altLang="en-US" dirty="0" smtClean="0"/>
          </a:p>
        </p:txBody>
      </p:sp>
      <p:sp>
        <p:nvSpPr>
          <p:cNvPr id="3" name="内容占位符 2"/>
          <p:cNvSpPr>
            <a:spLocks noGrp="1"/>
          </p:cNvSpPr>
          <p:nvPr>
            <p:ph idx="1"/>
          </p:nvPr>
        </p:nvSpPr>
        <p:spPr>
          <a:xfrm>
            <a:off x="590550" y="1124744"/>
            <a:ext cx="7942263" cy="5256212"/>
          </a:xfrm>
        </p:spPr>
        <p:txBody>
          <a:bodyPr/>
          <a:lstStyle/>
          <a:p>
            <a:pPr marL="623887" indent="-514350">
              <a:lnSpc>
                <a:spcPct val="150000"/>
              </a:lnSpc>
              <a:buFont typeface="+mj-lt"/>
              <a:buAutoNum type="arabicPeriod"/>
              <a:defRPr/>
            </a:pPr>
            <a:r>
              <a:rPr lang="zh-CN" altLang="zh-CN" dirty="0" smtClean="0">
                <a:solidFill>
                  <a:srgbClr val="FF0000"/>
                </a:solidFill>
                <a:latin typeface="华文楷体" panose="02010600040101010101" pitchFamily="2" charset="-122"/>
                <a:ea typeface="华文楷体" panose="02010600040101010101" pitchFamily="2" charset="-122"/>
              </a:rPr>
              <a:t>筛选性质</a:t>
            </a:r>
            <a:r>
              <a:rPr lang="zh-CN" altLang="en-US" dirty="0" smtClean="0"/>
              <a:t>：</a:t>
            </a:r>
            <a:r>
              <a:rPr lang="zh-CN" altLang="zh-CN" dirty="0" smtClean="0"/>
              <a:t>若</a:t>
            </a:r>
            <a:r>
              <a:rPr lang="en-US" altLang="zh-CN" dirty="0" smtClean="0"/>
              <a:t> </a:t>
            </a:r>
            <a:r>
              <a:rPr lang="en-US" altLang="zh-CN" i="1" dirty="0" smtClean="0"/>
              <a:t>f</a:t>
            </a:r>
            <a:r>
              <a:rPr lang="en-US" altLang="zh-CN" dirty="0" smtClean="0"/>
              <a:t>(</a:t>
            </a:r>
            <a:r>
              <a:rPr lang="en-US" altLang="zh-CN" i="1" dirty="0" smtClean="0"/>
              <a:t>t</a:t>
            </a:r>
            <a:r>
              <a:rPr lang="en-US" altLang="zh-CN" dirty="0" smtClean="0"/>
              <a:t>) </a:t>
            </a:r>
            <a:r>
              <a:rPr lang="zh-CN" altLang="zh-CN" dirty="0" smtClean="0"/>
              <a:t>是无穷次可微函数，则有</a:t>
            </a:r>
            <a:endParaRPr lang="en-US" altLang="zh-CN" dirty="0" smtClean="0"/>
          </a:p>
          <a:p>
            <a:pPr>
              <a:lnSpc>
                <a:spcPct val="200000"/>
              </a:lnSpc>
              <a:defRPr/>
            </a:pPr>
            <a:endParaRPr lang="en-US" altLang="zh-CN" dirty="0" smtClean="0"/>
          </a:p>
          <a:p>
            <a:pPr lvl="1">
              <a:lnSpc>
                <a:spcPct val="150000"/>
              </a:lnSpc>
              <a:defRPr/>
            </a:pPr>
            <a:r>
              <a:rPr lang="zh-CN" altLang="en-US" sz="2800" dirty="0" smtClean="0"/>
              <a:t>证明：由 </a:t>
            </a:r>
            <a:r>
              <a:rPr lang="zh-CN" altLang="en-US" sz="2800" i="1" u="sng" dirty="0">
                <a:solidFill>
                  <a:srgbClr val="FF0000"/>
                </a:solidFill>
                <a:sym typeface="Symbol" panose="05050102010706020507" pitchFamily="18" charset="2"/>
              </a:rPr>
              <a:t> </a:t>
            </a:r>
            <a:r>
              <a:rPr lang="zh-CN" altLang="en-US" sz="2800" u="sng" dirty="0" smtClean="0">
                <a:solidFill>
                  <a:srgbClr val="FF0000"/>
                </a:solidFill>
                <a:latin typeface="华文楷体" panose="02010600040101010101" pitchFamily="2" charset="-122"/>
                <a:ea typeface="华文楷体" panose="02010600040101010101" pitchFamily="2" charset="-122"/>
                <a:sym typeface="Symbol" panose="05050102010706020507" pitchFamily="18" charset="2"/>
              </a:rPr>
              <a:t>函数</a:t>
            </a:r>
            <a:r>
              <a:rPr lang="zh-CN" altLang="en-US" sz="2800" dirty="0" smtClean="0">
                <a:sym typeface="Symbol" panose="05050102010706020507" pitchFamily="18" charset="2"/>
              </a:rPr>
              <a:t>的定义可知</a:t>
            </a:r>
            <a:endParaRPr lang="en-US" altLang="zh-CN" sz="2800" dirty="0" smtClean="0"/>
          </a:p>
          <a:p>
            <a:pPr lvl="1">
              <a:lnSpc>
                <a:spcPct val="150000"/>
              </a:lnSpc>
              <a:defRPr/>
            </a:pPr>
            <a:endParaRPr lang="en-US" altLang="zh-CN" dirty="0" smtClean="0"/>
          </a:p>
          <a:p>
            <a:pPr lvl="1">
              <a:lnSpc>
                <a:spcPct val="150000"/>
              </a:lnSpc>
              <a:defRPr/>
            </a:pPr>
            <a:endParaRPr lang="en-US" altLang="zh-CN" dirty="0" smtClean="0"/>
          </a:p>
        </p:txBody>
      </p:sp>
      <p:sp>
        <p:nvSpPr>
          <p:cNvPr id="4" name="日期占位符 3"/>
          <p:cNvSpPr>
            <a:spLocks noGrp="1"/>
          </p:cNvSpPr>
          <p:nvPr>
            <p:ph type="dt" sz="quarter" idx="10"/>
          </p:nvPr>
        </p:nvSpPr>
        <p:spPr/>
        <p:txBody>
          <a:bodyPr/>
          <a:lstStyle/>
          <a:p>
            <a:pPr>
              <a:defRPr/>
            </a:pPr>
            <a:fld id="{4A7E6283-C41F-49CE-A054-094520CDAB16}" type="datetime8">
              <a:rPr lang="zh-CN" altLang="en-US" smtClean="0"/>
              <a:pPr>
                <a:defRPr/>
              </a:pPr>
              <a:t>2018年9月10日1时32分</a:t>
            </a:fld>
            <a:endParaRPr lang="zh-CN" altLang="en-US" dirty="0"/>
          </a:p>
        </p:txBody>
      </p:sp>
      <p:sp>
        <p:nvSpPr>
          <p:cNvPr id="7987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8EE4CDE-5844-4761-A290-7C105668465D}" type="slidenum">
              <a:rPr lang="zh-CN" altLang="en-US" sz="1800">
                <a:solidFill>
                  <a:srgbClr val="FFFFFF"/>
                </a:solidFill>
                <a:latin typeface="Georgia" panose="02040502050405020303" pitchFamily="18" charset="0"/>
              </a:rPr>
              <a:pPr>
                <a:spcBef>
                  <a:spcPct val="0"/>
                </a:spcBef>
                <a:buClrTx/>
                <a:buFontTx/>
                <a:buNone/>
              </a:pPr>
              <a:t>75</a:t>
            </a:fld>
            <a:endParaRPr lang="zh-CN" altLang="en-US" sz="1800">
              <a:solidFill>
                <a:srgbClr val="FFFFFF"/>
              </a:solidFill>
              <a:latin typeface="Georgia" panose="02040502050405020303" pitchFamily="18" charset="0"/>
            </a:endParaRPr>
          </a:p>
        </p:txBody>
      </p:sp>
      <p:graphicFrame>
        <p:nvGraphicFramePr>
          <p:cNvPr id="79878" name="对象 5"/>
          <p:cNvGraphicFramePr>
            <a:graphicFrameLocks noChangeAspect="1"/>
          </p:cNvGraphicFramePr>
          <p:nvPr>
            <p:extLst>
              <p:ext uri="{D42A27DB-BD31-4B8C-83A1-F6EECF244321}">
                <p14:modId xmlns:p14="http://schemas.microsoft.com/office/powerpoint/2010/main" xmlns="" val="3639074623"/>
              </p:ext>
            </p:extLst>
          </p:nvPr>
        </p:nvGraphicFramePr>
        <p:xfrm>
          <a:off x="2606554" y="1845420"/>
          <a:ext cx="3600450" cy="863600"/>
        </p:xfrm>
        <a:graphic>
          <a:graphicData uri="http://schemas.openxmlformats.org/presentationml/2006/ole">
            <p:oleObj spid="_x0000_s160082" name="Equation" r:id="rId4" imgW="1384200" imgH="330120" progId="Equation.DSMT4">
              <p:embed/>
            </p:oleObj>
          </a:graphicData>
        </a:graphic>
      </p:graphicFrame>
      <p:graphicFrame>
        <p:nvGraphicFramePr>
          <p:cNvPr id="79879" name="对象 6"/>
          <p:cNvGraphicFramePr>
            <a:graphicFrameLocks noChangeAspect="1"/>
          </p:cNvGraphicFramePr>
          <p:nvPr>
            <p:extLst>
              <p:ext uri="{D42A27DB-BD31-4B8C-83A1-F6EECF244321}">
                <p14:modId xmlns:p14="http://schemas.microsoft.com/office/powerpoint/2010/main" xmlns="" val="831920476"/>
              </p:ext>
            </p:extLst>
          </p:nvPr>
        </p:nvGraphicFramePr>
        <p:xfrm>
          <a:off x="1115616" y="3407271"/>
          <a:ext cx="6313488" cy="885825"/>
        </p:xfrm>
        <a:graphic>
          <a:graphicData uri="http://schemas.openxmlformats.org/presentationml/2006/ole">
            <p:oleObj spid="_x0000_s160083" name="Equation" r:id="rId5" imgW="2438280" imgH="342720" progId="Equation.DSMT4">
              <p:embed/>
            </p:oleObj>
          </a:graphicData>
        </a:graphic>
      </p:graphicFrame>
      <p:graphicFrame>
        <p:nvGraphicFramePr>
          <p:cNvPr id="79880" name="对象 7"/>
          <p:cNvGraphicFramePr>
            <a:graphicFrameLocks noChangeAspect="1"/>
          </p:cNvGraphicFramePr>
          <p:nvPr>
            <p:extLst>
              <p:ext uri="{D42A27DB-BD31-4B8C-83A1-F6EECF244321}">
                <p14:modId xmlns:p14="http://schemas.microsoft.com/office/powerpoint/2010/main" xmlns="" val="1603757993"/>
              </p:ext>
            </p:extLst>
          </p:nvPr>
        </p:nvGraphicFramePr>
        <p:xfrm>
          <a:off x="4002088" y="4346575"/>
          <a:ext cx="2862262" cy="1047750"/>
        </p:xfrm>
        <a:graphic>
          <a:graphicData uri="http://schemas.openxmlformats.org/presentationml/2006/ole">
            <p:oleObj spid="_x0000_s160084" name="Equation" r:id="rId6" imgW="1104840" imgH="406080" progId="Equation.DSMT4">
              <p:embed/>
            </p:oleObj>
          </a:graphicData>
        </a:graphic>
      </p:graphicFrame>
      <p:graphicFrame>
        <p:nvGraphicFramePr>
          <p:cNvPr id="79881" name="对象 8"/>
          <p:cNvGraphicFramePr>
            <a:graphicFrameLocks noChangeAspect="1"/>
          </p:cNvGraphicFramePr>
          <p:nvPr>
            <p:extLst>
              <p:ext uri="{D42A27DB-BD31-4B8C-83A1-F6EECF244321}">
                <p14:modId xmlns:p14="http://schemas.microsoft.com/office/powerpoint/2010/main" xmlns="" val="3895047431"/>
              </p:ext>
            </p:extLst>
          </p:nvPr>
        </p:nvGraphicFramePr>
        <p:xfrm>
          <a:off x="7157264" y="4633317"/>
          <a:ext cx="1347787" cy="523875"/>
        </p:xfrm>
        <a:graphic>
          <a:graphicData uri="http://schemas.openxmlformats.org/presentationml/2006/ole">
            <p:oleObj spid="_x0000_s160085" name="Equation" r:id="rId7" imgW="520560" imgH="203040" progId="Equation.DSMT4">
              <p:embed/>
            </p:oleObj>
          </a:graphicData>
        </a:graphic>
      </p:graphicFrame>
      <p:graphicFrame>
        <p:nvGraphicFramePr>
          <p:cNvPr id="79882" name="对象 9"/>
          <p:cNvGraphicFramePr>
            <a:graphicFrameLocks noChangeAspect="1"/>
          </p:cNvGraphicFramePr>
          <p:nvPr>
            <p:extLst>
              <p:ext uri="{D42A27DB-BD31-4B8C-83A1-F6EECF244321}">
                <p14:modId xmlns:p14="http://schemas.microsoft.com/office/powerpoint/2010/main" xmlns="" val="2929488014"/>
              </p:ext>
            </p:extLst>
          </p:nvPr>
        </p:nvGraphicFramePr>
        <p:xfrm>
          <a:off x="645935" y="4343259"/>
          <a:ext cx="3124200" cy="1050925"/>
        </p:xfrm>
        <a:graphic>
          <a:graphicData uri="http://schemas.openxmlformats.org/presentationml/2006/ole">
            <p:oleObj spid="_x0000_s160086" name="Equation" r:id="rId8" imgW="1206360" imgH="406080" progId="Equation.DSMT4">
              <p:embed/>
            </p:oleObj>
          </a:graphicData>
        </a:graphic>
      </p:graphicFrame>
      <p:sp>
        <p:nvSpPr>
          <p:cNvPr id="12" name="棱台 11">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mc:AlternateContent xmlns:mc="http://schemas.openxmlformats.org/markup-compatibility/2006">
        <mc:Choice xmlns:a14="http://schemas.microsoft.com/office/drawing/2010/main" xmlns="" Requires="a14">
          <p:sp>
            <p:nvSpPr>
              <p:cNvPr id="2" name="文本框 1"/>
              <p:cNvSpPr txBox="1"/>
              <p:nvPr/>
            </p:nvSpPr>
            <p:spPr>
              <a:xfrm>
                <a:off x="2313375" y="5639836"/>
                <a:ext cx="4186808" cy="523220"/>
              </a:xfrm>
              <a:prstGeom prst="rect">
                <a:avLst/>
              </a:prstGeom>
              <a:noFill/>
              <a:ln w="44450">
                <a:solidFill>
                  <a:schemeClr val="accent1"/>
                </a:solidFill>
              </a:ln>
            </p:spPr>
            <p:txBody>
              <a:bodyPr wrap="square" rtlCol="0">
                <a:spAutoFit/>
              </a:bodyPr>
              <a:lstStyle/>
              <a:p>
                <a:r>
                  <a:rPr lang="zh-CN" altLang="en-US" sz="2800" b="1" dirty="0" smtClean="0"/>
                  <a:t>积分中值定理，</a:t>
                </a:r>
                <a14:m>
                  <m:oMath xmlns:m="http://schemas.openxmlformats.org/officeDocument/2006/math">
                    <m:r>
                      <a:rPr lang="en-US" altLang="zh-CN" sz="2800" b="1" i="1" smtClean="0">
                        <a:latin typeface="Cambria Math" panose="02040503050406030204" pitchFamily="18" charset="0"/>
                      </a:rPr>
                      <m:t>𝝃</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𝜺</m:t>
                    </m:r>
                    <m:r>
                      <a:rPr lang="en-US" altLang="zh-CN" sz="2800" b="1" i="1" smtClean="0">
                        <a:latin typeface="Cambria Math" panose="02040503050406030204" pitchFamily="18" charset="0"/>
                      </a:rPr>
                      <m:t>]</m:t>
                    </m:r>
                  </m:oMath>
                </a14:m>
                <a:endParaRPr lang="zh-CN" altLang="en-US" sz="2800" b="1" dirty="0"/>
              </a:p>
            </p:txBody>
          </p:sp>
        </mc:Choice>
        <mc:Fallback>
          <p:sp>
            <p:nvSpPr>
              <p:cNvPr id="2" name="文本框 1"/>
              <p:cNvSpPr txBox="1">
                <a:spLocks noRot="1" noChangeAspect="1" noMove="1" noResize="1" noEditPoints="1" noAdjustHandles="1" noChangeArrowheads="1" noChangeShapeType="1" noTextEdit="1"/>
              </p:cNvSpPr>
              <p:nvPr/>
            </p:nvSpPr>
            <p:spPr>
              <a:xfrm>
                <a:off x="2313375" y="5639836"/>
                <a:ext cx="4186808" cy="523220"/>
              </a:xfrm>
              <a:prstGeom prst="rect">
                <a:avLst/>
              </a:prstGeom>
              <a:blipFill>
                <a:blip r:embed="rId9" cstate="print"/>
                <a:stretch>
                  <a:fillRect l="-2450" t="-10753" b="-21505"/>
                </a:stretch>
              </a:blipFill>
              <a:ln w="44450">
                <a:solidFill>
                  <a:schemeClr val="accent1"/>
                </a:solidFill>
              </a:ln>
            </p:spPr>
            <p:txBody>
              <a:bodyPr/>
              <a:lstStyle/>
              <a:p>
                <a:r>
                  <a:rPr lang="zh-CN" altLang="en-US">
                    <a:noFill/>
                  </a:rPr>
                  <a:t> </a:t>
                </a:r>
              </a:p>
            </p:txBody>
          </p:sp>
        </mc:Fallback>
      </mc:AlternateContent>
      <p:sp>
        <p:nvSpPr>
          <p:cNvPr id="5" name="矩形 4">
            <a:hlinkClick r:id="rId10" action="ppaction://hlinksldjump"/>
          </p:cNvPr>
          <p:cNvSpPr/>
          <p:nvPr/>
        </p:nvSpPr>
        <p:spPr>
          <a:xfrm>
            <a:off x="2771800" y="2924944"/>
            <a:ext cx="108627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3006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9878"/>
                                        </p:tgtEl>
                                        <p:attrNameLst>
                                          <p:attrName>style.visibility</p:attrName>
                                        </p:attrNameLst>
                                      </p:cBhvr>
                                      <p:to>
                                        <p:strVal val="visible"/>
                                      </p:to>
                                    </p:set>
                                    <p:anim calcmode="lin" valueType="num">
                                      <p:cBhvr>
                                        <p:cTn id="11" dur="500" fill="hold"/>
                                        <p:tgtEl>
                                          <p:spTgt spid="79878"/>
                                        </p:tgtEl>
                                        <p:attrNameLst>
                                          <p:attrName>ppt_w</p:attrName>
                                        </p:attrNameLst>
                                      </p:cBhvr>
                                      <p:tavLst>
                                        <p:tav tm="0">
                                          <p:val>
                                            <p:fltVal val="0"/>
                                          </p:val>
                                        </p:tav>
                                        <p:tav tm="100000">
                                          <p:val>
                                            <p:strVal val="#ppt_w"/>
                                          </p:val>
                                        </p:tav>
                                      </p:tavLst>
                                    </p:anim>
                                    <p:anim calcmode="lin" valueType="num">
                                      <p:cBhvr>
                                        <p:cTn id="12" dur="500" fill="hold"/>
                                        <p:tgtEl>
                                          <p:spTgt spid="79878"/>
                                        </p:tgtEl>
                                        <p:attrNameLst>
                                          <p:attrName>ppt_h</p:attrName>
                                        </p:attrNameLst>
                                      </p:cBhvr>
                                      <p:tavLst>
                                        <p:tav tm="0">
                                          <p:val>
                                            <p:fltVal val="0"/>
                                          </p:val>
                                        </p:tav>
                                        <p:tav tm="100000">
                                          <p:val>
                                            <p:strVal val="#ppt_h"/>
                                          </p:val>
                                        </p:tav>
                                      </p:tavLst>
                                    </p:anim>
                                    <p:animEffect transition="in" filter="fade">
                                      <p:cBhvr>
                                        <p:cTn id="13" dur="500"/>
                                        <p:tgtEl>
                                          <p:spTgt spid="7987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79879"/>
                                        </p:tgtEl>
                                        <p:attrNameLst>
                                          <p:attrName>style.visibility</p:attrName>
                                        </p:attrNameLst>
                                      </p:cBhvr>
                                      <p:to>
                                        <p:strVal val="visible"/>
                                      </p:to>
                                    </p:set>
                                    <p:anim calcmode="lin" valueType="num">
                                      <p:cBhvr>
                                        <p:cTn id="22" dur="500" fill="hold"/>
                                        <p:tgtEl>
                                          <p:spTgt spid="79879"/>
                                        </p:tgtEl>
                                        <p:attrNameLst>
                                          <p:attrName>ppt_w</p:attrName>
                                        </p:attrNameLst>
                                      </p:cBhvr>
                                      <p:tavLst>
                                        <p:tav tm="0">
                                          <p:val>
                                            <p:fltVal val="0"/>
                                          </p:val>
                                        </p:tav>
                                        <p:tav tm="100000">
                                          <p:val>
                                            <p:strVal val="#ppt_w"/>
                                          </p:val>
                                        </p:tav>
                                      </p:tavLst>
                                    </p:anim>
                                    <p:anim calcmode="lin" valueType="num">
                                      <p:cBhvr>
                                        <p:cTn id="23" dur="500" fill="hold"/>
                                        <p:tgtEl>
                                          <p:spTgt spid="79879"/>
                                        </p:tgtEl>
                                        <p:attrNameLst>
                                          <p:attrName>ppt_h</p:attrName>
                                        </p:attrNameLst>
                                      </p:cBhvr>
                                      <p:tavLst>
                                        <p:tav tm="0">
                                          <p:val>
                                            <p:fltVal val="0"/>
                                          </p:val>
                                        </p:tav>
                                        <p:tav tm="100000">
                                          <p:val>
                                            <p:strVal val="#ppt_h"/>
                                          </p:val>
                                        </p:tav>
                                      </p:tavLst>
                                    </p:anim>
                                    <p:animEffect transition="in" filter="fade">
                                      <p:cBhvr>
                                        <p:cTn id="24" dur="500"/>
                                        <p:tgtEl>
                                          <p:spTgt spid="7987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9882"/>
                                        </p:tgtEl>
                                        <p:attrNameLst>
                                          <p:attrName>style.visibility</p:attrName>
                                        </p:attrNameLst>
                                      </p:cBhvr>
                                      <p:to>
                                        <p:strVal val="visible"/>
                                      </p:to>
                                    </p:set>
                                    <p:animEffect transition="in" filter="wipe(left)">
                                      <p:cBhvr>
                                        <p:cTn id="29" dur="500"/>
                                        <p:tgtEl>
                                          <p:spTgt spid="7988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9880"/>
                                        </p:tgtEl>
                                        <p:attrNameLst>
                                          <p:attrName>style.visibility</p:attrName>
                                        </p:attrNameLst>
                                      </p:cBhvr>
                                      <p:to>
                                        <p:strVal val="visible"/>
                                      </p:to>
                                    </p:set>
                                    <p:animEffect transition="in" filter="wipe(left)">
                                      <p:cBhvr>
                                        <p:cTn id="41" dur="500"/>
                                        <p:tgtEl>
                                          <p:spTgt spid="7988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9881"/>
                                        </p:tgtEl>
                                        <p:attrNameLst>
                                          <p:attrName>style.visibility</p:attrName>
                                        </p:attrNameLst>
                                      </p:cBhvr>
                                      <p:to>
                                        <p:strVal val="visible"/>
                                      </p:to>
                                    </p:set>
                                    <p:animEffect transition="in" filter="wipe(left)">
                                      <p:cBhvr>
                                        <p:cTn id="46" dur="5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825" y="953223"/>
            <a:ext cx="7776988" cy="5256212"/>
          </a:xfrm>
        </p:spPr>
        <p:txBody>
          <a:bodyPr/>
          <a:lstStyle/>
          <a:p>
            <a:pPr>
              <a:lnSpc>
                <a:spcPct val="125000"/>
              </a:lnSpc>
              <a:defRPr/>
            </a:pPr>
            <a:r>
              <a:rPr lang="zh-CN" altLang="zh-CN" dirty="0" smtClean="0"/>
              <a:t>利用变量替换</a:t>
            </a:r>
            <a:endParaRPr lang="en-US" altLang="zh-CN" dirty="0" smtClean="0"/>
          </a:p>
          <a:p>
            <a:pPr>
              <a:lnSpc>
                <a:spcPct val="125000"/>
              </a:lnSpc>
              <a:defRPr/>
            </a:pPr>
            <a:endParaRPr lang="en-US" altLang="zh-CN" dirty="0" smtClean="0"/>
          </a:p>
          <a:p>
            <a:pPr>
              <a:lnSpc>
                <a:spcPct val="125000"/>
              </a:lnSpc>
              <a:defRPr/>
            </a:pPr>
            <a:endParaRPr lang="en-US" altLang="zh-CN" dirty="0" smtClean="0"/>
          </a:p>
          <a:p>
            <a:pPr>
              <a:lnSpc>
                <a:spcPct val="125000"/>
              </a:lnSpc>
              <a:defRPr/>
            </a:pPr>
            <a:endParaRPr lang="en-US" altLang="zh-CN" dirty="0" smtClean="0"/>
          </a:p>
          <a:p>
            <a:pPr>
              <a:lnSpc>
                <a:spcPct val="125000"/>
              </a:lnSpc>
              <a:defRPr/>
            </a:pPr>
            <a:r>
              <a:rPr lang="zh-CN" altLang="en-US" dirty="0" smtClean="0"/>
              <a:t>可</a:t>
            </a:r>
            <a:r>
              <a:rPr lang="zh-CN" altLang="zh-CN" dirty="0" smtClean="0"/>
              <a:t>以把筛选性质作为</a:t>
            </a:r>
            <a:r>
              <a:rPr lang="en-US" altLang="zh-CN" dirty="0" smtClean="0"/>
              <a:t> </a:t>
            </a:r>
            <a:r>
              <a:rPr lang="zh-CN" altLang="en-US" i="1" dirty="0" smtClean="0">
                <a:sym typeface="Symbol" pitchFamily="18" charset="2"/>
              </a:rPr>
              <a:t>  </a:t>
            </a:r>
            <a:r>
              <a:rPr lang="zh-CN" altLang="zh-CN" dirty="0" smtClean="0"/>
              <a:t>函数的定义</a:t>
            </a:r>
            <a:r>
              <a:rPr lang="zh-CN" altLang="en-US" dirty="0" smtClean="0"/>
              <a:t>：</a:t>
            </a:r>
            <a:endParaRPr lang="en-US" altLang="zh-CN" dirty="0" smtClean="0"/>
          </a:p>
          <a:p>
            <a:pPr>
              <a:lnSpc>
                <a:spcPct val="125000"/>
              </a:lnSpc>
              <a:defRPr/>
            </a:pPr>
            <a:r>
              <a:rPr lang="zh-CN" altLang="zh-CN" dirty="0" smtClean="0"/>
              <a:t>对任一无穷次可微函数</a:t>
            </a:r>
            <a:r>
              <a:rPr lang="en-US" altLang="zh-CN" dirty="0" smtClean="0"/>
              <a:t>  </a:t>
            </a:r>
            <a:r>
              <a:rPr lang="en-US" altLang="zh-CN" i="1" dirty="0" smtClean="0"/>
              <a:t>f</a:t>
            </a:r>
            <a:r>
              <a:rPr lang="en-US" altLang="zh-CN" dirty="0" smtClean="0"/>
              <a:t>(</a:t>
            </a:r>
            <a:r>
              <a:rPr lang="en-US" altLang="zh-CN" i="1" dirty="0" smtClean="0"/>
              <a:t>t</a:t>
            </a:r>
            <a:r>
              <a:rPr lang="en-US" altLang="zh-CN" dirty="0" smtClean="0"/>
              <a:t>)</a:t>
            </a:r>
            <a:r>
              <a:rPr lang="zh-CN" altLang="zh-CN" dirty="0" smtClean="0"/>
              <a:t>，使得筛选性质成立的函数称为</a:t>
            </a:r>
            <a:r>
              <a:rPr lang="en-US" altLang="zh-CN" dirty="0" smtClean="0"/>
              <a:t> </a:t>
            </a:r>
            <a:r>
              <a:rPr lang="zh-CN" altLang="en-US" i="1" dirty="0" smtClean="0">
                <a:solidFill>
                  <a:srgbClr val="FF0000"/>
                </a:solidFill>
                <a:sym typeface="Symbol" pitchFamily="18" charset="2"/>
              </a:rPr>
              <a:t> </a:t>
            </a:r>
            <a:r>
              <a:rPr lang="zh-CN" altLang="zh-CN" dirty="0" smtClean="0">
                <a:solidFill>
                  <a:srgbClr val="FF0000"/>
                </a:solidFill>
                <a:latin typeface="华文楷体" panose="02010600040101010101" pitchFamily="2" charset="-122"/>
                <a:ea typeface="华文楷体" panose="02010600040101010101" pitchFamily="2" charset="-122"/>
              </a:rPr>
              <a:t>函数</a:t>
            </a:r>
            <a:r>
              <a:rPr lang="zh-CN" altLang="zh-CN" dirty="0" smtClean="0"/>
              <a:t>。</a:t>
            </a:r>
            <a:endParaRPr lang="zh-CN" altLang="en-US" dirty="0" smtClean="0"/>
          </a:p>
        </p:txBody>
      </p:sp>
      <p:sp>
        <p:nvSpPr>
          <p:cNvPr id="4" name="日期占位符 3"/>
          <p:cNvSpPr>
            <a:spLocks noGrp="1"/>
          </p:cNvSpPr>
          <p:nvPr>
            <p:ph type="dt" sz="quarter" idx="10"/>
          </p:nvPr>
        </p:nvSpPr>
        <p:spPr/>
        <p:txBody>
          <a:bodyPr/>
          <a:lstStyle/>
          <a:p>
            <a:pPr>
              <a:defRPr/>
            </a:pPr>
            <a:fld id="{4A7E6283-C41F-49CE-A054-094520CDAB16}" type="datetime8">
              <a:rPr lang="zh-CN" altLang="en-US" smtClean="0"/>
              <a:pPr>
                <a:defRPr/>
              </a:pPr>
              <a:t>2018年9月10日1时32分</a:t>
            </a:fld>
            <a:endParaRPr lang="zh-CN" altLang="en-US" dirty="0"/>
          </a:p>
        </p:txBody>
      </p:sp>
      <p:sp>
        <p:nvSpPr>
          <p:cNvPr id="79877"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8EE4CDE-5844-4761-A290-7C105668465D}" type="slidenum">
              <a:rPr lang="zh-CN" altLang="en-US" sz="1800">
                <a:solidFill>
                  <a:srgbClr val="FFFFFF"/>
                </a:solidFill>
                <a:latin typeface="Georgia" panose="02040502050405020303" pitchFamily="18" charset="0"/>
              </a:rPr>
              <a:pPr>
                <a:spcBef>
                  <a:spcPct val="0"/>
                </a:spcBef>
                <a:buClrTx/>
                <a:buFontTx/>
                <a:buNone/>
              </a:pPr>
              <a:t>76</a:t>
            </a:fld>
            <a:endParaRPr lang="zh-CN" altLang="en-US" sz="1800">
              <a:solidFill>
                <a:srgbClr val="FFFFFF"/>
              </a:solidFill>
              <a:latin typeface="Georgia" panose="02040502050405020303" pitchFamily="18" charset="0"/>
            </a:endParaRPr>
          </a:p>
        </p:txBody>
      </p:sp>
      <p:graphicFrame>
        <p:nvGraphicFramePr>
          <p:cNvPr id="79883" name="对象 10"/>
          <p:cNvGraphicFramePr>
            <a:graphicFrameLocks noChangeAspect="1"/>
          </p:cNvGraphicFramePr>
          <p:nvPr>
            <p:extLst>
              <p:ext uri="{D42A27DB-BD31-4B8C-83A1-F6EECF244321}">
                <p14:modId xmlns:p14="http://schemas.microsoft.com/office/powerpoint/2010/main" xmlns="" val="630500003"/>
              </p:ext>
            </p:extLst>
          </p:nvPr>
        </p:nvGraphicFramePr>
        <p:xfrm>
          <a:off x="2275899" y="1844824"/>
          <a:ext cx="4736840" cy="950622"/>
        </p:xfrm>
        <a:graphic>
          <a:graphicData uri="http://schemas.openxmlformats.org/presentationml/2006/ole">
            <p:oleObj spid="_x0000_s147596" name="Equation" r:id="rId4" imgW="1663560" imgH="330120" progId="Equation.DSMT4">
              <p:embed/>
            </p:oleObj>
          </a:graphicData>
        </a:graphic>
      </p:graphicFrame>
      <p:sp>
        <p:nvSpPr>
          <p:cNvPr id="12" name="棱台 11">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79929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9883"/>
                                        </p:tgtEl>
                                        <p:attrNameLst>
                                          <p:attrName>style.visibility</p:attrName>
                                        </p:attrNameLst>
                                      </p:cBhvr>
                                      <p:to>
                                        <p:strVal val="visible"/>
                                      </p:to>
                                    </p:set>
                                    <p:anim calcmode="lin" valueType="num">
                                      <p:cBhvr>
                                        <p:cTn id="11" dur="500" fill="hold"/>
                                        <p:tgtEl>
                                          <p:spTgt spid="79883"/>
                                        </p:tgtEl>
                                        <p:attrNameLst>
                                          <p:attrName>ppt_w</p:attrName>
                                        </p:attrNameLst>
                                      </p:cBhvr>
                                      <p:tavLst>
                                        <p:tav tm="0">
                                          <p:val>
                                            <p:fltVal val="0"/>
                                          </p:val>
                                        </p:tav>
                                        <p:tav tm="100000">
                                          <p:val>
                                            <p:strVal val="#ppt_w"/>
                                          </p:val>
                                        </p:tav>
                                      </p:tavLst>
                                    </p:anim>
                                    <p:anim calcmode="lin" valueType="num">
                                      <p:cBhvr>
                                        <p:cTn id="12" dur="500" fill="hold"/>
                                        <p:tgtEl>
                                          <p:spTgt spid="79883"/>
                                        </p:tgtEl>
                                        <p:attrNameLst>
                                          <p:attrName>ppt_h</p:attrName>
                                        </p:attrNameLst>
                                      </p:cBhvr>
                                      <p:tavLst>
                                        <p:tav tm="0">
                                          <p:val>
                                            <p:fltVal val="0"/>
                                          </p:val>
                                        </p:tav>
                                        <p:tav tm="100000">
                                          <p:val>
                                            <p:strVal val="#ppt_h"/>
                                          </p:val>
                                        </p:tav>
                                      </p:tavLst>
                                    </p:anim>
                                    <p:animEffect transition="in" filter="fade">
                                      <p:cBhvr>
                                        <p:cTn id="13" dur="500"/>
                                        <p:tgtEl>
                                          <p:spTgt spid="7988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0890" y="476251"/>
            <a:ext cx="8065020" cy="5976937"/>
          </a:xfrm>
        </p:spPr>
        <p:txBody>
          <a:bodyPr/>
          <a:lstStyle/>
          <a:p>
            <a:pPr>
              <a:lnSpc>
                <a:spcPct val="125000"/>
              </a:lnSpc>
              <a:defRPr/>
            </a:pPr>
            <a:r>
              <a:rPr lang="zh-CN" altLang="en-US" dirty="0" smtClean="0">
                <a:sym typeface="Symbol" pitchFamily="18" charset="2"/>
              </a:rPr>
              <a:t>两个广义函数 </a:t>
            </a:r>
            <a:r>
              <a:rPr lang="zh-CN" altLang="en-US" i="1" dirty="0" smtClean="0">
                <a:sym typeface="Symbol"/>
              </a:rPr>
              <a:t></a:t>
            </a:r>
            <a:r>
              <a:rPr lang="en-US" altLang="zh-CN" dirty="0"/>
              <a:t>(</a:t>
            </a:r>
            <a:r>
              <a:rPr lang="en-US" altLang="zh-CN" i="1" dirty="0"/>
              <a:t>t</a:t>
            </a:r>
            <a:r>
              <a:rPr lang="en-US" altLang="zh-CN" dirty="0"/>
              <a:t>)</a:t>
            </a:r>
            <a:r>
              <a:rPr lang="zh-CN" altLang="en-US" i="1" dirty="0" smtClean="0">
                <a:sym typeface="Symbol"/>
              </a:rPr>
              <a:t> </a:t>
            </a:r>
            <a:r>
              <a:rPr lang="zh-CN" altLang="en-US" dirty="0" smtClean="0">
                <a:sym typeface="Symbol"/>
              </a:rPr>
              <a:t>与 </a:t>
            </a:r>
            <a:r>
              <a:rPr lang="zh-CN" altLang="en-US" i="1" dirty="0" smtClean="0">
                <a:sym typeface="Symbol"/>
              </a:rPr>
              <a:t></a:t>
            </a:r>
            <a:r>
              <a:rPr lang="en-US" altLang="zh-CN" dirty="0"/>
              <a:t>(</a:t>
            </a:r>
            <a:r>
              <a:rPr lang="en-US" altLang="zh-CN" i="1" dirty="0"/>
              <a:t>t</a:t>
            </a:r>
            <a:r>
              <a:rPr lang="en-US" altLang="zh-CN" dirty="0"/>
              <a:t>)</a:t>
            </a:r>
            <a:r>
              <a:rPr lang="zh-CN" altLang="en-US" i="1" dirty="0" smtClean="0">
                <a:sym typeface="Symbol"/>
              </a:rPr>
              <a:t> </a:t>
            </a:r>
            <a:r>
              <a:rPr lang="zh-CN" altLang="en-US" dirty="0" smtClean="0">
                <a:sym typeface="Symbol" pitchFamily="18" charset="2"/>
              </a:rPr>
              <a:t>相等：</a:t>
            </a:r>
            <a:endParaRPr lang="en-US" altLang="zh-CN" dirty="0" smtClean="0">
              <a:sym typeface="Symbol" pitchFamily="18" charset="2"/>
            </a:endParaRPr>
          </a:p>
          <a:p>
            <a:pPr marL="109537" indent="0">
              <a:lnSpc>
                <a:spcPct val="125000"/>
              </a:lnSpc>
              <a:buNone/>
              <a:defRPr/>
            </a:pPr>
            <a:r>
              <a:rPr lang="en-US" altLang="zh-CN" dirty="0">
                <a:sym typeface="Symbol" pitchFamily="18" charset="2"/>
              </a:rPr>
              <a:t> </a:t>
            </a:r>
            <a:r>
              <a:rPr lang="en-US" altLang="zh-CN" dirty="0" smtClean="0">
                <a:sym typeface="Symbol" pitchFamily="18" charset="2"/>
              </a:rPr>
              <a:t>  </a:t>
            </a:r>
            <a:r>
              <a:rPr lang="zh-CN" altLang="zh-CN" dirty="0" smtClean="0"/>
              <a:t>对任意无穷次可微的函数</a:t>
            </a:r>
            <a:r>
              <a:rPr lang="en-US" altLang="zh-CN" dirty="0" smtClean="0"/>
              <a:t> </a:t>
            </a:r>
            <a:r>
              <a:rPr lang="en-US" altLang="zh-CN" i="1" dirty="0" smtClean="0"/>
              <a:t>f</a:t>
            </a:r>
            <a:r>
              <a:rPr lang="en-US" altLang="zh-CN" dirty="0" smtClean="0"/>
              <a:t>(</a:t>
            </a:r>
            <a:r>
              <a:rPr lang="en-US" altLang="zh-CN" i="1" dirty="0" smtClean="0"/>
              <a:t>t</a:t>
            </a:r>
            <a:r>
              <a:rPr lang="en-US" altLang="zh-CN" dirty="0" smtClean="0"/>
              <a:t>) </a:t>
            </a:r>
            <a:r>
              <a:rPr lang="zh-CN" altLang="zh-CN" dirty="0" smtClean="0"/>
              <a:t>，往证</a:t>
            </a:r>
            <a:endParaRPr lang="zh-CN" altLang="zh-CN" sz="2000" dirty="0" smtClean="0"/>
          </a:p>
          <a:p>
            <a:pPr>
              <a:lnSpc>
                <a:spcPct val="125000"/>
              </a:lnSpc>
              <a:defRPr/>
            </a:pPr>
            <a:endParaRPr lang="en-US" altLang="zh-CN" i="1" dirty="0" smtClean="0">
              <a:sym typeface="Symbol" pitchFamily="18" charset="2"/>
            </a:endParaRPr>
          </a:p>
          <a:p>
            <a:pPr>
              <a:lnSpc>
                <a:spcPct val="125000"/>
              </a:lnSpc>
              <a:defRPr/>
            </a:pPr>
            <a:endParaRPr lang="en-US" altLang="zh-CN" i="1" dirty="0" smtClean="0">
              <a:sym typeface="Symbol" pitchFamily="18" charset="2"/>
            </a:endParaRPr>
          </a:p>
          <a:p>
            <a:pPr marL="623887" indent="-514350">
              <a:lnSpc>
                <a:spcPct val="125000"/>
              </a:lnSpc>
              <a:buFont typeface="+mj-lt"/>
              <a:buAutoNum type="arabicPeriod" startAt="2"/>
              <a:defRPr/>
            </a:pPr>
            <a:r>
              <a:rPr lang="zh-CN" altLang="en-US" dirty="0" smtClean="0">
                <a:sym typeface="Symbol" pitchFamily="18" charset="2"/>
              </a:rPr>
              <a:t> </a:t>
            </a:r>
            <a:r>
              <a:rPr lang="zh-CN" altLang="en-US" i="1" dirty="0" smtClean="0">
                <a:solidFill>
                  <a:srgbClr val="FF0000"/>
                </a:solidFill>
                <a:sym typeface="Symbol" pitchFamily="18" charset="2"/>
              </a:rPr>
              <a:t></a:t>
            </a:r>
            <a:r>
              <a:rPr lang="zh-CN" altLang="en-US" i="1" dirty="0" smtClean="0">
                <a:sym typeface="Symbol" pitchFamily="18" charset="2"/>
              </a:rPr>
              <a:t> </a:t>
            </a:r>
            <a:r>
              <a:rPr lang="zh-CN" altLang="zh-CN" dirty="0">
                <a:solidFill>
                  <a:srgbClr val="FF0000"/>
                </a:solidFill>
                <a:latin typeface="华文楷体" panose="02010600040101010101" pitchFamily="2" charset="-122"/>
                <a:ea typeface="华文楷体" panose="02010600040101010101" pitchFamily="2" charset="-122"/>
              </a:rPr>
              <a:t>函数是偶函数</a:t>
            </a:r>
            <a:r>
              <a:rPr lang="zh-CN" altLang="en-US" dirty="0" smtClean="0"/>
              <a:t>：</a:t>
            </a:r>
            <a:r>
              <a:rPr lang="zh-CN" altLang="en-US" i="1" dirty="0" smtClean="0">
                <a:sym typeface="Symbol" pitchFamily="18" charset="2"/>
              </a:rPr>
              <a:t> </a:t>
            </a:r>
            <a:r>
              <a:rPr lang="zh-CN" altLang="en-US" sz="3600" i="1" dirty="0" smtClean="0">
                <a:solidFill>
                  <a:srgbClr val="FF0000"/>
                </a:solidFill>
                <a:sym typeface="Symbol" pitchFamily="18" charset="2"/>
              </a:rPr>
              <a:t></a:t>
            </a:r>
            <a:r>
              <a:rPr lang="en-US" altLang="zh-CN" sz="3600" dirty="0" smtClean="0">
                <a:solidFill>
                  <a:srgbClr val="FF0000"/>
                </a:solidFill>
                <a:sym typeface="Symbol" pitchFamily="18" charset="2"/>
              </a:rPr>
              <a:t>(</a:t>
            </a:r>
            <a:r>
              <a:rPr lang="en-US" altLang="zh-CN" sz="3600" i="1" dirty="0" smtClean="0">
                <a:solidFill>
                  <a:srgbClr val="FF0000"/>
                </a:solidFill>
                <a:sym typeface="Symbol" pitchFamily="18" charset="2"/>
              </a:rPr>
              <a:t>t</a:t>
            </a:r>
            <a:r>
              <a:rPr lang="en-US" altLang="zh-CN" sz="3600" dirty="0" smtClean="0">
                <a:solidFill>
                  <a:srgbClr val="FF0000"/>
                </a:solidFill>
                <a:sym typeface="Symbol" pitchFamily="18" charset="2"/>
              </a:rPr>
              <a:t>) = </a:t>
            </a:r>
            <a:r>
              <a:rPr lang="zh-CN" altLang="en-US" sz="3600" i="1" dirty="0" smtClean="0">
                <a:solidFill>
                  <a:srgbClr val="FF0000"/>
                </a:solidFill>
                <a:sym typeface="Symbol" pitchFamily="18" charset="2"/>
              </a:rPr>
              <a:t></a:t>
            </a:r>
            <a:r>
              <a:rPr lang="en-US" altLang="zh-CN" sz="3600" dirty="0" smtClean="0">
                <a:solidFill>
                  <a:srgbClr val="FF0000"/>
                </a:solidFill>
                <a:sym typeface="Symbol" pitchFamily="18" charset="2"/>
              </a:rPr>
              <a:t>(-</a:t>
            </a:r>
            <a:r>
              <a:rPr lang="en-US" altLang="zh-CN" sz="3600" i="1" dirty="0" smtClean="0">
                <a:solidFill>
                  <a:srgbClr val="FF0000"/>
                </a:solidFill>
                <a:sym typeface="Symbol" pitchFamily="18" charset="2"/>
              </a:rPr>
              <a:t>t</a:t>
            </a:r>
            <a:r>
              <a:rPr lang="en-US" altLang="zh-CN" sz="3600" dirty="0" smtClean="0">
                <a:solidFill>
                  <a:srgbClr val="FF0000"/>
                </a:solidFill>
                <a:sym typeface="Symbol" pitchFamily="18" charset="2"/>
              </a:rPr>
              <a:t>)</a:t>
            </a:r>
            <a:endParaRPr lang="en-US" altLang="zh-CN" sz="3200" dirty="0" smtClean="0">
              <a:solidFill>
                <a:srgbClr val="FF0000"/>
              </a:solidFill>
              <a:sym typeface="Symbol" pitchFamily="18" charset="2"/>
            </a:endParaRPr>
          </a:p>
          <a:p>
            <a:pPr lvl="1">
              <a:lnSpc>
                <a:spcPct val="125000"/>
              </a:lnSpc>
              <a:defRPr/>
            </a:pPr>
            <a:r>
              <a:rPr lang="zh-CN" altLang="en-US" dirty="0"/>
              <a:t>证</a:t>
            </a:r>
            <a:r>
              <a:rPr lang="zh-CN" altLang="en-US" dirty="0" smtClean="0"/>
              <a:t>明：</a:t>
            </a:r>
            <a:r>
              <a:rPr lang="zh-CN" altLang="zh-CN" dirty="0"/>
              <a:t>对任意无穷次可微的函数</a:t>
            </a:r>
            <a:r>
              <a:rPr lang="en-US" altLang="zh-CN" dirty="0"/>
              <a:t> </a:t>
            </a:r>
            <a:r>
              <a:rPr lang="en-US" altLang="zh-CN" i="1" dirty="0"/>
              <a:t>f</a:t>
            </a:r>
            <a:r>
              <a:rPr lang="en-US" altLang="zh-CN" dirty="0"/>
              <a:t>(</a:t>
            </a:r>
            <a:r>
              <a:rPr lang="en-US" altLang="zh-CN" i="1" dirty="0"/>
              <a:t>x</a:t>
            </a:r>
            <a:r>
              <a:rPr lang="en-US" altLang="zh-CN" dirty="0"/>
              <a:t>) </a:t>
            </a:r>
            <a:r>
              <a:rPr lang="zh-CN" altLang="zh-CN" dirty="0"/>
              <a:t>，往</a:t>
            </a:r>
            <a:r>
              <a:rPr lang="zh-CN" altLang="zh-CN" dirty="0" smtClean="0"/>
              <a:t>证</a:t>
            </a:r>
            <a:endParaRPr lang="zh-CN" altLang="zh-CN" sz="1800" dirty="0"/>
          </a:p>
        </p:txBody>
      </p:sp>
      <p:sp>
        <p:nvSpPr>
          <p:cNvPr id="4" name="日期占位符 3"/>
          <p:cNvSpPr>
            <a:spLocks noGrp="1"/>
          </p:cNvSpPr>
          <p:nvPr>
            <p:ph type="dt" sz="quarter" idx="10"/>
          </p:nvPr>
        </p:nvSpPr>
        <p:spPr/>
        <p:txBody>
          <a:bodyPr/>
          <a:lstStyle/>
          <a:p>
            <a:pPr>
              <a:defRPr/>
            </a:pPr>
            <a:fld id="{21F43AEC-3651-4164-B0CD-3A2E4E2039E8}" type="datetime8">
              <a:rPr lang="zh-CN" altLang="en-US" smtClean="0"/>
              <a:pPr>
                <a:defRPr/>
              </a:pPr>
              <a:t>2018年9月10日1时32分</a:t>
            </a:fld>
            <a:endParaRPr lang="zh-CN" altLang="en-US" dirty="0"/>
          </a:p>
        </p:txBody>
      </p:sp>
      <p:sp>
        <p:nvSpPr>
          <p:cNvPr id="81924"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2EA88F05-1680-4853-B85B-3F968E4025A2}" type="slidenum">
              <a:rPr lang="zh-CN" altLang="en-US" sz="1800">
                <a:solidFill>
                  <a:srgbClr val="FFFFFF"/>
                </a:solidFill>
                <a:latin typeface="Georgia" panose="02040502050405020303" pitchFamily="18" charset="0"/>
              </a:rPr>
              <a:pPr>
                <a:spcBef>
                  <a:spcPct val="0"/>
                </a:spcBef>
                <a:buClrTx/>
                <a:buFontTx/>
                <a:buNone/>
              </a:pPr>
              <a:t>77</a:t>
            </a:fld>
            <a:endParaRPr lang="zh-CN" altLang="en-US" sz="1800">
              <a:solidFill>
                <a:srgbClr val="FFFFFF"/>
              </a:solidFill>
              <a:latin typeface="Georgia" panose="02040502050405020303" pitchFamily="18" charset="0"/>
            </a:endParaRPr>
          </a:p>
        </p:txBody>
      </p:sp>
      <p:sp>
        <p:nvSpPr>
          <p:cNvPr id="8192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1926" name="对象 6"/>
          <p:cNvGraphicFramePr>
            <a:graphicFrameLocks noChangeAspect="1"/>
          </p:cNvGraphicFramePr>
          <p:nvPr>
            <p:extLst>
              <p:ext uri="{D42A27DB-BD31-4B8C-83A1-F6EECF244321}">
                <p14:modId xmlns:p14="http://schemas.microsoft.com/office/powerpoint/2010/main" xmlns="" val="4187172980"/>
              </p:ext>
            </p:extLst>
          </p:nvPr>
        </p:nvGraphicFramePr>
        <p:xfrm>
          <a:off x="2308936" y="1745807"/>
          <a:ext cx="5128159" cy="864203"/>
        </p:xfrm>
        <a:graphic>
          <a:graphicData uri="http://schemas.openxmlformats.org/presentationml/2006/ole">
            <p:oleObj spid="_x0000_s148981" name="Equation" r:id="rId4" imgW="1981080" imgH="330120" progId="Equation.DSMT4">
              <p:embed/>
            </p:oleObj>
          </a:graphicData>
        </a:graphic>
      </p:graphicFrame>
      <p:sp>
        <p:nvSpPr>
          <p:cNvPr id="819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1929" name="对象 11"/>
          <p:cNvGraphicFramePr>
            <a:graphicFrameLocks noChangeAspect="1"/>
          </p:cNvGraphicFramePr>
          <p:nvPr>
            <p:extLst>
              <p:ext uri="{D42A27DB-BD31-4B8C-83A1-F6EECF244321}">
                <p14:modId xmlns:p14="http://schemas.microsoft.com/office/powerpoint/2010/main" xmlns="" val="1082432284"/>
              </p:ext>
            </p:extLst>
          </p:nvPr>
        </p:nvGraphicFramePr>
        <p:xfrm>
          <a:off x="5004048" y="5244269"/>
          <a:ext cx="3227070" cy="849027"/>
        </p:xfrm>
        <a:graphic>
          <a:graphicData uri="http://schemas.openxmlformats.org/presentationml/2006/ole">
            <p:oleObj spid="_x0000_s148982" name="Equation" r:id="rId5" imgW="1244520" imgH="330120" progId="Equation.DSMT4">
              <p:embed/>
            </p:oleObj>
          </a:graphicData>
        </a:graphic>
      </p:graphicFrame>
      <p:graphicFrame>
        <p:nvGraphicFramePr>
          <p:cNvPr id="81930" name="对象 12"/>
          <p:cNvGraphicFramePr>
            <a:graphicFrameLocks noChangeAspect="1"/>
          </p:cNvGraphicFramePr>
          <p:nvPr>
            <p:extLst>
              <p:ext uri="{D42A27DB-BD31-4B8C-83A1-F6EECF244321}">
                <p14:modId xmlns:p14="http://schemas.microsoft.com/office/powerpoint/2010/main" xmlns="" val="603157231"/>
              </p:ext>
            </p:extLst>
          </p:nvPr>
        </p:nvGraphicFramePr>
        <p:xfrm>
          <a:off x="916965" y="5243984"/>
          <a:ext cx="3956050" cy="849312"/>
        </p:xfrm>
        <a:graphic>
          <a:graphicData uri="http://schemas.openxmlformats.org/presentationml/2006/ole">
            <p:oleObj spid="_x0000_s148983" name="Equation" r:id="rId6" imgW="1523880" imgH="330120" progId="Equation.DSMT4">
              <p:embed/>
            </p:oleObj>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xmlns="" val="3015863332"/>
              </p:ext>
            </p:extLst>
          </p:nvPr>
        </p:nvGraphicFramePr>
        <p:xfrm>
          <a:off x="7452320" y="4148386"/>
          <a:ext cx="1217835" cy="522478"/>
        </p:xfrm>
        <a:graphic>
          <a:graphicData uri="http://schemas.openxmlformats.org/presentationml/2006/ole">
            <p:oleObj spid="_x0000_s148984" name="Equation" r:id="rId7" imgW="469800" imgH="203040" progId="Equation.DSMT4">
              <p:embed/>
            </p:oleObj>
          </a:graphicData>
        </a:graphic>
      </p:graphicFrame>
      <p:grpSp>
        <p:nvGrpSpPr>
          <p:cNvPr id="6" name="组合 5"/>
          <p:cNvGrpSpPr/>
          <p:nvPr/>
        </p:nvGrpSpPr>
        <p:grpSpPr>
          <a:xfrm>
            <a:off x="1239372" y="3936829"/>
            <a:ext cx="6038580" cy="883147"/>
            <a:chOff x="1043098" y="2999185"/>
            <a:chExt cx="5489618" cy="802862"/>
          </a:xfrm>
        </p:grpSpPr>
        <p:graphicFrame>
          <p:nvGraphicFramePr>
            <p:cNvPr id="81928" name="对象 10"/>
            <p:cNvGraphicFramePr>
              <a:graphicFrameLocks noChangeAspect="1"/>
            </p:cNvGraphicFramePr>
            <p:nvPr>
              <p:extLst>
                <p:ext uri="{D42A27DB-BD31-4B8C-83A1-F6EECF244321}">
                  <p14:modId xmlns:p14="http://schemas.microsoft.com/office/powerpoint/2010/main" xmlns="" val="1285666105"/>
                </p:ext>
              </p:extLst>
            </p:nvPr>
          </p:nvGraphicFramePr>
          <p:xfrm>
            <a:off x="1043098" y="3030204"/>
            <a:ext cx="2395855" cy="771843"/>
          </p:xfrm>
          <a:graphic>
            <a:graphicData uri="http://schemas.openxmlformats.org/presentationml/2006/ole">
              <p:oleObj spid="_x0000_s148985" name="Equation" r:id="rId8" imgW="1015920" imgH="330120" progId="Equation.DSMT4">
                <p:embed/>
              </p:oleObj>
            </a:graphicData>
          </a:graphic>
        </p:graphicFrame>
        <p:graphicFrame>
          <p:nvGraphicFramePr>
            <p:cNvPr id="81931" name="对象 13"/>
            <p:cNvGraphicFramePr>
              <a:graphicFrameLocks noChangeAspect="1"/>
            </p:cNvGraphicFramePr>
            <p:nvPr>
              <p:extLst>
                <p:ext uri="{D42A27DB-BD31-4B8C-83A1-F6EECF244321}">
                  <p14:modId xmlns:p14="http://schemas.microsoft.com/office/powerpoint/2010/main" xmlns="" val="2156149370"/>
                </p:ext>
              </p:extLst>
            </p:nvPr>
          </p:nvGraphicFramePr>
          <p:xfrm>
            <a:off x="4346411" y="2999185"/>
            <a:ext cx="2186305" cy="771843"/>
          </p:xfrm>
          <a:graphic>
            <a:graphicData uri="http://schemas.openxmlformats.org/presentationml/2006/ole">
              <p:oleObj spid="_x0000_s148986" name="Equation" r:id="rId9" imgW="927000" imgH="330120" progId="Equation.DSMT4">
                <p:embed/>
              </p:oleObj>
            </a:graphicData>
          </a:graphic>
        </p:graphicFrame>
        <p:cxnSp>
          <p:nvCxnSpPr>
            <p:cNvPr id="14" name="直接连接符 13"/>
            <p:cNvCxnSpPr/>
            <p:nvPr/>
          </p:nvCxnSpPr>
          <p:spPr>
            <a:xfrm flipH="1">
              <a:off x="3635896" y="3429000"/>
              <a:ext cx="406669" cy="0"/>
            </a:xfrm>
            <a:prstGeom prst="line">
              <a:avLst/>
            </a:prstGeom>
            <a:ln w="133350" cmpd="dbl">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3923928" y="3925505"/>
            <a:ext cx="576064" cy="1015663"/>
          </a:xfrm>
          <a:prstGeom prst="rect">
            <a:avLst/>
          </a:prstGeom>
          <a:noFill/>
        </p:spPr>
        <p:txBody>
          <a:bodyPr wrap="square" rtlCol="0">
            <a:spAutoFit/>
          </a:bodyPr>
          <a:lstStyle/>
          <a:p>
            <a:r>
              <a:rPr lang="zh-CN" altLang="en-US" sz="6000" b="1" dirty="0" smtClean="0"/>
              <a:t>？</a:t>
            </a:r>
            <a:endParaRPr lang="zh-CN" altLang="en-US" sz="6000" b="1" dirty="0"/>
          </a:p>
        </p:txBody>
      </p:sp>
      <p:sp>
        <p:nvSpPr>
          <p:cNvPr id="17" name="TextBox 16"/>
          <p:cNvSpPr txBox="1"/>
          <p:nvPr/>
        </p:nvSpPr>
        <p:spPr>
          <a:xfrm>
            <a:off x="3923928" y="3925504"/>
            <a:ext cx="576064" cy="1015663"/>
          </a:xfrm>
          <a:prstGeom prst="rect">
            <a:avLst/>
          </a:prstGeom>
          <a:noFill/>
        </p:spPr>
        <p:txBody>
          <a:bodyPr wrap="square" rtlCol="0">
            <a:spAutoFit/>
          </a:bodyPr>
          <a:lstStyle/>
          <a:p>
            <a:r>
              <a:rPr lang="zh-CN" altLang="en-US" sz="6000" b="1" dirty="0" smtClean="0">
                <a:sym typeface="Symbol"/>
              </a:rPr>
              <a:t></a:t>
            </a:r>
            <a:endParaRPr lang="zh-CN" altLang="en-US" sz="6000" b="1" dirty="0"/>
          </a:p>
        </p:txBody>
      </p:sp>
      <p:cxnSp>
        <p:nvCxnSpPr>
          <p:cNvPr id="18" name="直接连接符 17"/>
          <p:cNvCxnSpPr/>
          <p:nvPr/>
        </p:nvCxnSpPr>
        <p:spPr>
          <a:xfrm flipH="1">
            <a:off x="7257284" y="4819976"/>
            <a:ext cx="511700" cy="313372"/>
          </a:xfrm>
          <a:prstGeom prst="line">
            <a:avLst/>
          </a:prstGeom>
          <a:ln w="133350" cmpd="dbl">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8" name="文本框 7"/>
              <p:cNvSpPr txBox="1"/>
              <p:nvPr/>
            </p:nvSpPr>
            <p:spPr>
              <a:xfrm>
                <a:off x="614147" y="4861743"/>
                <a:ext cx="1694789" cy="461665"/>
              </a:xfrm>
              <a:prstGeom prst="rect">
                <a:avLst/>
              </a:prstGeom>
              <a:noFill/>
              <a:ln w="38100">
                <a:solidFill>
                  <a:schemeClr val="tx1"/>
                </a:solidFill>
              </a:ln>
            </p:spPr>
            <p:txBody>
              <a:bodyPr wrap="square" rtlCol="0">
                <a:spAutoFit/>
              </a:bodyPr>
              <a:lstStyle/>
              <a:p>
                <a:r>
                  <a:rPr lang="zh-CN" altLang="en-US" sz="2400" b="1" dirty="0" smtClean="0"/>
                  <a:t>令 </a:t>
                </a:r>
                <a14:m>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oMath>
                </a14:m>
                <a:endParaRPr lang="zh-CN" altLang="en-US" sz="2400" b="1" dirty="0"/>
              </a:p>
            </p:txBody>
          </p:sp>
        </mc:Choice>
        <mc:Fallback>
          <p:sp>
            <p:nvSpPr>
              <p:cNvPr id="8" name="文本框 7"/>
              <p:cNvSpPr txBox="1">
                <a:spLocks noRot="1" noChangeAspect="1" noMove="1" noResize="1" noEditPoints="1" noAdjustHandles="1" noChangeArrowheads="1" noChangeShapeType="1" noTextEdit="1"/>
              </p:cNvSpPr>
              <p:nvPr/>
            </p:nvSpPr>
            <p:spPr>
              <a:xfrm>
                <a:off x="614147" y="4861743"/>
                <a:ext cx="1694789" cy="461665"/>
              </a:xfrm>
              <a:prstGeom prst="rect">
                <a:avLst/>
              </a:prstGeom>
              <a:blipFill>
                <a:blip r:embed="rId10" cstate="print"/>
                <a:stretch>
                  <a:fillRect l="-4577" t="-9877" b="-20988"/>
                </a:stretch>
              </a:blipFill>
              <a:ln w="38100">
                <a:solidFill>
                  <a:schemeClr val="tx1"/>
                </a:solidFill>
              </a:ln>
            </p:spPr>
            <p:txBody>
              <a:bodyPr/>
              <a:lstStyle/>
              <a:p>
                <a:r>
                  <a:rPr lang="zh-CN" altLang="en-US">
                    <a:noFill/>
                  </a:rPr>
                  <a:t> </a:t>
                </a:r>
              </a:p>
            </p:txBody>
          </p:sp>
        </mc:Fallback>
      </mc:AlternateContent>
      <p:sp>
        <p:nvSpPr>
          <p:cNvPr id="9" name="圆角矩形 8"/>
          <p:cNvSpPr/>
          <p:nvPr/>
        </p:nvSpPr>
        <p:spPr>
          <a:xfrm>
            <a:off x="4091450" y="5323408"/>
            <a:ext cx="624566" cy="625872"/>
          </a:xfrm>
          <a:prstGeom prst="roundRect">
            <a:avLst/>
          </a:prstGeom>
          <a:solidFill>
            <a:schemeClr val="accent1">
              <a:alpha val="15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239372" y="5352334"/>
            <a:ext cx="624566" cy="740961"/>
          </a:xfrm>
          <a:prstGeom prst="roundRect">
            <a:avLst/>
          </a:prstGeom>
          <a:solidFill>
            <a:schemeClr val="accent1">
              <a:alpha val="15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棱台 20">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15258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1926"/>
                                        </p:tgtEl>
                                        <p:attrNameLst>
                                          <p:attrName>style.visibility</p:attrName>
                                        </p:attrNameLst>
                                      </p:cBhvr>
                                      <p:to>
                                        <p:strVal val="visible"/>
                                      </p:to>
                                    </p:set>
                                    <p:anim calcmode="lin" valueType="num">
                                      <p:cBhvr>
                                        <p:cTn id="16" dur="500" fill="hold"/>
                                        <p:tgtEl>
                                          <p:spTgt spid="81926"/>
                                        </p:tgtEl>
                                        <p:attrNameLst>
                                          <p:attrName>ppt_w</p:attrName>
                                        </p:attrNameLst>
                                      </p:cBhvr>
                                      <p:tavLst>
                                        <p:tav tm="0">
                                          <p:val>
                                            <p:fltVal val="0"/>
                                          </p:val>
                                        </p:tav>
                                        <p:tav tm="100000">
                                          <p:val>
                                            <p:strVal val="#ppt_w"/>
                                          </p:val>
                                        </p:tav>
                                      </p:tavLst>
                                    </p:anim>
                                    <p:anim calcmode="lin" valueType="num">
                                      <p:cBhvr>
                                        <p:cTn id="17" dur="500" fill="hold"/>
                                        <p:tgtEl>
                                          <p:spTgt spid="81926"/>
                                        </p:tgtEl>
                                        <p:attrNameLst>
                                          <p:attrName>ppt_h</p:attrName>
                                        </p:attrNameLst>
                                      </p:cBhvr>
                                      <p:tavLst>
                                        <p:tav tm="0">
                                          <p:val>
                                            <p:fltVal val="0"/>
                                          </p:val>
                                        </p:tav>
                                        <p:tav tm="100000">
                                          <p:val>
                                            <p:strVal val="#ppt_h"/>
                                          </p:val>
                                        </p:tav>
                                      </p:tavLst>
                                    </p:anim>
                                    <p:animEffect transition="in" filter="fade">
                                      <p:cBhvr>
                                        <p:cTn id="18" dur="500"/>
                                        <p:tgtEl>
                                          <p:spTgt spid="819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1"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1930"/>
                                        </p:tgtEl>
                                        <p:attrNameLst>
                                          <p:attrName>style.visibility</p:attrName>
                                        </p:attrNameLst>
                                      </p:cBhvr>
                                      <p:to>
                                        <p:strVal val="visible"/>
                                      </p:to>
                                    </p:set>
                                    <p:animEffect transition="in" filter="wipe(left)">
                                      <p:cBhvr>
                                        <p:cTn id="56" dur="500"/>
                                        <p:tgtEl>
                                          <p:spTgt spid="81930"/>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3"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heel(3)">
                                      <p:cBhvr>
                                        <p:cTn id="61" dur="500"/>
                                        <p:tgtEl>
                                          <p:spTgt spid="22"/>
                                        </p:tgtEl>
                                      </p:cBhvr>
                                    </p:animEffect>
                                  </p:childTnLst>
                                </p:cTn>
                              </p:par>
                              <p:par>
                                <p:cTn id="62" presetID="21" presetClass="entr" presetSubtype="3"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heel(3)">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81929"/>
                                        </p:tgtEl>
                                        <p:attrNameLst>
                                          <p:attrName>style.visibility</p:attrName>
                                        </p:attrNameLst>
                                      </p:cBhvr>
                                      <p:to>
                                        <p:strVal val="visible"/>
                                      </p:to>
                                    </p:set>
                                    <p:animEffect transition="in" filter="wipe(left)">
                                      <p:cBhvr>
                                        <p:cTn id="69" dur="500"/>
                                        <p:tgtEl>
                                          <p:spTgt spid="8192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down)">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hidden"/>
                                      </p:to>
                                    </p:set>
                                  </p:childTnLst>
                                </p:cTn>
                              </p:par>
                              <p:par>
                                <p:cTn id="79" presetID="22" presetClass="entr" presetSubtype="4"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down)">
                                      <p:cBhvr>
                                        <p:cTn id="8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7" grpId="0"/>
      <p:bldP spid="8" grpId="0" animBg="1"/>
      <p:bldP spid="9" grpId="0" animBg="1"/>
      <p:bldP spid="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5" y="476672"/>
                <a:ext cx="7920880" cy="5760640"/>
              </a:xfrm>
            </p:spPr>
            <p:txBody>
              <a:bodyPr/>
              <a:lstStyle/>
              <a:p>
                <a:pPr marL="623887" lvl="0" indent="-514350">
                  <a:lnSpc>
                    <a:spcPct val="114000"/>
                  </a:lnSpc>
                  <a:buFont typeface="+mj-lt"/>
                  <a:buAutoNum type="arabicPeriod" startAt="3"/>
                </a:pPr>
                <a:r>
                  <a:rPr lang="zh-CN" altLang="zh-CN" dirty="0">
                    <a:solidFill>
                      <a:srgbClr val="FF0000"/>
                    </a:solidFill>
                    <a:latin typeface="华文楷体" panose="02010600040101010101" pitchFamily="2" charset="-122"/>
                    <a:ea typeface="华文楷体" panose="02010600040101010101" pitchFamily="2" charset="-122"/>
                  </a:rPr>
                  <a:t>时间尺度变换性质</a:t>
                </a:r>
                <a:r>
                  <a:rPr lang="zh-CN" altLang="zh-CN" dirty="0" smtClean="0"/>
                  <a:t>：</a:t>
                </a: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𝒃𝒕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𝒂</m:t>
                          </m:r>
                        </m:e>
                      </m:d>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𝟏</m:t>
                          </m:r>
                        </m:num>
                        <m:den>
                          <m:r>
                            <a:rPr lang="en-US" altLang="zh-CN" b="1" i="1">
                              <a:solidFill>
                                <a:srgbClr val="FF0000"/>
                              </a:solidFill>
                              <a:latin typeface="Cambria Math" panose="02040503050406030204" pitchFamily="18" charset="0"/>
                            </a:rPr>
                            <m:t>𝒃</m:t>
                          </m:r>
                        </m:den>
                      </m:f>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𝒂</m:t>
                              </m:r>
                            </m:num>
                            <m:den>
                              <m:r>
                                <a:rPr lang="en-US" altLang="zh-CN" b="1" i="1">
                                  <a:solidFill>
                                    <a:srgbClr val="FF0000"/>
                                  </a:solidFill>
                                  <a:latin typeface="Cambria Math" panose="02040503050406030204" pitchFamily="18" charset="0"/>
                                </a:rPr>
                                <m:t>𝒃</m:t>
                              </m:r>
                            </m:den>
                          </m:f>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𝒂</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𝒃</m:t>
                      </m:r>
                      <m:r>
                        <a:rPr lang="en-US" altLang="zh-CN" b="1" i="1">
                          <a:solidFill>
                            <a:srgbClr val="FF0000"/>
                          </a:solidFill>
                          <a:latin typeface="Cambria Math" panose="02040503050406030204" pitchFamily="18" charset="0"/>
                        </a:rPr>
                        <m:t>∈</m:t>
                      </m:r>
                      <m:sSup>
                        <m:sSupPr>
                          <m:ctrlPr>
                            <a:rPr lang="zh-CN" altLang="zh-CN" i="1">
                              <a:solidFill>
                                <a:srgbClr val="FF0000"/>
                              </a:solidFill>
                              <a:latin typeface="Cambria Math"/>
                            </a:rPr>
                          </m:ctrlPr>
                        </m:sSupPr>
                        <m:e>
                          <m:r>
                            <a:rPr lang="en-US" altLang="zh-CN" b="1" i="1" smtClean="0">
                              <a:solidFill>
                                <a:srgbClr val="FF0000"/>
                              </a:solidFill>
                              <a:latin typeface="Cambria Math" panose="02040503050406030204" pitchFamily="18" charset="0"/>
                            </a:rPr>
                            <m:t>ℝ</m:t>
                          </m:r>
                        </m:e>
                        <m:sup>
                          <m:r>
                            <a:rPr lang="en-US" altLang="zh-CN" b="1" i="1">
                              <a:solidFill>
                                <a:srgbClr val="FF0000"/>
                              </a:solidFill>
                              <a:latin typeface="Cambria Math" panose="02040503050406030204" pitchFamily="18" charset="0"/>
                            </a:rPr>
                            <m:t>+</m:t>
                          </m:r>
                        </m:sup>
                      </m:sSup>
                    </m:oMath>
                  </m:oMathPara>
                </a14:m>
                <a:endParaRPr lang="zh-CN" altLang="zh-CN" dirty="0">
                  <a:solidFill>
                    <a:srgbClr val="FF0000"/>
                  </a:solidFill>
                </a:endParaRPr>
              </a:p>
              <a:p>
                <a:pPr>
                  <a:lnSpc>
                    <a:spcPct val="140000"/>
                  </a:lnSpc>
                </a:pPr>
                <a:r>
                  <a:rPr lang="zh-CN" altLang="en-US" dirty="0" smtClean="0"/>
                  <a:t>证明：</a:t>
                </a:r>
                <a:r>
                  <a:rPr lang="zh-CN" altLang="zh-CN" dirty="0" smtClean="0"/>
                  <a:t>对</a:t>
                </a:r>
                <a:r>
                  <a:rPr lang="zh-CN" altLang="zh-CN" dirty="0"/>
                  <a:t>任意的无穷次可微函数</a:t>
                </a:r>
                <a:r>
                  <a:rPr lang="en-US" altLang="zh-CN" dirty="0" smtClean="0"/>
                  <a:t/>
                </a: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en-US" altLang="zh-CN" dirty="0" smtClean="0"/>
                  <a:t/>
                </a:r>
                <a:r>
                  <a:rPr lang="zh-CN" altLang="zh-CN" dirty="0"/>
                  <a:t>有</a:t>
                </a:r>
              </a:p>
              <a:p>
                <a:pPr marL="109537" indent="0">
                  <a:lnSpc>
                    <a:spcPct val="125000"/>
                  </a:lnSpc>
                  <a:buNone/>
                </a:pPr>
                <a14:m>
                  <m:oMathPara xmlns:m="http://schemas.openxmlformats.org/officeDocument/2006/math">
                    <m:oMathParaPr>
                      <m:jc m:val="centerGroup"/>
                    </m:oMathParaPr>
                    <m:oMath xmlns:m="http://schemas.openxmlformats.org/officeDocument/2006/math">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𝜹</m:t>
                          </m:r>
                          <m:d>
                            <m:dPr>
                              <m:ctrlPr>
                                <a:rPr lang="zh-CN" altLang="zh-CN" sz="2400" i="1">
                                  <a:latin typeface="Cambria Math"/>
                                </a:rPr>
                              </m:ctrlPr>
                            </m:dPr>
                            <m:e>
                              <m:r>
                                <a:rPr lang="en-US" altLang="zh-CN" sz="2400" b="1" i="1">
                                  <a:latin typeface="Cambria Math" panose="02040503050406030204" pitchFamily="18" charset="0"/>
                                </a:rPr>
                                <m:t>𝒃𝒕</m:t>
                              </m:r>
                              <m:r>
                                <a:rPr lang="en-US" altLang="zh-CN" sz="2400" b="1" i="1">
                                  <a:latin typeface="Cambria Math" panose="02040503050406030204" pitchFamily="18" charset="0"/>
                                </a:rPr>
                                <m:t>−</m:t>
                              </m:r>
                              <m:r>
                                <a:rPr lang="en-US" altLang="zh-CN" sz="2400" b="1" i="1">
                                  <a:latin typeface="Cambria Math" panose="02040503050406030204" pitchFamily="18" charset="0"/>
                                </a:rPr>
                                <m:t>𝒂</m:t>
                              </m:r>
                            </m:e>
                          </m:d>
                          <m:r>
                            <a:rPr lang="en-US" altLang="zh-CN" sz="2400" b="1" i="1">
                              <a:latin typeface="Cambria Math" panose="02040503050406030204" pitchFamily="18" charset="0"/>
                            </a:rPr>
                            <m:t>𝒇</m:t>
                          </m:r>
                          <m:r>
                            <a:rPr lang="en-US" altLang="zh-CN" sz="2400" b="1" i="1">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m:t>
                          </m:r>
                          <m:r>
                            <m:rPr>
                              <m:nor/>
                            </m:rPr>
                            <a:rPr lang="en-US" altLang="zh-CN" sz="2400"/>
                            <m:t>d</m:t>
                          </m:r>
                          <m:r>
                            <a:rPr lang="en-US" altLang="zh-CN" sz="2400" b="1" i="1">
                              <a:latin typeface="Cambria Math" panose="02040503050406030204" pitchFamily="18" charset="0"/>
                            </a:rPr>
                            <m:t>𝒕</m:t>
                          </m:r>
                        </m:e>
                      </m:nary>
                      <m:r>
                        <a:rPr lang="en-US" altLang="zh-CN" sz="2400" b="1" i="1">
                          <a:latin typeface="Cambria Math" panose="02040503050406030204" pitchFamily="18" charset="0"/>
                        </a:rPr>
                        <m:t>=</m:t>
                      </m:r>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f>
                            <m:fPr>
                              <m:ctrlPr>
                                <a:rPr lang="zh-CN" altLang="zh-CN" sz="2400"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𝒃</m:t>
                              </m:r>
                            </m:den>
                          </m:f>
                          <m:r>
                            <a:rPr lang="en-US" altLang="zh-CN" sz="2400" b="1" i="1">
                              <a:latin typeface="Cambria Math" panose="02040503050406030204" pitchFamily="18" charset="0"/>
                            </a:rPr>
                            <m:t>𝜹</m:t>
                          </m:r>
                          <m:d>
                            <m:dPr>
                              <m:ctrlPr>
                                <a:rPr lang="zh-CN" altLang="zh-CN" sz="2400" i="1">
                                  <a:latin typeface="Cambria Math"/>
                                </a:rPr>
                              </m:ctrlPr>
                            </m:dPr>
                            <m:e>
                              <m:r>
                                <a:rPr lang="en-US" altLang="zh-CN" sz="2400" b="1" i="1">
                                  <a:latin typeface="Cambria Math" panose="02040503050406030204" pitchFamily="18" charset="0"/>
                                </a:rPr>
                                <m:t>𝒕</m:t>
                              </m:r>
                              <m:r>
                                <a:rPr lang="en-US" altLang="zh-CN" sz="2400" b="1" i="1">
                                  <a:latin typeface="Cambria Math" panose="02040503050406030204" pitchFamily="18" charset="0"/>
                                </a:rPr>
                                <m:t>−</m:t>
                              </m:r>
                              <m:f>
                                <m:fPr>
                                  <m:ctrlPr>
                                    <a:rPr lang="zh-CN" altLang="zh-CN" sz="2400" i="1">
                                      <a:latin typeface="Cambria Math"/>
                                    </a:rPr>
                                  </m:ctrlPr>
                                </m:fPr>
                                <m:num>
                                  <m:r>
                                    <a:rPr lang="en-US" altLang="zh-CN" sz="2400" b="1" i="1">
                                      <a:latin typeface="Cambria Math" panose="02040503050406030204" pitchFamily="18" charset="0"/>
                                    </a:rPr>
                                    <m:t>𝒂</m:t>
                                  </m:r>
                                </m:num>
                                <m:den>
                                  <m:r>
                                    <a:rPr lang="en-US" altLang="zh-CN" sz="2400" b="1" i="1">
                                      <a:latin typeface="Cambria Math" panose="02040503050406030204" pitchFamily="18" charset="0"/>
                                    </a:rPr>
                                    <m:t>𝒃</m:t>
                                  </m:r>
                                </m:den>
                              </m:f>
                            </m:e>
                          </m:d>
                          <m:r>
                            <a:rPr lang="en-US" altLang="zh-CN" sz="2400" b="1" i="1">
                              <a:latin typeface="Cambria Math" panose="02040503050406030204" pitchFamily="18" charset="0"/>
                            </a:rPr>
                            <m:t>𝒇</m:t>
                          </m:r>
                          <m:r>
                            <a:rPr lang="en-US" altLang="zh-CN" sz="2400" b="1" i="1">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m:t>
                          </m:r>
                          <m:r>
                            <m:rPr>
                              <m:nor/>
                            </m:rPr>
                            <a:rPr lang="en-US" altLang="zh-CN" sz="2400"/>
                            <m:t>d</m:t>
                          </m:r>
                          <m:r>
                            <a:rPr lang="en-US" altLang="zh-CN" sz="2400" b="1" i="1">
                              <a:latin typeface="Cambria Math" panose="02040503050406030204" pitchFamily="18" charset="0"/>
                            </a:rPr>
                            <m:t>𝒕</m:t>
                          </m:r>
                        </m:e>
                      </m:nary>
                      <m:r>
                        <a:rPr lang="en-US" altLang="zh-CN" sz="2400" i="1">
                          <a:latin typeface="Cambria Math" panose="02040503050406030204" pitchFamily="18" charset="0"/>
                        </a:rPr>
                        <m:t>=</m:t>
                      </m:r>
                      <m:f>
                        <m:fPr>
                          <m:ctrlPr>
                            <a:rPr lang="zh-CN" altLang="zh-CN" sz="2400" i="1">
                              <a:latin typeface="Cambria Math"/>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𝒃</m:t>
                          </m:r>
                        </m:den>
                      </m:f>
                      <m:r>
                        <a:rPr lang="en-US" altLang="zh-CN" sz="2400" i="1">
                          <a:latin typeface="Cambria Math" panose="02040503050406030204" pitchFamily="18" charset="0"/>
                        </a:rPr>
                        <m:t>𝒇</m:t>
                      </m:r>
                      <m:d>
                        <m:dPr>
                          <m:ctrlPr>
                            <a:rPr lang="zh-CN" altLang="zh-CN" sz="2400" i="1">
                              <a:latin typeface="Cambria Math"/>
                            </a:rPr>
                          </m:ctrlPr>
                        </m:dPr>
                        <m:e>
                          <m:f>
                            <m:fPr>
                              <m:ctrlPr>
                                <a:rPr lang="zh-CN" altLang="zh-CN" sz="2400" i="1">
                                  <a:latin typeface="Cambria Math"/>
                                </a:rPr>
                              </m:ctrlPr>
                            </m:fPr>
                            <m:num>
                              <m:r>
                                <a:rPr lang="en-US" altLang="zh-CN" sz="2400" i="1">
                                  <a:latin typeface="Cambria Math" panose="02040503050406030204" pitchFamily="18" charset="0"/>
                                </a:rPr>
                                <m:t>𝒂</m:t>
                              </m:r>
                            </m:num>
                            <m:den>
                              <m:r>
                                <a:rPr lang="en-US" altLang="zh-CN" sz="2400" i="1">
                                  <a:latin typeface="Cambria Math" panose="02040503050406030204" pitchFamily="18" charset="0"/>
                                </a:rPr>
                                <m:t>𝒃</m:t>
                              </m:r>
                            </m:den>
                          </m:f>
                        </m:e>
                      </m:d>
                    </m:oMath>
                  </m:oMathPara>
                </a14:m>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𝜹</m:t>
                          </m:r>
                          <m:d>
                            <m:dPr>
                              <m:ctrlPr>
                                <a:rPr lang="zh-CN" altLang="zh-CN" i="1">
                                  <a:latin typeface="Cambria Math"/>
                                </a:rPr>
                              </m:ctrlPr>
                            </m:dPr>
                            <m:e>
                              <m:r>
                                <a:rPr lang="en-US" altLang="zh-CN" i="1">
                                  <a:latin typeface="Cambria Math" panose="02040503050406030204" pitchFamily="18" charset="0"/>
                                </a:rPr>
                                <m:t>𝒔</m:t>
                              </m:r>
                            </m:e>
                          </m:d>
                          <m:r>
                            <a:rPr lang="en-US" altLang="zh-CN" i="1">
                              <a:latin typeface="Cambria Math" panose="02040503050406030204" pitchFamily="18" charset="0"/>
                            </a:rPr>
                            <m:t>𝒇</m:t>
                          </m:r>
                          <m:d>
                            <m:dPr>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𝒔</m:t>
                                  </m:r>
                                </m:num>
                                <m:den>
                                  <m:r>
                                    <a:rPr lang="en-US" altLang="zh-CN" i="1">
                                      <a:latin typeface="Cambria Math" panose="02040503050406030204" pitchFamily="18" charset="0"/>
                                    </a:rPr>
                                    <m:t>𝒃</m:t>
                                  </m:r>
                                </m:den>
                              </m:f>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𝒂</m:t>
                                  </m:r>
                                </m:num>
                                <m:den>
                                  <m:r>
                                    <a:rPr lang="en-US" altLang="zh-CN" i="1">
                                      <a:latin typeface="Cambria Math" panose="02040503050406030204" pitchFamily="18" charset="0"/>
                                    </a:rPr>
                                    <m:t>𝒃</m:t>
                                  </m:r>
                                </m:den>
                              </m:f>
                            </m:e>
                          </m:d>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𝒃</m:t>
                              </m:r>
                            </m:den>
                          </m:f>
                          <m:r>
                            <m:rPr>
                              <m:nor/>
                            </m:rPr>
                            <a:rPr lang="en-US" altLang="zh-CN"/>
                            <m:t>d</m:t>
                          </m:r>
                          <m:r>
                            <a:rPr lang="en-US" altLang="zh-CN" i="1">
                              <a:latin typeface="Cambria Math" panose="02040503050406030204" pitchFamily="18" charset="0"/>
                            </a:rPr>
                            <m:t>𝒔</m:t>
                          </m:r>
                        </m:e>
                      </m:nary>
                    </m:oMath>
                  </m:oMathPara>
                </a14:m>
                <a:endParaRPr lang="zh-CN" altLang="zh-CN" dirty="0"/>
              </a:p>
              <a:p>
                <a:pPr>
                  <a:lnSpc>
                    <a:spcPct val="150000"/>
                  </a:lnSpc>
                </a:pPr>
                <a:r>
                  <a:rPr lang="zh-CN" altLang="zh-CN" dirty="0" smtClean="0"/>
                  <a:t>积分</a:t>
                </a:r>
                <a:r>
                  <a:rPr lang="zh-CN" altLang="zh-CN" dirty="0"/>
                  <a:t>变量替换可得</a:t>
                </a:r>
              </a:p>
              <a:p>
                <a:pPr marL="109537"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𝒃𝒕</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b="1" i="1" smtClean="0">
                          <a:latin typeface="Cambria Math" panose="02040503050406030204" pitchFamily="18" charset="0"/>
                        </a:rPr>
                        <m:t>,   </m:t>
                      </m:r>
                      <m:r>
                        <a:rPr lang="en-US" altLang="zh-CN" i="1">
                          <a:latin typeface="Cambria Math" panose="02040503050406030204" pitchFamily="18" charset="0"/>
                        </a:rPr>
                        <m:t>𝒕</m:t>
                      </m:r>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𝒔</m:t>
                          </m:r>
                        </m:num>
                        <m:den>
                          <m:r>
                            <a:rPr lang="en-US" altLang="zh-CN" i="1">
                              <a:latin typeface="Cambria Math" panose="02040503050406030204" pitchFamily="18" charset="0"/>
                            </a:rPr>
                            <m:t>𝒃</m:t>
                          </m:r>
                        </m:den>
                      </m:f>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𝒂</m:t>
                          </m:r>
                        </m:num>
                        <m:den>
                          <m:r>
                            <a:rPr lang="en-US" altLang="zh-CN" i="1">
                              <a:latin typeface="Cambria Math" panose="02040503050406030204" pitchFamily="18" charset="0"/>
                            </a:rPr>
                            <m:t>𝒃</m:t>
                          </m:r>
                        </m:den>
                      </m:f>
                      <m:r>
                        <a:rPr lang="en-US" altLang="zh-CN" b="1" i="1" smtClean="0">
                          <a:latin typeface="Cambria Math" panose="02040503050406030204" pitchFamily="18" charset="0"/>
                        </a:rPr>
                        <m:t>,  </m:t>
                      </m:r>
                      <m:r>
                        <a:rPr lang="en-US" altLang="zh-CN" b="1" i="0" smtClean="0">
                          <a:latin typeface="Cambria Math" panose="02040503050406030204" pitchFamily="18" charset="0"/>
                        </a:rPr>
                        <m:t>𝐝</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f>
                        <m:fPr>
                          <m:ctrlPr>
                            <a:rPr lang="en-US" altLang="zh-CN" b="1" i="1" smtClean="0">
                              <a:latin typeface="Cambria Math"/>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𝒃</m:t>
                          </m:r>
                        </m:den>
                      </m:f>
                      <m:r>
                        <a:rPr lang="en-US" altLang="zh-CN" b="1" i="0" smtClean="0">
                          <a:latin typeface="Cambria Math" panose="02040503050406030204" pitchFamily="18" charset="0"/>
                        </a:rPr>
                        <m:t>𝐝</m:t>
                      </m:r>
                      <m:r>
                        <a:rPr lang="en-US" altLang="zh-CN" b="1" i="1" smtClean="0">
                          <a:latin typeface="Cambria Math" panose="02040503050406030204" pitchFamily="18" charset="0"/>
                        </a:rPr>
                        <m:t>𝒔</m:t>
                      </m:r>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5" y="476672"/>
                <a:ext cx="7920880" cy="5760640"/>
              </a:xfrm>
              <a:blipFill>
                <a:blip r:embed="rId2" cstate="print"/>
                <a:stretch>
                  <a:fillRect l="-77" t="-105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78</a:t>
            </a:fld>
            <a:endParaRPr lang="zh-CN" altLang="en-US"/>
          </a:p>
        </p:txBody>
      </p:sp>
      <p:sp>
        <p:nvSpPr>
          <p:cNvPr id="7" name="等号 6"/>
          <p:cNvSpPr/>
          <p:nvPr/>
        </p:nvSpPr>
        <p:spPr>
          <a:xfrm rot="19866587">
            <a:off x="6605681" y="3586547"/>
            <a:ext cx="1080120" cy="504056"/>
          </a:xfrm>
          <a:prstGeom prst="mathEqual">
            <a:avLst>
              <a:gd name="adj1" fmla="val 8146"/>
              <a:gd name="adj2" fmla="val 179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7073733" y="2564904"/>
            <a:ext cx="1386699"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34636" y="5301208"/>
            <a:ext cx="210677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092352" y="5314637"/>
            <a:ext cx="210677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棱台 10">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4479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grpId="0" nodeType="clickEffect">
                                  <p:stCondLst>
                                    <p:cond delay="0"/>
                                  </p:stCondLst>
                                  <p:childTnLst>
                                    <p:animEffect transition="out" filter="wipe(left)">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8" fill="hold" grpId="0" nodeType="clickEffect">
                                  <p:stCondLst>
                                    <p:cond delay="0"/>
                                  </p:stCondLst>
                                  <p:childTnLst>
                                    <p:animEffect transition="out" filter="wipe(left)">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wipe(left)">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42"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barn(outHorizontal)">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55576" y="764704"/>
                <a:ext cx="7942139" cy="5256584"/>
              </a:xfrm>
            </p:spPr>
            <p:txBody>
              <a:bodyPr/>
              <a:lstStyle/>
              <a:p>
                <a:pPr marL="623887" lvl="0" indent="-514350">
                  <a:lnSpc>
                    <a:spcPct val="150000"/>
                  </a:lnSpc>
                  <a:buFont typeface="+mj-lt"/>
                  <a:buAutoNum type="arabicPeriod" startAt="4"/>
                </a:pPr>
                <a:r>
                  <a:rPr lang="zh-CN" altLang="zh-CN" dirty="0">
                    <a:solidFill>
                      <a:srgbClr val="FF0000"/>
                    </a:solidFill>
                    <a:latin typeface="华文楷体" panose="02010600040101010101" pitchFamily="2" charset="-122"/>
                    <a:ea typeface="华文楷体" panose="02010600040101010101" pitchFamily="2" charset="-122"/>
                  </a:rPr>
                  <a:t>乘以时间函数的性质</a:t>
                </a:r>
                <a:r>
                  <a:rPr lang="zh-CN" altLang="zh-CN" dirty="0" smtClean="0"/>
                  <a:t>：</a:t>
                </a:r>
                <a:endParaRPr lang="en-US" altLang="zh-CN" dirty="0" smtClean="0"/>
              </a:p>
              <a:p>
                <a:pPr lvl="0">
                  <a:lnSpc>
                    <a:spcPct val="150000"/>
                  </a:lnSpc>
                </a:pPr>
                <a14:m>
                  <m:oMath xmlns:m="http://schemas.openxmlformats.org/officeDocument/2006/math">
                    <m:r>
                      <a:rPr lang="en-US" altLang="zh-CN" b="1" i="1">
                        <a:latin typeface="Cambria Math" panose="02040503050406030204" pitchFamily="18" charset="0"/>
                      </a:rPr>
                      <m:t>𝒂</m:t>
                    </m:r>
                  </m:oMath>
                </a14:m>
                <a:r>
                  <a:rPr lang="en-US" altLang="zh-CN" dirty="0" smtClean="0"/>
                  <a:t/>
                </a:r>
                <a:r>
                  <a:rPr lang="zh-CN" altLang="zh-CN" dirty="0"/>
                  <a:t>是任意常数，</a:t>
                </a:r>
                <a14:m>
                  <m:oMath xmlns:m="http://schemas.openxmlformats.org/officeDocument/2006/math">
                    <m:r>
                      <a:rPr lang="en-US" altLang="zh-CN" b="1" i="1">
                        <a:latin typeface="Cambria Math" panose="02040503050406030204" pitchFamily="18" charset="0"/>
                      </a:rPr>
                      <m:t>𝝋</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在</a:t>
                </a:r>
                <a:r>
                  <a:rPr lang="en-US" altLang="zh-CN" dirty="0" smtClean="0"/>
                  <a:t/>
                </a:r>
                <a14:m>
                  <m:oMath xmlns:m="http://schemas.openxmlformats.org/officeDocument/2006/math">
                    <m:r>
                      <a:rPr lang="en-US" altLang="zh-CN" b="1" i="1">
                        <a:latin typeface="Cambria Math" panose="02040503050406030204" pitchFamily="18" charset="0"/>
                      </a:rPr>
                      <m:t>𝒂</m:t>
                    </m:r>
                  </m:oMath>
                </a14:m>
                <a:r>
                  <a:rPr lang="en-US" altLang="zh-CN" dirty="0" smtClean="0"/>
                  <a:t/>
                </a:r>
                <a:r>
                  <a:rPr lang="zh-CN" altLang="zh-CN" dirty="0"/>
                  <a:t>处连续，则</a:t>
                </a:r>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𝝋</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𝒂</m:t>
                          </m:r>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𝝋</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𝒂</m:t>
                          </m:r>
                        </m:e>
                      </m:d>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𝒂</m:t>
                          </m:r>
                        </m:e>
                      </m:d>
                    </m:oMath>
                  </m:oMathPara>
                </a14:m>
                <a:endParaRPr lang="zh-CN" altLang="zh-CN" dirty="0">
                  <a:solidFill>
                    <a:srgbClr val="FF0000"/>
                  </a:solidFill>
                </a:endParaRPr>
              </a:p>
              <a:p>
                <a:pPr>
                  <a:lnSpc>
                    <a:spcPct val="150000"/>
                  </a:lnSpc>
                </a:pPr>
                <a:r>
                  <a:rPr lang="zh-CN" altLang="zh-CN" dirty="0"/>
                  <a:t>证明：对任意的无穷次可微函数</a:t>
                </a:r>
                <a:r>
                  <a:rPr lang="en-US" altLang="zh-CN" dirty="0" smtClean="0"/>
                  <a:t/>
                </a: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en-US" altLang="zh-CN" dirty="0" smtClean="0"/>
                  <a:t/>
                </a:r>
                <a:r>
                  <a:rPr lang="zh-CN" altLang="zh-CN" dirty="0"/>
                  <a:t>有</a:t>
                </a:r>
              </a:p>
              <a:p>
                <a:pPr marL="109537" indent="0">
                  <a:lnSpc>
                    <a:spcPct val="150000"/>
                  </a:lnSpc>
                  <a:buNone/>
                </a:pPr>
                <a14:m>
                  <m:oMathPara xmlns:m="http://schemas.openxmlformats.org/officeDocument/2006/math">
                    <m:oMathParaPr>
                      <m:jc m:val="centerGroup"/>
                    </m:oMathParaPr>
                    <m:oMath xmlns:m="http://schemas.openxmlformats.org/officeDocument/2006/math">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𝝋</m:t>
                          </m:r>
                          <m:d>
                            <m:dPr>
                              <m:ctrlPr>
                                <a:rPr lang="zh-CN" altLang="zh-CN" sz="2400" i="1">
                                  <a:latin typeface="Cambria Math"/>
                                </a:rPr>
                              </m:ctrlPr>
                            </m:dPr>
                            <m:e>
                              <m:r>
                                <a:rPr lang="en-US" altLang="zh-CN" sz="2400" b="1" i="1">
                                  <a:latin typeface="Cambria Math" panose="02040503050406030204" pitchFamily="18" charset="0"/>
                                </a:rPr>
                                <m:t>𝒕</m:t>
                              </m:r>
                            </m:e>
                          </m:d>
                          <m:r>
                            <a:rPr lang="en-US" altLang="zh-CN" sz="2400" b="1" i="1">
                              <a:latin typeface="Cambria Math" panose="02040503050406030204" pitchFamily="18" charset="0"/>
                            </a:rPr>
                            <m:t>𝜹</m:t>
                          </m:r>
                          <m:d>
                            <m:dPr>
                              <m:ctrlPr>
                                <a:rPr lang="zh-CN" altLang="zh-CN" sz="2400" i="1">
                                  <a:latin typeface="Cambria Math"/>
                                </a:rPr>
                              </m:ctrlPr>
                            </m:dPr>
                            <m:e>
                              <m:r>
                                <a:rPr lang="en-US" altLang="zh-CN" sz="2400" b="1" i="1">
                                  <a:latin typeface="Cambria Math" panose="02040503050406030204" pitchFamily="18" charset="0"/>
                                </a:rPr>
                                <m:t>𝒕</m:t>
                              </m:r>
                              <m:r>
                                <a:rPr lang="en-US" altLang="zh-CN" sz="2400" b="1" i="1">
                                  <a:latin typeface="Cambria Math" panose="02040503050406030204" pitchFamily="18" charset="0"/>
                                </a:rPr>
                                <m:t>−</m:t>
                              </m:r>
                              <m:r>
                                <a:rPr lang="en-US" altLang="zh-CN" sz="2400" b="1" i="1">
                                  <a:latin typeface="Cambria Math" panose="02040503050406030204" pitchFamily="18" charset="0"/>
                                </a:rPr>
                                <m:t>𝒂</m:t>
                              </m:r>
                            </m:e>
                          </m:d>
                          <m:r>
                            <a:rPr lang="en-US" altLang="zh-CN" sz="2400" b="1" i="1">
                              <a:latin typeface="Cambria Math" panose="02040503050406030204" pitchFamily="18" charset="0"/>
                            </a:rPr>
                            <m:t>𝒇</m:t>
                          </m:r>
                          <m:r>
                            <a:rPr lang="en-US" altLang="zh-CN" sz="2400" b="1" i="1">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m:t>
                          </m:r>
                          <m:r>
                            <m:rPr>
                              <m:nor/>
                            </m:rPr>
                            <a:rPr lang="en-US" altLang="zh-CN" sz="2400"/>
                            <m:t>d</m:t>
                          </m:r>
                          <m:r>
                            <a:rPr lang="en-US" altLang="zh-CN" sz="2400" b="1" i="1">
                              <a:latin typeface="Cambria Math" panose="02040503050406030204" pitchFamily="18" charset="0"/>
                            </a:rPr>
                            <m:t>𝒕</m:t>
                          </m:r>
                        </m:e>
                      </m:nary>
                      <m:r>
                        <a:rPr lang="en-US" altLang="zh-CN" sz="2400" b="1" i="1">
                          <a:latin typeface="Cambria Math" panose="02040503050406030204" pitchFamily="18" charset="0"/>
                        </a:rPr>
                        <m:t>=</m:t>
                      </m:r>
                      <m:nary>
                        <m:naryPr>
                          <m:limLoc m:val="subSup"/>
                          <m:ctrlPr>
                            <a:rPr lang="zh-CN" altLang="zh-CN" sz="2400" i="1">
                              <a:latin typeface="Cambria Math"/>
                            </a:rPr>
                          </m:ctrlPr>
                        </m:naryPr>
                        <m:sub>
                          <m:r>
                            <a:rPr lang="en-US" altLang="zh-CN" sz="2400" b="1" i="1">
                              <a:latin typeface="Cambria Math" panose="02040503050406030204" pitchFamily="18" charset="0"/>
                            </a:rPr>
                            <m:t>−∞</m:t>
                          </m:r>
                        </m:sub>
                        <m:sup>
                          <m:r>
                            <a:rPr lang="en-US" altLang="zh-CN" sz="2400" b="1" i="1">
                              <a:latin typeface="Cambria Math" panose="02040503050406030204" pitchFamily="18" charset="0"/>
                            </a:rPr>
                            <m:t>∞</m:t>
                          </m:r>
                        </m:sup>
                        <m:e>
                          <m:r>
                            <a:rPr lang="en-US" altLang="zh-CN" sz="2400" b="1" i="1">
                              <a:latin typeface="Cambria Math" panose="02040503050406030204" pitchFamily="18" charset="0"/>
                            </a:rPr>
                            <m:t>𝝋</m:t>
                          </m:r>
                          <m:d>
                            <m:dPr>
                              <m:ctrlPr>
                                <a:rPr lang="zh-CN" altLang="zh-CN" sz="2400" i="1">
                                  <a:latin typeface="Cambria Math"/>
                                </a:rPr>
                              </m:ctrlPr>
                            </m:dPr>
                            <m:e>
                              <m:r>
                                <a:rPr lang="en-US" altLang="zh-CN" sz="2400" b="1" i="1">
                                  <a:latin typeface="Cambria Math" panose="02040503050406030204" pitchFamily="18" charset="0"/>
                                </a:rPr>
                                <m:t>𝒂</m:t>
                              </m:r>
                            </m:e>
                          </m:d>
                          <m:r>
                            <a:rPr lang="en-US" altLang="zh-CN" sz="2400" b="1" i="1">
                              <a:latin typeface="Cambria Math" panose="02040503050406030204" pitchFamily="18" charset="0"/>
                            </a:rPr>
                            <m:t>𝜹</m:t>
                          </m:r>
                          <m:d>
                            <m:dPr>
                              <m:ctrlPr>
                                <a:rPr lang="zh-CN" altLang="zh-CN" sz="2400" i="1">
                                  <a:latin typeface="Cambria Math"/>
                                </a:rPr>
                              </m:ctrlPr>
                            </m:dPr>
                            <m:e>
                              <m:r>
                                <a:rPr lang="en-US" altLang="zh-CN" sz="2400" b="1" i="1">
                                  <a:latin typeface="Cambria Math" panose="02040503050406030204" pitchFamily="18" charset="0"/>
                                </a:rPr>
                                <m:t>𝒕</m:t>
                              </m:r>
                              <m:r>
                                <a:rPr lang="en-US" altLang="zh-CN" sz="2400" b="1" i="1">
                                  <a:latin typeface="Cambria Math" panose="02040503050406030204" pitchFamily="18" charset="0"/>
                                </a:rPr>
                                <m:t>−</m:t>
                              </m:r>
                              <m:r>
                                <a:rPr lang="en-US" altLang="zh-CN" sz="2400" b="1" i="1">
                                  <a:latin typeface="Cambria Math" panose="02040503050406030204" pitchFamily="18" charset="0"/>
                                </a:rPr>
                                <m:t>𝒂</m:t>
                              </m:r>
                            </m:e>
                          </m:d>
                          <m:r>
                            <a:rPr lang="en-US" altLang="zh-CN" sz="2400" b="1" i="1">
                              <a:latin typeface="Cambria Math" panose="02040503050406030204" pitchFamily="18" charset="0"/>
                            </a:rPr>
                            <m:t>𝒇</m:t>
                          </m:r>
                          <m:r>
                            <a:rPr lang="en-US" altLang="zh-CN" sz="2400" b="1" i="1">
                              <a:latin typeface="Cambria Math" panose="02040503050406030204" pitchFamily="18" charset="0"/>
                            </a:rPr>
                            <m:t>(</m:t>
                          </m:r>
                          <m:r>
                            <a:rPr lang="en-US" altLang="zh-CN" sz="2400" b="1" i="1">
                              <a:latin typeface="Cambria Math" panose="02040503050406030204" pitchFamily="18" charset="0"/>
                            </a:rPr>
                            <m:t>𝒕</m:t>
                          </m:r>
                          <m:r>
                            <a:rPr lang="en-US" altLang="zh-CN" sz="2400" b="1" i="1">
                              <a:latin typeface="Cambria Math" panose="02040503050406030204" pitchFamily="18" charset="0"/>
                            </a:rPr>
                            <m:t>)</m:t>
                          </m:r>
                          <m:r>
                            <m:rPr>
                              <m:nor/>
                            </m:rPr>
                            <a:rPr lang="en-US" altLang="zh-CN" sz="2400"/>
                            <m:t>d</m:t>
                          </m:r>
                          <m:r>
                            <a:rPr lang="en-US" altLang="zh-CN" sz="2400" b="1" i="1">
                              <a:latin typeface="Cambria Math" panose="02040503050406030204" pitchFamily="18" charset="0"/>
                            </a:rPr>
                            <m:t>𝒕</m:t>
                          </m:r>
                        </m:e>
                      </m:nary>
                    </m:oMath>
                  </m:oMathPara>
                </a14:m>
                <a:endParaRPr lang="en-US" altLang="zh-CN" b="1" i="1" dirty="0" smtClean="0"/>
              </a:p>
              <a:p>
                <a:pPr marL="109537" indent="0">
                  <a:lnSpc>
                    <a:spcPct val="250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𝝋</m:t>
                      </m:r>
                      <m:d>
                        <m:dPr>
                          <m:ctrlPr>
                            <a:rPr lang="zh-CN" altLang="zh-CN" i="1">
                              <a:latin typeface="Cambria Math"/>
                            </a:rPr>
                          </m:ctrlPr>
                        </m:dPr>
                        <m:e>
                          <m:r>
                            <a:rPr lang="en-US" altLang="zh-CN" b="1" i="1">
                              <a:latin typeface="Cambria Math" panose="02040503050406030204" pitchFamily="18" charset="0"/>
                            </a:rPr>
                            <m:t>𝒂</m:t>
                          </m:r>
                        </m:e>
                      </m:d>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𝒂</m:t>
                          </m:r>
                        </m:e>
                      </m:d>
                    </m:oMath>
                  </m:oMathPara>
                </a14:m>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764704"/>
                <a:ext cx="7942139" cy="5256584"/>
              </a:xfrm>
              <a:blipFill>
                <a:blip r:embed="rId2" cstate="print"/>
                <a:stretch>
                  <a:fillRect l="-7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79</a:t>
            </a:fld>
            <a:endParaRPr lang="zh-CN" altLang="en-US"/>
          </a:p>
        </p:txBody>
      </p:sp>
      <p:sp>
        <p:nvSpPr>
          <p:cNvPr id="6" name="等号 5"/>
          <p:cNvSpPr/>
          <p:nvPr/>
        </p:nvSpPr>
        <p:spPr>
          <a:xfrm rot="19866587">
            <a:off x="5274623" y="4522651"/>
            <a:ext cx="1080120" cy="504056"/>
          </a:xfrm>
          <a:prstGeom prst="mathEqual">
            <a:avLst>
              <a:gd name="adj1" fmla="val 8146"/>
              <a:gd name="adj2" fmla="val 179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等号 6"/>
          <p:cNvSpPr/>
          <p:nvPr/>
        </p:nvSpPr>
        <p:spPr>
          <a:xfrm rot="2147481">
            <a:off x="2977056" y="4483956"/>
            <a:ext cx="1080120" cy="504056"/>
          </a:xfrm>
          <a:prstGeom prst="mathEqual">
            <a:avLst>
              <a:gd name="adj1" fmla="val 8146"/>
              <a:gd name="adj2" fmla="val 179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棱台 7">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36152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404813"/>
            <a:ext cx="8229600" cy="863600"/>
          </a:xfrm>
        </p:spPr>
        <p:txBody>
          <a:bodyPr/>
          <a:lstStyle/>
          <a:p>
            <a:r>
              <a:rPr lang="en-US" altLang="zh-CN" i="1" u="sng" dirty="0" smtClean="0">
                <a:solidFill>
                  <a:srgbClr val="FF0000"/>
                </a:solidFill>
                <a:latin typeface="Times New Roman" panose="02020603050405020304" pitchFamily="18" charset="0"/>
                <a:cs typeface="Times New Roman" panose="02020603050405020304" pitchFamily="18" charset="0"/>
              </a:rPr>
              <a:t>Fourier</a:t>
            </a:r>
            <a:r>
              <a:rPr lang="en-US" altLang="zh-CN" dirty="0" smtClean="0"/>
              <a:t> </a:t>
            </a:r>
            <a:r>
              <a:rPr lang="zh-CN" altLang="en-US" dirty="0"/>
              <a:t>的</a:t>
            </a:r>
            <a:r>
              <a:rPr lang="zh-CN" altLang="en-US" dirty="0" smtClean="0"/>
              <a:t>工作</a:t>
            </a:r>
          </a:p>
        </p:txBody>
      </p:sp>
      <p:sp>
        <p:nvSpPr>
          <p:cNvPr id="12291" name="内容占位符 2"/>
          <p:cNvSpPr>
            <a:spLocks noGrp="1"/>
          </p:cNvSpPr>
          <p:nvPr>
            <p:ph idx="1"/>
          </p:nvPr>
        </p:nvSpPr>
        <p:spPr>
          <a:xfrm>
            <a:off x="734193" y="1377229"/>
            <a:ext cx="7942263" cy="4860083"/>
          </a:xfrm>
        </p:spPr>
        <p:txBody>
          <a:bodyPr/>
          <a:lstStyle/>
          <a:p>
            <a:pPr>
              <a:lnSpc>
                <a:spcPct val="150000"/>
              </a:lnSpc>
            </a:pPr>
            <a:r>
              <a:rPr lang="en-US" altLang="zh-CN" dirty="0" smtClean="0"/>
              <a:t>1801</a:t>
            </a:r>
            <a:r>
              <a:rPr lang="zh-CN" altLang="en-US" dirty="0" smtClean="0"/>
              <a:t>年，解释圆环面周期热流动时首次提出</a:t>
            </a:r>
            <a:r>
              <a:rPr lang="en-US" altLang="zh-CN" dirty="0" smtClean="0"/>
              <a:t>Fourier </a:t>
            </a:r>
            <a:r>
              <a:rPr lang="zh-CN" altLang="en-US" dirty="0" smtClean="0"/>
              <a:t>变换。</a:t>
            </a:r>
            <a:endParaRPr lang="en-US" altLang="zh-CN" dirty="0" smtClean="0"/>
          </a:p>
          <a:p>
            <a:pPr>
              <a:lnSpc>
                <a:spcPct val="150000"/>
              </a:lnSpc>
            </a:pPr>
            <a:r>
              <a:rPr lang="en-US" altLang="zh-CN" dirty="0" smtClean="0"/>
              <a:t>1804</a:t>
            </a:r>
            <a:r>
              <a:rPr lang="zh-CN" altLang="en-US" dirty="0" smtClean="0"/>
              <a:t>年，有限区间上由任意图形所定义的函数可以展成三角函数级数和。</a:t>
            </a:r>
            <a:endParaRPr lang="en-US" altLang="zh-CN" dirty="0" smtClean="0"/>
          </a:p>
          <a:p>
            <a:pPr>
              <a:lnSpc>
                <a:spcPct val="150000"/>
              </a:lnSpc>
            </a:pPr>
            <a:r>
              <a:rPr lang="en-US" altLang="zh-CN" dirty="0" smtClean="0"/>
              <a:t>1822</a:t>
            </a:r>
            <a:r>
              <a:rPr lang="zh-CN" altLang="en-US" dirty="0" smtClean="0"/>
              <a:t>年，</a:t>
            </a:r>
            <a:r>
              <a:rPr lang="en-US" altLang="zh-CN" dirty="0" smtClean="0"/>
              <a:t>《</a:t>
            </a:r>
            <a:r>
              <a:rPr lang="zh-CN" altLang="en-US" dirty="0" smtClean="0"/>
              <a:t>热的解析理论</a:t>
            </a:r>
            <a:r>
              <a:rPr lang="en-US" altLang="zh-CN" dirty="0" smtClean="0"/>
              <a:t>》</a:t>
            </a:r>
            <a:r>
              <a:rPr lang="zh-CN" altLang="en-US" dirty="0" smtClean="0"/>
              <a:t>提出并证明：将周期函数展开成正弦函数。</a:t>
            </a:r>
            <a:endParaRPr lang="en-US" altLang="zh-CN" dirty="0" smtClean="0"/>
          </a:p>
        </p:txBody>
      </p:sp>
      <p:sp>
        <p:nvSpPr>
          <p:cNvPr id="4" name="日期占位符 3"/>
          <p:cNvSpPr>
            <a:spLocks noGrp="1"/>
          </p:cNvSpPr>
          <p:nvPr>
            <p:ph type="dt" sz="quarter" idx="10"/>
          </p:nvPr>
        </p:nvSpPr>
        <p:spPr/>
        <p:txBody>
          <a:bodyPr/>
          <a:lstStyle/>
          <a:p>
            <a:pPr>
              <a:defRPr/>
            </a:pPr>
            <a:fld id="{D4000AEB-ADFD-47DD-BDD6-C5CE47699814}" type="datetime8">
              <a:rPr lang="zh-CN" altLang="en-US" smtClean="0"/>
              <a:pPr>
                <a:defRPr/>
              </a:pPr>
              <a:t>2018年9月10日2时1分</a:t>
            </a:fld>
            <a:endParaRPr lang="zh-CN" altLang="en-US" dirty="0"/>
          </a:p>
        </p:txBody>
      </p:sp>
      <p:sp>
        <p:nvSpPr>
          <p:cNvPr id="12293"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04EEADFA-209E-47FC-AD58-CABAA7CAB250}" type="slidenum">
              <a:rPr lang="zh-CN" altLang="en-US" sz="1800">
                <a:solidFill>
                  <a:srgbClr val="FFFFFF"/>
                </a:solidFill>
                <a:latin typeface="Georgia" panose="02040502050405020303" pitchFamily="18" charset="0"/>
              </a:rPr>
              <a:pPr>
                <a:spcBef>
                  <a:spcPct val="0"/>
                </a:spcBef>
                <a:buClrTx/>
                <a:buFontTx/>
                <a:buNone/>
              </a:pPr>
              <a:t>8</a:t>
            </a:fld>
            <a:endParaRPr lang="zh-CN" altLang="en-US" sz="1800">
              <a:solidFill>
                <a:srgbClr val="FFFFFF"/>
              </a:solidFill>
              <a:latin typeface="Georgia" panose="02040502050405020303" pitchFamily="18" charset="0"/>
            </a:endParaRPr>
          </a:p>
        </p:txBody>
      </p:sp>
      <p:sp>
        <p:nvSpPr>
          <p:cNvPr id="6" name="棱台 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a:hlinkClick r:id="rId3" action="ppaction://hlinksldjump"/>
          </p:cNvPr>
          <p:cNvSpPr/>
          <p:nvPr/>
        </p:nvSpPr>
        <p:spPr>
          <a:xfrm>
            <a:off x="323528" y="476672"/>
            <a:ext cx="2016224"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9811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wipe(left)">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wipe(left)">
                                      <p:cBhvr>
                                        <p:cTn id="17"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10978" y="404664"/>
                <a:ext cx="8425060" cy="5976937"/>
              </a:xfrm>
            </p:spPr>
            <p:txBody>
              <a:bodyPr/>
              <a:lstStyle/>
              <a:p>
                <a:pPr>
                  <a:lnSpc>
                    <a:spcPct val="125000"/>
                  </a:lnSpc>
                  <a:defRPr/>
                </a:pPr>
                <a:r>
                  <a:rPr lang="zh-CN" altLang="en-US" dirty="0" smtClean="0">
                    <a:solidFill>
                      <a:srgbClr val="FF0000"/>
                    </a:solidFill>
                    <a:latin typeface="华文楷体" panose="02010600040101010101" pitchFamily="2" charset="-122"/>
                    <a:ea typeface="华文楷体" panose="02010600040101010101" pitchFamily="2" charset="-122"/>
                  </a:rPr>
                  <a:t>检验函数空间：</a:t>
                </a:r>
                <a:endParaRPr lang="en-US" altLang="zh-CN" dirty="0" smtClean="0">
                  <a:solidFill>
                    <a:srgbClr val="FF0000"/>
                  </a:solidFill>
                  <a:latin typeface="华文楷体" panose="02010600040101010101" pitchFamily="2" charset="-122"/>
                  <a:ea typeface="华文楷体" panose="02010600040101010101" pitchFamily="2" charset="-122"/>
                </a:endParaRPr>
              </a:p>
              <a:p>
                <a:pPr marL="109537" indent="0">
                  <a:lnSpc>
                    <a:spcPct val="125000"/>
                  </a:lnSpc>
                  <a:buNone/>
                  <a:defRPr/>
                </a:pPr>
                <a14:m>
                  <m:oMathPara xmlns:m="http://schemas.openxmlformats.org/officeDocument/2006/math">
                    <m:oMathParaPr>
                      <m:jc m:val="centerGroup"/>
                    </m:oMathParaPr>
                    <m:oMath xmlns:m="http://schemas.openxmlformats.org/officeDocument/2006/math">
                      <m:r>
                        <a:rPr lang="en-US" altLang="zh-CN" b="1" i="0" smtClean="0">
                          <a:solidFill>
                            <a:schemeClr val="tx1"/>
                          </a:solidFill>
                          <a:latin typeface="Cambria Math" panose="02040503050406030204" pitchFamily="18" charset="0"/>
                          <a:ea typeface="华文楷体" panose="02010600040101010101" pitchFamily="2" charset="-122"/>
                        </a:rPr>
                        <m:t>𝚽</m:t>
                      </m:r>
                      <m:r>
                        <a:rPr lang="en-US" altLang="zh-CN" b="1" i="0" smtClean="0">
                          <a:solidFill>
                            <a:schemeClr val="tx1"/>
                          </a:solidFill>
                          <a:latin typeface="Cambria Math" panose="02040503050406030204" pitchFamily="18" charset="0"/>
                          <a:ea typeface="华文楷体" panose="02010600040101010101" pitchFamily="2" charset="-122"/>
                        </a:rPr>
                        <m:t>=</m:t>
                      </m:r>
                      <m:d>
                        <m:dPr>
                          <m:begChr m:val="{"/>
                          <m:endChr m:val="}"/>
                          <m:ctrlPr>
                            <a:rPr lang="en-US" altLang="zh-CN" b="1" i="1" smtClean="0">
                              <a:solidFill>
                                <a:schemeClr val="tx1"/>
                              </a:solidFill>
                              <a:latin typeface="Cambria Math"/>
                              <a:ea typeface="华文楷体" panose="02010600040101010101" pitchFamily="2" charset="-122"/>
                            </a:rPr>
                          </m:ctrlPr>
                        </m:dPr>
                        <m:e>
                          <m:r>
                            <a:rPr lang="en-US" altLang="zh-CN" b="1" i="1" smtClean="0">
                              <a:solidFill>
                                <a:schemeClr val="tx1"/>
                              </a:solidFill>
                              <a:latin typeface="Cambria Math" panose="02040503050406030204" pitchFamily="18" charset="0"/>
                              <a:ea typeface="华文楷体" panose="02010600040101010101" pitchFamily="2" charset="-122"/>
                            </a:rPr>
                            <m:t> </m:t>
                          </m:r>
                          <m:r>
                            <a:rPr lang="en-US" altLang="zh-CN" b="1" i="1" smtClean="0">
                              <a:solidFill>
                                <a:schemeClr val="tx1"/>
                              </a:solidFill>
                              <a:latin typeface="Cambria Math" panose="02040503050406030204" pitchFamily="18" charset="0"/>
                              <a:ea typeface="华文楷体" panose="02010600040101010101" pitchFamily="2" charset="-122"/>
                            </a:rPr>
                            <m:t>𝒇</m:t>
                          </m:r>
                          <m:d>
                            <m:dPr>
                              <m:ctrlPr>
                                <a:rPr lang="en-US" altLang="zh-CN" b="1" i="1" smtClean="0">
                                  <a:solidFill>
                                    <a:schemeClr val="tx1"/>
                                  </a:solidFill>
                                  <a:latin typeface="Cambria Math"/>
                                  <a:ea typeface="华文楷体" panose="02010600040101010101" pitchFamily="2" charset="-122"/>
                                </a:rPr>
                              </m:ctrlPr>
                            </m:dPr>
                            <m:e>
                              <m:r>
                                <a:rPr lang="en-US" altLang="zh-CN" b="1" i="1" smtClean="0">
                                  <a:solidFill>
                                    <a:schemeClr val="tx1"/>
                                  </a:solidFill>
                                  <a:latin typeface="Cambria Math" panose="02040503050406030204" pitchFamily="18" charset="0"/>
                                  <a:ea typeface="华文楷体" panose="02010600040101010101" pitchFamily="2" charset="-122"/>
                                </a:rPr>
                                <m:t>𝒕</m:t>
                              </m:r>
                            </m:e>
                          </m:d>
                          <m:r>
                            <a:rPr lang="en-US" altLang="zh-CN" b="1" i="1" smtClean="0">
                              <a:solidFill>
                                <a:schemeClr val="tx1"/>
                              </a:solidFill>
                              <a:latin typeface="Cambria Math" panose="02040503050406030204" pitchFamily="18" charset="0"/>
                              <a:ea typeface="华文楷体" panose="02010600040101010101" pitchFamily="2" charset="-122"/>
                            </a:rPr>
                            <m:t> : </m:t>
                          </m:r>
                          <m:r>
                            <m:rPr>
                              <m:nor/>
                            </m:rPr>
                            <a:rPr lang="zh-CN" altLang="en-US" i="0">
                              <a:solidFill>
                                <a:schemeClr val="tx1"/>
                              </a:solidFill>
                              <a:latin typeface="Cambria Math" panose="02040503050406030204" pitchFamily="18" charset="0"/>
                            </a:rPr>
                            <m:t>任意</m:t>
                          </m:r>
                          <m:r>
                            <m:rPr>
                              <m:nor/>
                            </m:rPr>
                            <a:rPr lang="zh-CN" altLang="en-US" i="0" smtClean="0">
                              <a:solidFill>
                                <a:schemeClr val="tx1"/>
                              </a:solidFill>
                              <a:latin typeface="Cambria Math" panose="02040503050406030204" pitchFamily="18" charset="0"/>
                            </a:rPr>
                            <m:t>无穷次</m:t>
                          </m:r>
                          <m:r>
                            <m:rPr>
                              <m:nor/>
                            </m:rPr>
                            <a:rPr lang="zh-CN" altLang="en-US" i="0">
                              <a:solidFill>
                                <a:schemeClr val="tx1"/>
                              </a:solidFill>
                              <a:latin typeface="Cambria Math" panose="02040503050406030204" pitchFamily="18" charset="0"/>
                            </a:rPr>
                            <m:t>可微</m:t>
                          </m:r>
                          <m:r>
                            <m:rPr>
                              <m:nor/>
                            </m:rPr>
                            <a:rPr lang="zh-CN" altLang="en-US" i="0" smtClean="0">
                              <a:solidFill>
                                <a:schemeClr val="tx1"/>
                              </a:solidFill>
                              <a:latin typeface="Cambria Math" panose="02040503050406030204" pitchFamily="18" charset="0"/>
                            </a:rPr>
                            <m:t>且</m:t>
                          </m:r>
                          <m:r>
                            <m:rPr>
                              <m:nor/>
                            </m:rPr>
                            <a:rPr lang="zh-CN" altLang="en-US" i="0">
                              <a:solidFill>
                                <a:schemeClr val="tx1"/>
                              </a:solidFill>
                              <a:latin typeface="Cambria Math" panose="02040503050406030204" pitchFamily="18" charset="0"/>
                            </a:rPr>
                            <m:t>在</m:t>
                          </m:r>
                          <m:r>
                            <m:rPr>
                              <m:nor/>
                            </m:rPr>
                            <a:rPr lang="zh-CN" altLang="en-US" i="0" smtClean="0">
                              <a:solidFill>
                                <a:schemeClr val="tx1"/>
                              </a:solidFill>
                              <a:latin typeface="Cambria Math" panose="02040503050406030204" pitchFamily="18" charset="0"/>
                            </a:rPr>
                            <m:t>有限</m:t>
                          </m:r>
                          <m:r>
                            <m:rPr>
                              <m:nor/>
                            </m:rPr>
                            <a:rPr lang="zh-CN" altLang="en-US" i="0">
                              <a:solidFill>
                                <a:schemeClr val="tx1"/>
                              </a:solidFill>
                              <a:latin typeface="Cambria Math" panose="02040503050406030204" pitchFamily="18" charset="0"/>
                            </a:rPr>
                            <m:t>区间内</m:t>
                          </m:r>
                          <m:r>
                            <m:rPr>
                              <m:nor/>
                            </m:rPr>
                            <a:rPr lang="zh-CN" altLang="en-US" i="0" smtClean="0">
                              <a:solidFill>
                                <a:schemeClr val="tx1"/>
                              </a:solidFill>
                              <a:latin typeface="Cambria Math" panose="02040503050406030204" pitchFamily="18" charset="0"/>
                            </a:rPr>
                            <m:t>非零</m:t>
                          </m:r>
                        </m:e>
                      </m:d>
                      <m:r>
                        <a:rPr lang="en-US" altLang="zh-CN" b="1" i="1" smtClean="0">
                          <a:solidFill>
                            <a:schemeClr val="tx1"/>
                          </a:solidFill>
                          <a:latin typeface="Cambria Math" panose="02040503050406030204" pitchFamily="18" charset="0"/>
                          <a:ea typeface="华文楷体" panose="02010600040101010101" pitchFamily="2" charset="-122"/>
                        </a:rPr>
                        <m:t> </m:t>
                      </m:r>
                    </m:oMath>
                  </m:oMathPara>
                </a14:m>
                <a:endParaRPr lang="en-US" altLang="zh-CN" dirty="0" smtClean="0">
                  <a:solidFill>
                    <a:schemeClr val="tx1"/>
                  </a:solidFill>
                  <a:latin typeface="华文楷体" panose="02010600040101010101" pitchFamily="2" charset="-122"/>
                  <a:ea typeface="华文楷体" panose="02010600040101010101" pitchFamily="2" charset="-122"/>
                </a:endParaRPr>
              </a:p>
              <a:p>
                <a:pPr marL="623887" indent="-514350">
                  <a:lnSpc>
                    <a:spcPct val="250000"/>
                  </a:lnSpc>
                  <a:buFont typeface="+mj-lt"/>
                  <a:buAutoNum type="arabicPeriod" startAt="5"/>
                  <a:defRPr/>
                </a:pPr>
                <a:r>
                  <a:rPr lang="zh-CN" altLang="zh-CN" dirty="0" smtClean="0">
                    <a:solidFill>
                      <a:srgbClr val="FF0000"/>
                    </a:solidFill>
                    <a:latin typeface="华文楷体" panose="02010600040101010101" pitchFamily="2" charset="-122"/>
                    <a:ea typeface="华文楷体" panose="02010600040101010101" pitchFamily="2" charset="-122"/>
                  </a:rPr>
                  <a:t>单位</a:t>
                </a:r>
                <a:r>
                  <a:rPr lang="zh-CN" altLang="zh-CN" dirty="0">
                    <a:solidFill>
                      <a:srgbClr val="FF0000"/>
                    </a:solidFill>
                    <a:latin typeface="华文楷体" panose="02010600040101010101" pitchFamily="2" charset="-122"/>
                    <a:ea typeface="华文楷体" panose="02010600040101010101" pitchFamily="2" charset="-122"/>
                  </a:rPr>
                  <a:t>跃阶</a:t>
                </a:r>
                <a:r>
                  <a:rPr lang="en-US" altLang="zh-CN" dirty="0">
                    <a:solidFill>
                      <a:srgbClr val="FF0000"/>
                    </a:solidFill>
                  </a:rPr>
                  <a:t>(</a:t>
                </a:r>
                <a:r>
                  <a:rPr lang="en-US" altLang="zh-CN" i="1" dirty="0">
                    <a:solidFill>
                      <a:srgbClr val="FF0000"/>
                    </a:solidFill>
                  </a:rPr>
                  <a:t>Heaviside</a:t>
                </a:r>
                <a:r>
                  <a:rPr lang="en-US" altLang="zh-CN" dirty="0">
                    <a:solidFill>
                      <a:srgbClr val="FF0000"/>
                    </a:solidFill>
                  </a:rPr>
                  <a:t>)</a:t>
                </a:r>
                <a:r>
                  <a:rPr lang="zh-CN" altLang="zh-CN" dirty="0">
                    <a:solidFill>
                      <a:srgbClr val="FF0000"/>
                    </a:solidFill>
                    <a:latin typeface="华文楷体" panose="02010600040101010101" pitchFamily="2" charset="-122"/>
                    <a:ea typeface="华文楷体" panose="02010600040101010101" pitchFamily="2" charset="-122"/>
                  </a:rPr>
                  <a:t>函数</a:t>
                </a:r>
                <a:r>
                  <a:rPr lang="zh-CN" altLang="zh-CN" dirty="0" smtClean="0"/>
                  <a:t>为</a:t>
                </a:r>
                <a:r>
                  <a:rPr lang="zh-CN" altLang="en-US" dirty="0" smtClean="0"/>
                  <a:t>：</a:t>
                </a:r>
                <a:endParaRPr lang="en-US" altLang="zh-CN" dirty="0" smtClean="0"/>
              </a:p>
              <a:p>
                <a:pPr marL="109537" indent="0">
                  <a:lnSpc>
                    <a:spcPct val="125000"/>
                  </a:lnSpc>
                  <a:buNone/>
                  <a:defRPr/>
                </a:pPr>
                <a:r>
                  <a:rPr lang="zh-CN" altLang="en-US" dirty="0" smtClean="0"/>
                  <a:t>      则</a:t>
                </a:r>
                <a:endParaRPr lang="en-US" altLang="zh-CN" dirty="0" smtClean="0"/>
              </a:p>
              <a:p>
                <a:pPr>
                  <a:lnSpc>
                    <a:spcPct val="125000"/>
                  </a:lnSpc>
                  <a:defRPr/>
                </a:pPr>
                <a:endParaRPr lang="en-US" altLang="zh-CN" dirty="0" smtClean="0"/>
              </a:p>
              <a:p>
                <a:pPr>
                  <a:lnSpc>
                    <a:spcPct val="125000"/>
                  </a:lnSpc>
                  <a:defRPr/>
                </a:pPr>
                <a:r>
                  <a:rPr lang="zh-CN" altLang="en-US" dirty="0" smtClean="0"/>
                  <a:t>证明：对任意的 </a:t>
                </a:r>
                <a14:m>
                  <m:oMath xmlns:m="http://schemas.openxmlformats.org/officeDocument/2006/math">
                    <m:r>
                      <a:rPr lang="en-US" altLang="zh-CN" i="1">
                        <a:latin typeface="Cambria Math" panose="02040503050406030204" pitchFamily="18" charset="0"/>
                        <a:ea typeface="华文楷体" panose="02010600040101010101" pitchFamily="2" charset="-122"/>
                      </a:rPr>
                      <m:t>𝒇</m:t>
                    </m:r>
                    <m:d>
                      <m:dPr>
                        <m:ctrlPr>
                          <a:rPr lang="en-US" altLang="zh-CN" i="1">
                            <a:latin typeface="Cambria Math"/>
                            <a:ea typeface="华文楷体" panose="02010600040101010101" pitchFamily="2" charset="-122"/>
                          </a:rPr>
                        </m:ctrlPr>
                      </m:dPr>
                      <m:e>
                        <m:r>
                          <a:rPr lang="en-US" altLang="zh-CN" i="1">
                            <a:latin typeface="Cambria Math" panose="02040503050406030204" pitchFamily="18" charset="0"/>
                            <a:ea typeface="华文楷体" panose="02010600040101010101" pitchFamily="2" charset="-122"/>
                          </a:rPr>
                          <m:t>𝒕</m:t>
                        </m:r>
                      </m:e>
                    </m:d>
                    <m:r>
                      <a:rPr lang="en-US" altLang="zh-CN" b="1" i="1" smtClean="0">
                        <a:latin typeface="Cambria Math" panose="02040503050406030204" pitchFamily="18" charset="0"/>
                        <a:ea typeface="华文楷体" panose="02010600040101010101" pitchFamily="2" charset="-122"/>
                      </a:rPr>
                      <m:t>∈</m:t>
                    </m:r>
                    <m:r>
                      <a:rPr lang="en-US" altLang="zh-CN" b="1" i="0" smtClean="0">
                        <a:latin typeface="Cambria Math" panose="02040503050406030204" pitchFamily="18" charset="0"/>
                        <a:ea typeface="华文楷体" panose="02010600040101010101" pitchFamily="2" charset="-122"/>
                      </a:rPr>
                      <m:t>𝚽</m:t>
                    </m:r>
                  </m:oMath>
                </a14:m>
                <a:r>
                  <a:rPr lang="zh-CN" altLang="en-US" dirty="0" smtClean="0"/>
                  <a:t>，往证</a:t>
                </a:r>
                <a:endParaRPr lang="en-US" altLang="zh-CN" dirty="0"/>
              </a:p>
              <a:p>
                <a:pPr>
                  <a:lnSpc>
                    <a:spcPct val="125000"/>
                  </a:lnSpc>
                  <a:defRPr/>
                </a:pP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10978" y="404664"/>
                <a:ext cx="8425060" cy="5976937"/>
              </a:xfrm>
              <a:blipFill>
                <a:blip r:embed="rId4" cstate="print"/>
                <a:stretch>
                  <a:fillRect l="-72"/>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7AEEC254-CAA0-46E0-9CD1-9F29F697CE60}" type="datetime8">
              <a:rPr lang="zh-CN" altLang="en-US" smtClean="0"/>
              <a:pPr>
                <a:defRPr/>
              </a:pPr>
              <a:t>2018年9月10日1时32分</a:t>
            </a:fld>
            <a:endParaRPr lang="zh-CN" altLang="en-US" dirty="0"/>
          </a:p>
        </p:txBody>
      </p:sp>
      <p:sp>
        <p:nvSpPr>
          <p:cNvPr id="83972"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3644CE31-B2A2-41D5-9761-625B3D86E53B}" type="slidenum">
              <a:rPr lang="zh-CN" altLang="en-US" sz="1800">
                <a:solidFill>
                  <a:srgbClr val="FFFFFF"/>
                </a:solidFill>
                <a:latin typeface="Georgia" panose="02040502050405020303" pitchFamily="18" charset="0"/>
              </a:rPr>
              <a:pPr>
                <a:spcBef>
                  <a:spcPct val="0"/>
                </a:spcBef>
                <a:buClrTx/>
                <a:buFontTx/>
                <a:buNone/>
              </a:pPr>
              <a:t>80</a:t>
            </a:fld>
            <a:endParaRPr lang="zh-CN" altLang="en-US" sz="1800">
              <a:solidFill>
                <a:srgbClr val="FFFFFF"/>
              </a:solidFill>
              <a:latin typeface="Georgia" panose="02040502050405020303" pitchFamily="18" charset="0"/>
            </a:endParaRPr>
          </a:p>
        </p:txBody>
      </p:sp>
      <p:sp>
        <p:nvSpPr>
          <p:cNvPr id="839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3974" name="对象 6"/>
          <p:cNvGraphicFramePr>
            <a:graphicFrameLocks noChangeAspect="1"/>
          </p:cNvGraphicFramePr>
          <p:nvPr>
            <p:extLst>
              <p:ext uri="{D42A27DB-BD31-4B8C-83A1-F6EECF244321}">
                <p14:modId xmlns:p14="http://schemas.microsoft.com/office/powerpoint/2010/main" xmlns="" val="3185498664"/>
              </p:ext>
            </p:extLst>
          </p:nvPr>
        </p:nvGraphicFramePr>
        <p:xfrm>
          <a:off x="5666258" y="1730293"/>
          <a:ext cx="2671937" cy="1104503"/>
        </p:xfrm>
        <a:graphic>
          <a:graphicData uri="http://schemas.openxmlformats.org/presentationml/2006/ole">
            <p:oleObj spid="_x0000_s149968" name="Equation" r:id="rId5" imgW="1130040" imgH="469800" progId="Equation.DSMT4">
              <p:embed/>
            </p:oleObj>
          </a:graphicData>
        </a:graphic>
      </p:graphicFrame>
      <p:sp>
        <p:nvSpPr>
          <p:cNvPr id="8397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3976" name="对象 8"/>
          <p:cNvGraphicFramePr>
            <a:graphicFrameLocks noChangeAspect="1"/>
          </p:cNvGraphicFramePr>
          <p:nvPr>
            <p:extLst>
              <p:ext uri="{D42A27DB-BD31-4B8C-83A1-F6EECF244321}">
                <p14:modId xmlns:p14="http://schemas.microsoft.com/office/powerpoint/2010/main" xmlns="" val="4242646050"/>
              </p:ext>
            </p:extLst>
          </p:nvPr>
        </p:nvGraphicFramePr>
        <p:xfrm>
          <a:off x="1879778" y="2784283"/>
          <a:ext cx="5561012" cy="950912"/>
        </p:xfrm>
        <a:graphic>
          <a:graphicData uri="http://schemas.openxmlformats.org/presentationml/2006/ole">
            <p:oleObj spid="_x0000_s149969" name="Equation" r:id="rId6" imgW="2361960" imgH="406080" progId="Equation.DSMT4">
              <p:embed/>
            </p:oleObj>
          </a:graphicData>
        </a:graphic>
      </p:graphicFrame>
      <p:sp>
        <p:nvSpPr>
          <p:cNvPr id="8397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397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13" name="对象 6"/>
          <p:cNvGraphicFramePr>
            <a:graphicFrameLocks noChangeAspect="1"/>
          </p:cNvGraphicFramePr>
          <p:nvPr>
            <p:extLst>
              <p:ext uri="{D42A27DB-BD31-4B8C-83A1-F6EECF244321}">
                <p14:modId xmlns:p14="http://schemas.microsoft.com/office/powerpoint/2010/main" xmlns="" val="4164932401"/>
              </p:ext>
            </p:extLst>
          </p:nvPr>
        </p:nvGraphicFramePr>
        <p:xfrm>
          <a:off x="1342220" y="4393862"/>
          <a:ext cx="4990523" cy="966932"/>
        </p:xfrm>
        <a:graphic>
          <a:graphicData uri="http://schemas.openxmlformats.org/presentationml/2006/ole">
            <p:oleObj spid="_x0000_s149970" name="Equation" r:id="rId7" imgW="2120760" imgH="406080" progId="Equation.DSMT4">
              <p:embed/>
            </p:oleObj>
          </a:graphicData>
        </a:graphic>
      </p:graphicFrame>
      <p:graphicFrame>
        <p:nvGraphicFramePr>
          <p:cNvPr id="14" name="对象 6"/>
          <p:cNvGraphicFramePr>
            <a:graphicFrameLocks noChangeAspect="1"/>
          </p:cNvGraphicFramePr>
          <p:nvPr>
            <p:extLst>
              <p:ext uri="{D42A27DB-BD31-4B8C-83A1-F6EECF244321}">
                <p14:modId xmlns:p14="http://schemas.microsoft.com/office/powerpoint/2010/main" xmlns="" val="58365040"/>
              </p:ext>
            </p:extLst>
          </p:nvPr>
        </p:nvGraphicFramePr>
        <p:xfrm>
          <a:off x="6378800" y="4647461"/>
          <a:ext cx="1105477" cy="483465"/>
        </p:xfrm>
        <a:graphic>
          <a:graphicData uri="http://schemas.openxmlformats.org/presentationml/2006/ole">
            <p:oleObj spid="_x0000_s149971" name="Equation" r:id="rId8" imgW="469800" imgH="203040" progId="Equation.DSMT4">
              <p:embed/>
            </p:oleObj>
          </a:graphicData>
        </a:graphic>
      </p:graphicFrame>
      <p:graphicFrame>
        <p:nvGraphicFramePr>
          <p:cNvPr id="15" name="对象 6"/>
          <p:cNvGraphicFramePr>
            <a:graphicFrameLocks noChangeAspect="1"/>
          </p:cNvGraphicFramePr>
          <p:nvPr>
            <p:extLst>
              <p:ext uri="{D42A27DB-BD31-4B8C-83A1-F6EECF244321}">
                <p14:modId xmlns:p14="http://schemas.microsoft.com/office/powerpoint/2010/main" xmlns="" val="2067214678"/>
              </p:ext>
            </p:extLst>
          </p:nvPr>
        </p:nvGraphicFramePr>
        <p:xfrm>
          <a:off x="1046383" y="5482785"/>
          <a:ext cx="4750955" cy="785091"/>
        </p:xfrm>
        <a:graphic>
          <a:graphicData uri="http://schemas.openxmlformats.org/presentationml/2006/ole">
            <p:oleObj spid="_x0000_s149972" name="Equation" r:id="rId9" imgW="2019240" imgH="330120" progId="Equation.DSMT4">
              <p:embed/>
            </p:oleObj>
          </a:graphicData>
        </a:graphic>
      </p:graphicFrame>
      <p:graphicFrame>
        <p:nvGraphicFramePr>
          <p:cNvPr id="16" name="对象 6"/>
          <p:cNvGraphicFramePr>
            <a:graphicFrameLocks noChangeAspect="1"/>
          </p:cNvGraphicFramePr>
          <p:nvPr>
            <p:extLst>
              <p:ext uri="{D42A27DB-BD31-4B8C-83A1-F6EECF244321}">
                <p14:modId xmlns:p14="http://schemas.microsoft.com/office/powerpoint/2010/main" xmlns="" val="1346374602"/>
              </p:ext>
            </p:extLst>
          </p:nvPr>
        </p:nvGraphicFramePr>
        <p:xfrm>
          <a:off x="5956640" y="5478652"/>
          <a:ext cx="2091171" cy="785091"/>
        </p:xfrm>
        <a:graphic>
          <a:graphicData uri="http://schemas.openxmlformats.org/presentationml/2006/ole">
            <p:oleObj spid="_x0000_s149973" name="Equation" r:id="rId10" imgW="888840" imgH="330120" progId="Equation.DSMT4">
              <p:embed/>
            </p:oleObj>
          </a:graphicData>
        </a:graphic>
      </p:graphicFrame>
      <p:sp>
        <p:nvSpPr>
          <p:cNvPr id="2" name="等号 1"/>
          <p:cNvSpPr/>
          <p:nvPr/>
        </p:nvSpPr>
        <p:spPr>
          <a:xfrm rot="5400000">
            <a:off x="6838352" y="5119260"/>
            <a:ext cx="573604" cy="483068"/>
          </a:xfrm>
          <a:prstGeom prst="mathEqual">
            <a:avLst>
              <a:gd name="adj1" fmla="val 10686"/>
              <a:gd name="adj2" fmla="val 24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棱台 17">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49883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83974"/>
                                        </p:tgtEl>
                                        <p:attrNameLst>
                                          <p:attrName>style.visibility</p:attrName>
                                        </p:attrNameLst>
                                      </p:cBhvr>
                                      <p:to>
                                        <p:strVal val="visible"/>
                                      </p:to>
                                    </p:set>
                                    <p:anim calcmode="lin" valueType="num">
                                      <p:cBhvr>
                                        <p:cTn id="20" dur="500" fill="hold"/>
                                        <p:tgtEl>
                                          <p:spTgt spid="83974"/>
                                        </p:tgtEl>
                                        <p:attrNameLst>
                                          <p:attrName>ppt_w</p:attrName>
                                        </p:attrNameLst>
                                      </p:cBhvr>
                                      <p:tavLst>
                                        <p:tav tm="0">
                                          <p:val>
                                            <p:fltVal val="0"/>
                                          </p:val>
                                        </p:tav>
                                        <p:tav tm="100000">
                                          <p:val>
                                            <p:strVal val="#ppt_w"/>
                                          </p:val>
                                        </p:tav>
                                      </p:tavLst>
                                    </p:anim>
                                    <p:anim calcmode="lin" valueType="num">
                                      <p:cBhvr>
                                        <p:cTn id="21" dur="500" fill="hold"/>
                                        <p:tgtEl>
                                          <p:spTgt spid="83974"/>
                                        </p:tgtEl>
                                        <p:attrNameLst>
                                          <p:attrName>ppt_h</p:attrName>
                                        </p:attrNameLst>
                                      </p:cBhvr>
                                      <p:tavLst>
                                        <p:tav tm="0">
                                          <p:val>
                                            <p:fltVal val="0"/>
                                          </p:val>
                                        </p:tav>
                                        <p:tav tm="100000">
                                          <p:val>
                                            <p:strVal val="#ppt_h"/>
                                          </p:val>
                                        </p:tav>
                                      </p:tavLst>
                                    </p:anim>
                                    <p:animEffect transition="in" filter="fade">
                                      <p:cBhvr>
                                        <p:cTn id="22" dur="500"/>
                                        <p:tgtEl>
                                          <p:spTgt spid="839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83976"/>
                                        </p:tgtEl>
                                        <p:attrNameLst>
                                          <p:attrName>style.visibility</p:attrName>
                                        </p:attrNameLst>
                                      </p:cBhvr>
                                      <p:to>
                                        <p:strVal val="visible"/>
                                      </p:to>
                                    </p:set>
                                    <p:anim calcmode="lin" valueType="num">
                                      <p:cBhvr>
                                        <p:cTn id="31" dur="500" fill="hold"/>
                                        <p:tgtEl>
                                          <p:spTgt spid="83976"/>
                                        </p:tgtEl>
                                        <p:attrNameLst>
                                          <p:attrName>ppt_w</p:attrName>
                                        </p:attrNameLst>
                                      </p:cBhvr>
                                      <p:tavLst>
                                        <p:tav tm="0">
                                          <p:val>
                                            <p:fltVal val="0"/>
                                          </p:val>
                                        </p:tav>
                                        <p:tav tm="100000">
                                          <p:val>
                                            <p:strVal val="#ppt_w"/>
                                          </p:val>
                                        </p:tav>
                                      </p:tavLst>
                                    </p:anim>
                                    <p:anim calcmode="lin" valueType="num">
                                      <p:cBhvr>
                                        <p:cTn id="32" dur="500" fill="hold"/>
                                        <p:tgtEl>
                                          <p:spTgt spid="83976"/>
                                        </p:tgtEl>
                                        <p:attrNameLst>
                                          <p:attrName>ppt_h</p:attrName>
                                        </p:attrNameLst>
                                      </p:cBhvr>
                                      <p:tavLst>
                                        <p:tav tm="0">
                                          <p:val>
                                            <p:fltVal val="0"/>
                                          </p:val>
                                        </p:tav>
                                        <p:tav tm="100000">
                                          <p:val>
                                            <p:strVal val="#ppt_h"/>
                                          </p:val>
                                        </p:tav>
                                      </p:tavLst>
                                    </p:anim>
                                    <p:animEffect transition="in" filter="fade">
                                      <p:cBhvr>
                                        <p:cTn id="33" dur="500"/>
                                        <p:tgtEl>
                                          <p:spTgt spid="839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42"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barn(outHorizontal)">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42568" y="620688"/>
                <a:ext cx="8093470" cy="4389521"/>
              </a:xfrm>
            </p:spPr>
            <p:txBody>
              <a:bodyPr/>
              <a:lstStyle/>
              <a:p>
                <a:pPr marL="623887" indent="-514350">
                  <a:lnSpc>
                    <a:spcPct val="125000"/>
                  </a:lnSpc>
                  <a:buFont typeface="+mj-lt"/>
                  <a:buAutoNum type="arabicPeriod" startAt="6"/>
                  <a:defRPr/>
                </a:pPr>
                <a:r>
                  <a:rPr lang="zh-CN" altLang="zh-CN" dirty="0" smtClean="0"/>
                  <a:t>若</a:t>
                </a:r>
                <a:r>
                  <a:rPr lang="zh-CN" altLang="en-US" dirty="0" smtClean="0"/>
                  <a:t>对任意的</a:t>
                </a:r>
                <a:r>
                  <a:rPr lang="en-US" altLang="zh-CN" dirty="0" smtClean="0"/>
                  <a:t/>
                </a:r>
                <a14:m>
                  <m:oMath xmlns:m="http://schemas.openxmlformats.org/officeDocument/2006/math">
                    <m:r>
                      <a:rPr lang="en-US" altLang="zh-CN" i="1">
                        <a:latin typeface="Cambria Math" panose="02040503050406030204" pitchFamily="18" charset="0"/>
                        <a:ea typeface="华文楷体" panose="02010600040101010101" pitchFamily="2" charset="-122"/>
                      </a:rPr>
                      <m:t>𝒇</m:t>
                    </m:r>
                    <m:d>
                      <m:dPr>
                        <m:ctrlPr>
                          <a:rPr lang="en-US" altLang="zh-CN" i="1">
                            <a:latin typeface="Cambria Math"/>
                            <a:ea typeface="华文楷体" panose="02010600040101010101" pitchFamily="2" charset="-122"/>
                          </a:rPr>
                        </m:ctrlPr>
                      </m:dPr>
                      <m:e>
                        <m:r>
                          <a:rPr lang="en-US" altLang="zh-CN" i="1">
                            <a:latin typeface="Cambria Math" panose="02040503050406030204" pitchFamily="18" charset="0"/>
                            <a:ea typeface="华文楷体" panose="02010600040101010101" pitchFamily="2" charset="-122"/>
                          </a:rPr>
                          <m:t>𝒕</m:t>
                        </m:r>
                      </m:e>
                    </m:d>
                    <m:r>
                      <a:rPr lang="en-US" altLang="zh-CN" i="1">
                        <a:latin typeface="Cambria Math" panose="02040503050406030204" pitchFamily="18" charset="0"/>
                        <a:ea typeface="华文楷体" panose="02010600040101010101" pitchFamily="2" charset="-122"/>
                      </a:rPr>
                      <m:t>∈</m:t>
                    </m:r>
                    <m:r>
                      <a:rPr lang="en-US" altLang="zh-CN">
                        <a:latin typeface="Cambria Math" panose="02040503050406030204" pitchFamily="18" charset="0"/>
                        <a:ea typeface="华文楷体" panose="02010600040101010101" pitchFamily="2" charset="-122"/>
                      </a:rPr>
                      <m:t>𝚽</m:t>
                    </m:r>
                  </m:oMath>
                </a14:m>
                <a:r>
                  <a:rPr lang="zh-CN" altLang="zh-CN" dirty="0" smtClean="0"/>
                  <a:t>，有</a:t>
                </a:r>
                <a:endParaRPr lang="en-US" altLang="zh-CN" dirty="0" smtClean="0"/>
              </a:p>
              <a:p>
                <a:pPr marL="623887" indent="-514350">
                  <a:lnSpc>
                    <a:spcPct val="125000"/>
                  </a:lnSpc>
                  <a:buFont typeface="+mj-lt"/>
                  <a:buAutoNum type="arabicPeriod" startAt="6"/>
                  <a:defRPr/>
                </a:pPr>
                <a:endParaRPr lang="en-US" altLang="zh-CN" dirty="0"/>
              </a:p>
              <a:p>
                <a:pPr marL="623887" indent="-514350">
                  <a:lnSpc>
                    <a:spcPct val="125000"/>
                  </a:lnSpc>
                  <a:buFont typeface="+mj-lt"/>
                  <a:buAutoNum type="arabicPeriod" startAt="6"/>
                  <a:defRPr/>
                </a:pPr>
                <a:endParaRPr lang="en-US" altLang="zh-CN" dirty="0" smtClean="0"/>
              </a:p>
              <a:p>
                <a:pPr marL="109537" indent="0">
                  <a:lnSpc>
                    <a:spcPct val="125000"/>
                  </a:lnSpc>
                  <a:buNone/>
                  <a:defRPr/>
                </a:pPr>
                <a:r>
                  <a:rPr lang="en-US" altLang="zh-CN" dirty="0"/>
                  <a:t/>
                </a:r>
                <a:r>
                  <a:rPr lang="en-US" altLang="zh-CN" dirty="0" smtClean="0"/>
                  <a:t/>
                </a:r>
                <a:r>
                  <a:rPr lang="zh-CN" altLang="en-US" dirty="0" smtClean="0"/>
                  <a:t>更一般的</a:t>
                </a:r>
                <a:endParaRPr lang="en-US" altLang="zh-CN" dirty="0" smtClean="0"/>
              </a:p>
              <a:p>
                <a:pPr>
                  <a:lnSpc>
                    <a:spcPct val="125000"/>
                  </a:lnSpc>
                  <a:defRPr/>
                </a:pPr>
                <a:endParaRPr lang="en-US" altLang="zh-CN" dirty="0" smtClean="0"/>
              </a:p>
              <a:p>
                <a:pPr>
                  <a:lnSpc>
                    <a:spcPct val="125000"/>
                  </a:lnSpc>
                  <a:defRPr/>
                </a:pPr>
                <a:endParaRPr lang="en-US" altLang="zh-CN" dirty="0"/>
              </a:p>
              <a:p>
                <a:pPr>
                  <a:lnSpc>
                    <a:spcPct val="125000"/>
                  </a:lnSpc>
                  <a:defRPr/>
                </a:pPr>
                <a:r>
                  <a:rPr lang="zh-CN" altLang="en-US" dirty="0"/>
                  <a:t>证明：对任意的 </a:t>
                </a:r>
                <a14:m>
                  <m:oMath xmlns:m="http://schemas.openxmlformats.org/officeDocument/2006/math">
                    <m:r>
                      <a:rPr lang="en-US" altLang="zh-CN" i="1">
                        <a:latin typeface="Cambria Math" panose="02040503050406030204" pitchFamily="18" charset="0"/>
                        <a:ea typeface="华文楷体" panose="02010600040101010101" pitchFamily="2" charset="-122"/>
                      </a:rPr>
                      <m:t>𝒇</m:t>
                    </m:r>
                    <m:d>
                      <m:dPr>
                        <m:ctrlPr>
                          <a:rPr lang="en-US" altLang="zh-CN" i="1">
                            <a:latin typeface="Cambria Math"/>
                            <a:ea typeface="华文楷体" panose="02010600040101010101" pitchFamily="2" charset="-122"/>
                          </a:rPr>
                        </m:ctrlPr>
                      </m:dPr>
                      <m:e>
                        <m:r>
                          <a:rPr lang="en-US" altLang="zh-CN" i="1">
                            <a:latin typeface="Cambria Math" panose="02040503050406030204" pitchFamily="18" charset="0"/>
                            <a:ea typeface="华文楷体" panose="02010600040101010101" pitchFamily="2" charset="-122"/>
                          </a:rPr>
                          <m:t>𝒕</m:t>
                        </m:r>
                      </m:e>
                    </m:d>
                    <m:r>
                      <a:rPr lang="en-US" altLang="zh-CN" i="1">
                        <a:latin typeface="Cambria Math" panose="02040503050406030204" pitchFamily="18" charset="0"/>
                        <a:ea typeface="华文楷体" panose="02010600040101010101" pitchFamily="2" charset="-122"/>
                      </a:rPr>
                      <m:t>∈</m:t>
                    </m:r>
                    <m:r>
                      <a:rPr lang="en-US" altLang="zh-CN">
                        <a:latin typeface="Cambria Math" panose="02040503050406030204" pitchFamily="18" charset="0"/>
                        <a:ea typeface="华文楷体" panose="02010600040101010101" pitchFamily="2" charset="-122"/>
                      </a:rPr>
                      <m:t>𝚽</m:t>
                    </m:r>
                  </m:oMath>
                </a14:m>
                <a:r>
                  <a:rPr lang="zh-CN" altLang="en-US" dirty="0" smtClean="0"/>
                  <a:t>，</a:t>
                </a:r>
                <a:endParaRPr lang="en-US" altLang="zh-CN" dirty="0"/>
              </a:p>
              <a:p>
                <a:pPr>
                  <a:lnSpc>
                    <a:spcPct val="125000"/>
                  </a:lnSpc>
                  <a:defRPr/>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42568" y="620688"/>
                <a:ext cx="8093470" cy="4389521"/>
              </a:xfrm>
              <a:blipFill>
                <a:blip r:embed="rId4" cstate="print"/>
                <a:stretch>
                  <a:fillRect t="-694"/>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7AEEC254-CAA0-46E0-9CD1-9F29F697CE60}" type="datetime8">
              <a:rPr lang="zh-CN" altLang="en-US" smtClean="0"/>
              <a:pPr>
                <a:defRPr/>
              </a:pPr>
              <a:t>2018年9月10日1时32分</a:t>
            </a:fld>
            <a:endParaRPr lang="zh-CN" altLang="en-US" dirty="0"/>
          </a:p>
        </p:txBody>
      </p:sp>
      <p:sp>
        <p:nvSpPr>
          <p:cNvPr id="83972"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3644CE31-B2A2-41D5-9761-625B3D86E53B}" type="slidenum">
              <a:rPr lang="zh-CN" altLang="en-US" sz="1800">
                <a:solidFill>
                  <a:srgbClr val="FFFFFF"/>
                </a:solidFill>
                <a:latin typeface="Georgia" panose="02040502050405020303" pitchFamily="18" charset="0"/>
              </a:rPr>
              <a:pPr>
                <a:spcBef>
                  <a:spcPct val="0"/>
                </a:spcBef>
                <a:buClrTx/>
                <a:buFontTx/>
                <a:buNone/>
              </a:pPr>
              <a:t>81</a:t>
            </a:fld>
            <a:endParaRPr lang="zh-CN" altLang="en-US" sz="1800">
              <a:solidFill>
                <a:srgbClr val="FFFFFF"/>
              </a:solidFill>
              <a:latin typeface="Georgia" panose="02040502050405020303" pitchFamily="18" charset="0"/>
            </a:endParaRPr>
          </a:p>
        </p:txBody>
      </p:sp>
      <p:sp>
        <p:nvSpPr>
          <p:cNvPr id="839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397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397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3978" name="对象 10"/>
          <p:cNvGraphicFramePr>
            <a:graphicFrameLocks noChangeAspect="1"/>
          </p:cNvGraphicFramePr>
          <p:nvPr>
            <p:extLst>
              <p:ext uri="{D42A27DB-BD31-4B8C-83A1-F6EECF244321}">
                <p14:modId xmlns:p14="http://schemas.microsoft.com/office/powerpoint/2010/main" xmlns="" val="4091787350"/>
              </p:ext>
            </p:extLst>
          </p:nvPr>
        </p:nvGraphicFramePr>
        <p:xfrm>
          <a:off x="2399030" y="1347265"/>
          <a:ext cx="3764915" cy="785639"/>
        </p:xfrm>
        <a:graphic>
          <a:graphicData uri="http://schemas.openxmlformats.org/presentationml/2006/ole">
            <p:oleObj spid="_x0000_s161104" name="Equation" r:id="rId5" imgW="1587240" imgH="330120" progId="Equation.DSMT4">
              <p:embed/>
            </p:oleObj>
          </a:graphicData>
        </a:graphic>
      </p:graphicFrame>
      <p:sp>
        <p:nvSpPr>
          <p:cNvPr id="8397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3980" name="对象 12"/>
          <p:cNvGraphicFramePr>
            <a:graphicFrameLocks noChangeAspect="1"/>
          </p:cNvGraphicFramePr>
          <p:nvPr>
            <p:extLst>
              <p:ext uri="{D42A27DB-BD31-4B8C-83A1-F6EECF244321}">
                <p14:modId xmlns:p14="http://schemas.microsoft.com/office/powerpoint/2010/main" xmlns="" val="64104029"/>
              </p:ext>
            </p:extLst>
          </p:nvPr>
        </p:nvGraphicFramePr>
        <p:xfrm>
          <a:off x="2400935" y="3017826"/>
          <a:ext cx="5278565" cy="864394"/>
        </p:xfrm>
        <a:graphic>
          <a:graphicData uri="http://schemas.openxmlformats.org/presentationml/2006/ole">
            <p:oleObj spid="_x0000_s161105" name="Equation" r:id="rId6" imgW="2031840" imgH="330120" progId="Equation.DSMT4">
              <p:embed/>
            </p:oleObj>
          </a:graphicData>
        </a:graphic>
      </p:graphicFrame>
      <p:graphicFrame>
        <p:nvGraphicFramePr>
          <p:cNvPr id="13" name="对象 10"/>
          <p:cNvGraphicFramePr>
            <a:graphicFrameLocks noChangeAspect="1"/>
          </p:cNvGraphicFramePr>
          <p:nvPr>
            <p:extLst>
              <p:ext uri="{D42A27DB-BD31-4B8C-83A1-F6EECF244321}">
                <p14:modId xmlns:p14="http://schemas.microsoft.com/office/powerpoint/2010/main" xmlns="" val="1098174038"/>
              </p:ext>
            </p:extLst>
          </p:nvPr>
        </p:nvGraphicFramePr>
        <p:xfrm>
          <a:off x="1209199" y="4758713"/>
          <a:ext cx="2379662" cy="785813"/>
        </p:xfrm>
        <a:graphic>
          <a:graphicData uri="http://schemas.openxmlformats.org/presentationml/2006/ole">
            <p:oleObj spid="_x0000_s161106" name="Equation" r:id="rId7" imgW="1002960" imgH="330120" progId="Equation.DSMT4">
              <p:embed/>
            </p:oleObj>
          </a:graphicData>
        </a:graphic>
      </p:graphicFrame>
      <p:graphicFrame>
        <p:nvGraphicFramePr>
          <p:cNvPr id="14" name="对象 10"/>
          <p:cNvGraphicFramePr>
            <a:graphicFrameLocks noChangeAspect="1"/>
          </p:cNvGraphicFramePr>
          <p:nvPr>
            <p:extLst>
              <p:ext uri="{D42A27DB-BD31-4B8C-83A1-F6EECF244321}">
                <p14:modId xmlns:p14="http://schemas.microsoft.com/office/powerpoint/2010/main" xmlns="" val="4099333093"/>
              </p:ext>
            </p:extLst>
          </p:nvPr>
        </p:nvGraphicFramePr>
        <p:xfrm>
          <a:off x="3669358" y="5757043"/>
          <a:ext cx="1414463" cy="484188"/>
        </p:xfrm>
        <a:graphic>
          <a:graphicData uri="http://schemas.openxmlformats.org/presentationml/2006/ole">
            <p:oleObj spid="_x0000_s161107" name="Equation" r:id="rId8" imgW="596880" imgH="203040" progId="Equation.DSMT4">
              <p:embed/>
            </p:oleObj>
          </a:graphicData>
        </a:graphic>
      </p:graphicFrame>
      <p:graphicFrame>
        <p:nvGraphicFramePr>
          <p:cNvPr id="15" name="对象 10"/>
          <p:cNvGraphicFramePr>
            <a:graphicFrameLocks noChangeAspect="1"/>
          </p:cNvGraphicFramePr>
          <p:nvPr>
            <p:extLst>
              <p:ext uri="{D42A27DB-BD31-4B8C-83A1-F6EECF244321}">
                <p14:modId xmlns:p14="http://schemas.microsoft.com/office/powerpoint/2010/main" xmlns="" val="1672174554"/>
              </p:ext>
            </p:extLst>
          </p:nvPr>
        </p:nvGraphicFramePr>
        <p:xfrm>
          <a:off x="3669358" y="4758712"/>
          <a:ext cx="4668837" cy="785813"/>
        </p:xfrm>
        <a:graphic>
          <a:graphicData uri="http://schemas.openxmlformats.org/presentationml/2006/ole">
            <p:oleObj spid="_x0000_s161108" name="Equation" r:id="rId9" imgW="1968480" imgH="330120" progId="Equation.DSMT4">
              <p:embed/>
            </p:oleObj>
          </a:graphicData>
        </a:graphic>
      </p:graphicFrame>
      <p:sp>
        <p:nvSpPr>
          <p:cNvPr id="16" name="棱台 15">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89967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3978"/>
                                        </p:tgtEl>
                                        <p:attrNameLst>
                                          <p:attrName>style.visibility</p:attrName>
                                        </p:attrNameLst>
                                      </p:cBhvr>
                                      <p:to>
                                        <p:strVal val="visible"/>
                                      </p:to>
                                    </p:set>
                                    <p:anim calcmode="lin" valueType="num">
                                      <p:cBhvr>
                                        <p:cTn id="11" dur="500" fill="hold"/>
                                        <p:tgtEl>
                                          <p:spTgt spid="83978"/>
                                        </p:tgtEl>
                                        <p:attrNameLst>
                                          <p:attrName>ppt_w</p:attrName>
                                        </p:attrNameLst>
                                      </p:cBhvr>
                                      <p:tavLst>
                                        <p:tav tm="0">
                                          <p:val>
                                            <p:fltVal val="0"/>
                                          </p:val>
                                        </p:tav>
                                        <p:tav tm="100000">
                                          <p:val>
                                            <p:strVal val="#ppt_w"/>
                                          </p:val>
                                        </p:tav>
                                      </p:tavLst>
                                    </p:anim>
                                    <p:anim calcmode="lin" valueType="num">
                                      <p:cBhvr>
                                        <p:cTn id="12" dur="500" fill="hold"/>
                                        <p:tgtEl>
                                          <p:spTgt spid="83978"/>
                                        </p:tgtEl>
                                        <p:attrNameLst>
                                          <p:attrName>ppt_h</p:attrName>
                                        </p:attrNameLst>
                                      </p:cBhvr>
                                      <p:tavLst>
                                        <p:tav tm="0">
                                          <p:val>
                                            <p:fltVal val="0"/>
                                          </p:val>
                                        </p:tav>
                                        <p:tav tm="100000">
                                          <p:val>
                                            <p:strVal val="#ppt_h"/>
                                          </p:val>
                                        </p:tav>
                                      </p:tavLst>
                                    </p:anim>
                                    <p:animEffect transition="in" filter="fade">
                                      <p:cBhvr>
                                        <p:cTn id="13" dur="500"/>
                                        <p:tgtEl>
                                          <p:spTgt spid="8397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wipe(left)">
                                      <p:cBhvr>
                                        <p:cTn id="40" dur="500"/>
                                        <p:tgtEl>
                                          <p:spTgt spid="3">
                                            <p:txEl>
                                              <p:pRg st="3" end="3"/>
                                            </p:txEl>
                                          </p:spTgt>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83980"/>
                                        </p:tgtEl>
                                        <p:attrNameLst>
                                          <p:attrName>style.visibility</p:attrName>
                                        </p:attrNameLst>
                                      </p:cBhvr>
                                      <p:to>
                                        <p:strVal val="visible"/>
                                      </p:to>
                                    </p:set>
                                    <p:anim calcmode="lin" valueType="num">
                                      <p:cBhvr>
                                        <p:cTn id="44" dur="500" fill="hold"/>
                                        <p:tgtEl>
                                          <p:spTgt spid="83980"/>
                                        </p:tgtEl>
                                        <p:attrNameLst>
                                          <p:attrName>ppt_w</p:attrName>
                                        </p:attrNameLst>
                                      </p:cBhvr>
                                      <p:tavLst>
                                        <p:tav tm="0">
                                          <p:val>
                                            <p:fltVal val="0"/>
                                          </p:val>
                                        </p:tav>
                                        <p:tav tm="100000">
                                          <p:val>
                                            <p:strVal val="#ppt_w"/>
                                          </p:val>
                                        </p:tav>
                                      </p:tavLst>
                                    </p:anim>
                                    <p:anim calcmode="lin" valueType="num">
                                      <p:cBhvr>
                                        <p:cTn id="45" dur="500" fill="hold"/>
                                        <p:tgtEl>
                                          <p:spTgt spid="83980"/>
                                        </p:tgtEl>
                                        <p:attrNameLst>
                                          <p:attrName>ppt_h</p:attrName>
                                        </p:attrNameLst>
                                      </p:cBhvr>
                                      <p:tavLst>
                                        <p:tav tm="0">
                                          <p:val>
                                            <p:fltVal val="0"/>
                                          </p:val>
                                        </p:tav>
                                        <p:tav tm="100000">
                                          <p:val>
                                            <p:strVal val="#ppt_h"/>
                                          </p:val>
                                        </p:tav>
                                      </p:tavLst>
                                    </p:anim>
                                    <p:animEffect transition="in" filter="fade">
                                      <p:cBhvr>
                                        <p:cTn id="46" dur="500"/>
                                        <p:tgtEl>
                                          <p:spTgt spid="83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457200" y="332656"/>
            <a:ext cx="8229600" cy="863600"/>
          </a:xfrm>
        </p:spPr>
        <p:txBody>
          <a:bodyPr/>
          <a:lstStyle/>
          <a:p>
            <a:r>
              <a:rPr lang="zh-CN" altLang="zh-CN" dirty="0" smtClean="0"/>
              <a:t>三维</a:t>
            </a:r>
            <a:r>
              <a:rPr lang="en-US" altLang="zh-CN" dirty="0" smtClean="0"/>
              <a:t> </a:t>
            </a:r>
            <a:r>
              <a:rPr lang="zh-CN" altLang="en-US" i="1" dirty="0" smtClean="0">
                <a:sym typeface="Symbol" panose="05050102010706020507" pitchFamily="18" charset="2"/>
              </a:rPr>
              <a:t> </a:t>
            </a:r>
            <a:r>
              <a:rPr lang="en-US" altLang="zh-CN" dirty="0" err="1" smtClean="0"/>
              <a:t>函数</a:t>
            </a:r>
            <a:endParaRPr lang="zh-CN" altLang="en-US" dirty="0" smtClean="0"/>
          </a:p>
        </p:txBody>
      </p:sp>
      <mc:AlternateContent xmlns:mc="http://schemas.openxmlformats.org/markup-compatibility/2006">
        <mc:Choice xmlns:a14="http://schemas.microsoft.com/office/drawing/2010/main" xmlns="" Requires="a14">
          <p:sp>
            <p:nvSpPr>
              <p:cNvPr id="86019" name="内容占位符 2"/>
              <p:cNvSpPr>
                <a:spLocks noGrp="1"/>
              </p:cNvSpPr>
              <p:nvPr>
                <p:ph idx="1"/>
              </p:nvPr>
            </p:nvSpPr>
            <p:spPr>
              <a:xfrm>
                <a:off x="574610" y="1052736"/>
                <a:ext cx="7994780" cy="5256212"/>
              </a:xfrm>
            </p:spPr>
            <p:txBody>
              <a:bodyPr/>
              <a:lstStyle/>
              <a:p>
                <a:pPr>
                  <a:lnSpc>
                    <a:spcPct val="150000"/>
                  </a:lnSpc>
                </a:pPr>
                <a:r>
                  <a:rPr lang="zh-CN" altLang="zh-CN" dirty="0" smtClean="0"/>
                  <a:t>称</a:t>
                </a:r>
                <a:r>
                  <a:rPr lang="en-US" altLang="zh-CN" dirty="0" smtClean="0"/>
                  <a:t/>
                </a:r>
                <a14:m>
                  <m:oMath xmlns:m="http://schemas.openxmlformats.org/officeDocument/2006/math">
                    <m:r>
                      <a:rPr lang="en-US" altLang="zh-CN" b="1" i="1">
                        <a:latin typeface="Cambria Math" panose="02040503050406030204" pitchFamily="18" charset="0"/>
                      </a:rPr>
                      <m:t>𝜹</m:t>
                    </m:r>
                    <m:d>
                      <m:dPr>
                        <m:ctrlPr>
                          <a:rPr lang="zh-CN" altLang="zh-CN" i="1">
                            <a:latin typeface="Cambria Math"/>
                          </a:rPr>
                        </m:ctrlPr>
                      </m:dPr>
                      <m:e>
                        <m:sSub>
                          <m:sSubPr>
                            <m:ctrlPr>
                              <a:rPr lang="en-US" altLang="zh-CN" i="1" smtClean="0">
                                <a:latin typeface="Cambria Math"/>
                              </a:rPr>
                            </m:ctrlPr>
                          </m:sSubPr>
                          <m:e>
                            <m:r>
                              <a:rPr lang="en-US" altLang="zh-CN" b="1" i="1">
                                <a:latin typeface="Cambria Math" panose="02040503050406030204" pitchFamily="18" charset="0"/>
                              </a:rPr>
                              <m:t>𝒕</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smtClean="0">
                                <a:latin typeface="Cambria Math"/>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i="1" smtClean="0">
                                <a:latin typeface="Cambria Math"/>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𝟑</m:t>
                            </m:r>
                          </m:sub>
                        </m:sSub>
                      </m:e>
                    </m:d>
                  </m:oMath>
                </a14:m>
                <a:r>
                  <a:rPr lang="en-US" altLang="zh-CN" dirty="0" smtClean="0">
                    <a:sym typeface="Symbol" panose="05050102010706020507" pitchFamily="18" charset="2"/>
                  </a:rPr>
                  <a:t>)</a:t>
                </a:r>
                <a:r>
                  <a:rPr lang="zh-CN" altLang="zh-CN" dirty="0" smtClean="0"/>
                  <a:t>为</a:t>
                </a:r>
                <a:r>
                  <a:rPr lang="en-US" altLang="zh-CN" dirty="0" smtClean="0"/>
                  <a:t/>
                </a:r>
                <a:r>
                  <a:rPr lang="zh-CN" altLang="en-US" i="1" dirty="0" smtClean="0">
                    <a:solidFill>
                      <a:srgbClr val="FF0000"/>
                    </a:solidFill>
                    <a:sym typeface="Symbol" panose="05050102010706020507" pitchFamily="18" charset="2"/>
                  </a:rPr>
                  <a:t> </a:t>
                </a:r>
                <a:r>
                  <a:rPr lang="zh-CN" altLang="zh-CN" dirty="0" smtClean="0">
                    <a:solidFill>
                      <a:srgbClr val="FF0000"/>
                    </a:solidFill>
                    <a:latin typeface="华文楷体" panose="02010600040101010101" pitchFamily="2" charset="-122"/>
                    <a:ea typeface="华文楷体" panose="02010600040101010101" pitchFamily="2" charset="-122"/>
                  </a:rPr>
                  <a:t>函数</a:t>
                </a:r>
                <a:r>
                  <a:rPr lang="zh-CN" altLang="zh-CN" dirty="0" smtClean="0"/>
                  <a:t>，如果对任意的具有任意阶连续偏导数的函数</a:t>
                </a:r>
                <a:r>
                  <a:rPr lang="en-US" altLang="zh-CN" dirty="0" smtClean="0"/>
                  <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𝒇</m:t>
                    </m:r>
                    <m:r>
                      <a:rPr lang="en-US" altLang="zh-CN" b="1" i="1" dirty="0" smtClean="0">
                        <a:latin typeface="Cambria Math" panose="02040503050406030204" pitchFamily="18" charset="0"/>
                        <a:sym typeface="Symbol" panose="05050102010706020507" pitchFamily="18" charset="2"/>
                      </a:rPr>
                      <m:t>(</m:t>
                    </m:r>
                    <m:sSub>
                      <m:sSubPr>
                        <m:ctrlPr>
                          <a:rPr lang="en-US"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en-US"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𝟑</m:t>
                        </m:r>
                      </m:sub>
                    </m:sSub>
                    <m:r>
                      <a:rPr lang="en-US" altLang="zh-CN" b="1" i="1" dirty="0" smtClean="0">
                        <a:latin typeface="Cambria Math" panose="02040503050406030204" pitchFamily="18" charset="0"/>
                        <a:sym typeface="Symbol" panose="05050102010706020507" pitchFamily="18" charset="2"/>
                      </a:rPr>
                      <m:t>)</m:t>
                    </m:r>
                  </m:oMath>
                </a14:m>
                <a:r>
                  <a:rPr lang="en-US" altLang="zh-CN" dirty="0" smtClean="0">
                    <a:sym typeface="Symbol" panose="05050102010706020507" pitchFamily="18" charset="2"/>
                  </a:rPr>
                  <a:t/>
                </a:r>
                <a:r>
                  <a:rPr lang="zh-CN" altLang="zh-CN" dirty="0" smtClean="0"/>
                  <a:t>，下式成立</a:t>
                </a:r>
                <a:endParaRPr lang="en-US" altLang="zh-CN" dirty="0" smtClean="0"/>
              </a:p>
              <a:p>
                <a:pPr>
                  <a:lnSpc>
                    <a:spcPct val="150000"/>
                  </a:lnSpc>
                </a:pPr>
                <a:endParaRPr lang="en-US" altLang="zh-CN" dirty="0" smtClean="0"/>
              </a:p>
              <a:p>
                <a:pPr>
                  <a:lnSpc>
                    <a:spcPct val="250000"/>
                  </a:lnSpc>
                </a:pPr>
                <a:r>
                  <a:rPr lang="zh-CN" altLang="en-US" dirty="0" smtClean="0"/>
                  <a:t>可以看成三个一维 </a:t>
                </a:r>
                <a:r>
                  <a:rPr lang="zh-CN" altLang="en-US" i="1" dirty="0" smtClean="0">
                    <a:sym typeface="Symbol" panose="05050102010706020507" pitchFamily="18" charset="2"/>
                  </a:rPr>
                  <a:t>  </a:t>
                </a:r>
                <a:r>
                  <a:rPr lang="zh-CN" altLang="en-US" dirty="0" smtClean="0"/>
                  <a:t>函数的乘积</a:t>
                </a:r>
                <a:endParaRPr lang="en-US" altLang="zh-CN" dirty="0" smtClean="0"/>
              </a:p>
              <a:p>
                <a:pPr>
                  <a:lnSpc>
                    <a:spcPct val="150000"/>
                  </a:lnSpc>
                </a:pPr>
                <a:endParaRPr lang="en-US" altLang="zh-CN" dirty="0"/>
              </a:p>
              <a:p>
                <a:pPr>
                  <a:lnSpc>
                    <a:spcPct val="150000"/>
                  </a:lnSpc>
                </a:pPr>
                <a:r>
                  <a:rPr lang="zh-CN" altLang="en-US" dirty="0"/>
                  <a:t>一般的</a:t>
                </a:r>
                <a:endParaRPr lang="en-US" altLang="zh-CN" dirty="0" smtClean="0"/>
              </a:p>
            </p:txBody>
          </p:sp>
        </mc:Choice>
        <mc:Fallback>
          <p:sp>
            <p:nvSpPr>
              <p:cNvPr id="86019" name="内容占位符 2"/>
              <p:cNvSpPr>
                <a:spLocks noGrp="1" noRot="1" noChangeAspect="1" noMove="1" noResize="1" noEditPoints="1" noAdjustHandles="1" noChangeArrowheads="1" noChangeShapeType="1" noTextEdit="1"/>
              </p:cNvSpPr>
              <p:nvPr>
                <p:ph idx="1"/>
              </p:nvPr>
            </p:nvSpPr>
            <p:spPr>
              <a:xfrm>
                <a:off x="574610" y="1052736"/>
                <a:ext cx="7994780" cy="5256212"/>
              </a:xfrm>
              <a:blipFill>
                <a:blip r:embed="rId4"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3CC6B524-2C50-4759-8177-D59E5190B61A}" type="datetime8">
              <a:rPr lang="zh-CN" altLang="en-US" smtClean="0"/>
              <a:pPr>
                <a:defRPr/>
              </a:pPr>
              <a:t>2018年9月10日1时32分</a:t>
            </a:fld>
            <a:endParaRPr lang="zh-CN" altLang="en-US" dirty="0"/>
          </a:p>
        </p:txBody>
      </p:sp>
      <p:sp>
        <p:nvSpPr>
          <p:cNvPr id="8602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A381093-CDE8-46A3-9E2D-5CADB8191B79}" type="slidenum">
              <a:rPr lang="zh-CN" altLang="en-US" sz="1800">
                <a:solidFill>
                  <a:srgbClr val="FFFFFF"/>
                </a:solidFill>
                <a:latin typeface="Georgia" panose="02040502050405020303" pitchFamily="18" charset="0"/>
              </a:rPr>
              <a:pPr>
                <a:spcBef>
                  <a:spcPct val="0"/>
                </a:spcBef>
                <a:buClrTx/>
                <a:buFontTx/>
                <a:buNone/>
              </a:pPr>
              <a:t>82</a:t>
            </a:fld>
            <a:endParaRPr lang="zh-CN" altLang="en-US" sz="1800">
              <a:solidFill>
                <a:srgbClr val="FFFFFF"/>
              </a:solidFill>
              <a:latin typeface="Georgia" panose="02040502050405020303" pitchFamily="18" charset="0"/>
            </a:endParaRPr>
          </a:p>
        </p:txBody>
      </p:sp>
      <p:sp>
        <p:nvSpPr>
          <p:cNvPr id="860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6023" name="对象 2"/>
          <p:cNvGraphicFramePr>
            <a:graphicFrameLocks noChangeAspect="1"/>
          </p:cNvGraphicFramePr>
          <p:nvPr>
            <p:extLst>
              <p:ext uri="{D42A27DB-BD31-4B8C-83A1-F6EECF244321}">
                <p14:modId xmlns:p14="http://schemas.microsoft.com/office/powerpoint/2010/main" xmlns="" val="222362074"/>
              </p:ext>
            </p:extLst>
          </p:nvPr>
        </p:nvGraphicFramePr>
        <p:xfrm>
          <a:off x="885890" y="2564904"/>
          <a:ext cx="7683500" cy="785813"/>
        </p:xfrm>
        <a:graphic>
          <a:graphicData uri="http://schemas.openxmlformats.org/presentationml/2006/ole">
            <p:oleObj spid="_x0000_s150864" name="Equation" r:id="rId5" imgW="3251160" imgH="330120" progId="Equation.DSMT4">
              <p:embed/>
            </p:oleObj>
          </a:graphicData>
        </a:graphic>
      </p:graphicFrame>
      <p:sp>
        <p:nvSpPr>
          <p:cNvPr id="8602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6025" name="对象 6"/>
          <p:cNvGraphicFramePr>
            <a:graphicFrameLocks noChangeAspect="1"/>
          </p:cNvGraphicFramePr>
          <p:nvPr>
            <p:extLst>
              <p:ext uri="{D42A27DB-BD31-4B8C-83A1-F6EECF244321}">
                <p14:modId xmlns:p14="http://schemas.microsoft.com/office/powerpoint/2010/main" xmlns="" val="3430938705"/>
              </p:ext>
            </p:extLst>
          </p:nvPr>
        </p:nvGraphicFramePr>
        <p:xfrm>
          <a:off x="2278475" y="4218993"/>
          <a:ext cx="4587050" cy="610839"/>
        </p:xfrm>
        <a:graphic>
          <a:graphicData uri="http://schemas.openxmlformats.org/presentationml/2006/ole">
            <p:oleObj spid="_x0000_s150865" name="Equation" r:id="rId6" imgW="1765080" imgH="228600" progId="Equation.DSMT4">
              <p:embed/>
            </p:oleObj>
          </a:graphicData>
        </a:graphic>
      </p:graphicFrame>
      <p:sp>
        <p:nvSpPr>
          <p:cNvPr id="8602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6033"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20" name="对象 15"/>
          <p:cNvGraphicFramePr>
            <a:graphicFrameLocks noChangeAspect="1"/>
          </p:cNvGraphicFramePr>
          <p:nvPr>
            <p:extLst>
              <p:ext uri="{D42A27DB-BD31-4B8C-83A1-F6EECF244321}">
                <p14:modId xmlns:p14="http://schemas.microsoft.com/office/powerpoint/2010/main" xmlns="" val="4165242175"/>
              </p:ext>
            </p:extLst>
          </p:nvPr>
        </p:nvGraphicFramePr>
        <p:xfrm>
          <a:off x="765761" y="5698108"/>
          <a:ext cx="7862334" cy="562048"/>
        </p:xfrm>
        <a:graphic>
          <a:graphicData uri="http://schemas.openxmlformats.org/presentationml/2006/ole">
            <p:oleObj spid="_x0000_s150866" name="Equation" r:id="rId7" imgW="3340080" imgH="228600" progId="Equation.DSMT4">
              <p:embed/>
            </p:oleObj>
          </a:graphicData>
        </a:graphic>
      </p:graphicFrame>
    </p:spTree>
    <p:extLst>
      <p:ext uri="{BB962C8B-B14F-4D97-AF65-F5344CB8AC3E}">
        <p14:creationId xmlns:p14="http://schemas.microsoft.com/office/powerpoint/2010/main" xmlns="" val="153217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wipe(left)">
                                      <p:cBhvr>
                                        <p:cTn id="7" dur="500"/>
                                        <p:tgtEl>
                                          <p:spTgt spid="86019">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6023"/>
                                        </p:tgtEl>
                                        <p:attrNameLst>
                                          <p:attrName>style.visibility</p:attrName>
                                        </p:attrNameLst>
                                      </p:cBhvr>
                                      <p:to>
                                        <p:strVal val="visible"/>
                                      </p:to>
                                    </p:set>
                                    <p:anim calcmode="lin" valueType="num">
                                      <p:cBhvr>
                                        <p:cTn id="11" dur="500" fill="hold"/>
                                        <p:tgtEl>
                                          <p:spTgt spid="86023"/>
                                        </p:tgtEl>
                                        <p:attrNameLst>
                                          <p:attrName>ppt_w</p:attrName>
                                        </p:attrNameLst>
                                      </p:cBhvr>
                                      <p:tavLst>
                                        <p:tav tm="0">
                                          <p:val>
                                            <p:fltVal val="0"/>
                                          </p:val>
                                        </p:tav>
                                        <p:tav tm="100000">
                                          <p:val>
                                            <p:strVal val="#ppt_w"/>
                                          </p:val>
                                        </p:tav>
                                      </p:tavLst>
                                    </p:anim>
                                    <p:anim calcmode="lin" valueType="num">
                                      <p:cBhvr>
                                        <p:cTn id="12" dur="500" fill="hold"/>
                                        <p:tgtEl>
                                          <p:spTgt spid="86023"/>
                                        </p:tgtEl>
                                        <p:attrNameLst>
                                          <p:attrName>ppt_h</p:attrName>
                                        </p:attrNameLst>
                                      </p:cBhvr>
                                      <p:tavLst>
                                        <p:tav tm="0">
                                          <p:val>
                                            <p:fltVal val="0"/>
                                          </p:val>
                                        </p:tav>
                                        <p:tav tm="100000">
                                          <p:val>
                                            <p:strVal val="#ppt_h"/>
                                          </p:val>
                                        </p:tav>
                                      </p:tavLst>
                                    </p:anim>
                                    <p:animEffect transition="in" filter="fade">
                                      <p:cBhvr>
                                        <p:cTn id="13" dur="500"/>
                                        <p:tgtEl>
                                          <p:spTgt spid="860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6019">
                                            <p:txEl>
                                              <p:pRg st="2" end="2"/>
                                            </p:txEl>
                                          </p:spTgt>
                                        </p:tgtEl>
                                        <p:attrNameLst>
                                          <p:attrName>style.visibility</p:attrName>
                                        </p:attrNameLst>
                                      </p:cBhvr>
                                      <p:to>
                                        <p:strVal val="visible"/>
                                      </p:to>
                                    </p:set>
                                    <p:animEffect transition="in" filter="wipe(left)">
                                      <p:cBhvr>
                                        <p:cTn id="18" dur="500"/>
                                        <p:tgtEl>
                                          <p:spTgt spid="86019">
                                            <p:txEl>
                                              <p:pRg st="2" end="2"/>
                                            </p:txEl>
                                          </p:spTgt>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86025"/>
                                        </p:tgtEl>
                                        <p:attrNameLst>
                                          <p:attrName>style.visibility</p:attrName>
                                        </p:attrNameLst>
                                      </p:cBhvr>
                                      <p:to>
                                        <p:strVal val="visible"/>
                                      </p:to>
                                    </p:set>
                                    <p:anim calcmode="lin" valueType="num">
                                      <p:cBhvr>
                                        <p:cTn id="22" dur="500" fill="hold"/>
                                        <p:tgtEl>
                                          <p:spTgt spid="86025"/>
                                        </p:tgtEl>
                                        <p:attrNameLst>
                                          <p:attrName>ppt_w</p:attrName>
                                        </p:attrNameLst>
                                      </p:cBhvr>
                                      <p:tavLst>
                                        <p:tav tm="0">
                                          <p:val>
                                            <p:fltVal val="0"/>
                                          </p:val>
                                        </p:tav>
                                        <p:tav tm="100000">
                                          <p:val>
                                            <p:strVal val="#ppt_w"/>
                                          </p:val>
                                        </p:tav>
                                      </p:tavLst>
                                    </p:anim>
                                    <p:anim calcmode="lin" valueType="num">
                                      <p:cBhvr>
                                        <p:cTn id="23" dur="500" fill="hold"/>
                                        <p:tgtEl>
                                          <p:spTgt spid="86025"/>
                                        </p:tgtEl>
                                        <p:attrNameLst>
                                          <p:attrName>ppt_h</p:attrName>
                                        </p:attrNameLst>
                                      </p:cBhvr>
                                      <p:tavLst>
                                        <p:tav tm="0">
                                          <p:val>
                                            <p:fltVal val="0"/>
                                          </p:val>
                                        </p:tav>
                                        <p:tav tm="100000">
                                          <p:val>
                                            <p:strVal val="#ppt_h"/>
                                          </p:val>
                                        </p:tav>
                                      </p:tavLst>
                                    </p:anim>
                                    <p:animEffect transition="in" filter="fade">
                                      <p:cBhvr>
                                        <p:cTn id="24" dur="500"/>
                                        <p:tgtEl>
                                          <p:spTgt spid="860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6019">
                                            <p:txEl>
                                              <p:pRg st="4" end="4"/>
                                            </p:txEl>
                                          </p:spTgt>
                                        </p:tgtEl>
                                        <p:attrNameLst>
                                          <p:attrName>style.visibility</p:attrName>
                                        </p:attrNameLst>
                                      </p:cBhvr>
                                      <p:to>
                                        <p:strVal val="visible"/>
                                      </p:to>
                                    </p:set>
                                    <p:animEffect transition="in" filter="wipe(left)">
                                      <p:cBhvr>
                                        <p:cTn id="29" dur="500"/>
                                        <p:tgtEl>
                                          <p:spTgt spid="86019">
                                            <p:txEl>
                                              <p:pRg st="4" end="4"/>
                                            </p:txEl>
                                          </p:spTgt>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86019" name="内容占位符 2"/>
              <p:cNvSpPr>
                <a:spLocks noGrp="1"/>
              </p:cNvSpPr>
              <p:nvPr>
                <p:ph idx="1"/>
              </p:nvPr>
            </p:nvSpPr>
            <p:spPr>
              <a:xfrm>
                <a:off x="662407" y="620688"/>
                <a:ext cx="8273631" cy="611235"/>
              </a:xfrm>
            </p:spPr>
            <p:txBody>
              <a:bodyPr/>
              <a:lstStyle/>
              <a:p>
                <a:r>
                  <a:rPr lang="zh-CN" altLang="en-US" dirty="0" smtClean="0"/>
                  <a:t>只需证明，对任意无穷次可微函数 </a:t>
                </a:r>
                <a14:m>
                  <m:oMath xmlns:m="http://schemas.openxmlformats.org/officeDocument/2006/math">
                    <m:r>
                      <a:rPr lang="en-US" altLang="zh-CN" i="1" dirty="0">
                        <a:latin typeface="Cambria Math" panose="02040503050406030204" pitchFamily="18" charset="0"/>
                        <a:sym typeface="Symbol" panose="05050102010706020507" pitchFamily="18" charset="2"/>
                      </a:rPr>
                      <m:t>𝒇</m:t>
                    </m:r>
                    <m:r>
                      <a:rPr lang="en-US" altLang="zh-CN" i="1" dirty="0">
                        <a:latin typeface="Cambria Math" panose="02040503050406030204" pitchFamily="18" charset="0"/>
                        <a:sym typeface="Symbol" panose="05050102010706020507" pitchFamily="18" charset="2"/>
                      </a:rPr>
                      <m:t>(</m:t>
                    </m:r>
                    <m:sSub>
                      <m:sSubPr>
                        <m:ctrlPr>
                          <a:rPr lang="en-US"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𝒕</m:t>
                        </m:r>
                      </m:e>
                      <m:sub>
                        <m:r>
                          <a:rPr lang="en-US" altLang="zh-CN" i="1">
                            <a:latin typeface="Cambria Math" panose="02040503050406030204" pitchFamily="18" charset="0"/>
                          </a:rPr>
                          <m:t>𝟑</m:t>
                        </m:r>
                      </m:sub>
                    </m:sSub>
                    <m:r>
                      <a:rPr lang="en-US" altLang="zh-CN" i="1" dirty="0">
                        <a:latin typeface="Cambria Math" panose="02040503050406030204" pitchFamily="18" charset="0"/>
                        <a:sym typeface="Symbol" panose="05050102010706020507" pitchFamily="18" charset="2"/>
                      </a:rPr>
                      <m:t>)</m:t>
                    </m:r>
                  </m:oMath>
                </a14:m>
                <a:r>
                  <a:rPr lang="en-US" altLang="zh-CN" dirty="0" smtClean="0">
                    <a:sym typeface="Symbol" panose="05050102010706020507" pitchFamily="18" charset="2"/>
                  </a:rPr>
                  <a:t/>
                </a:r>
                <a:r>
                  <a:rPr lang="zh-CN" altLang="en-US" dirty="0" smtClean="0">
                    <a:sym typeface="Symbol" panose="05050102010706020507" pitchFamily="18" charset="2"/>
                  </a:rPr>
                  <a:t>：</a:t>
                </a:r>
                <a:endParaRPr lang="en-US" altLang="zh-CN" dirty="0">
                  <a:sym typeface="Symbol" panose="05050102010706020507" pitchFamily="18" charset="2"/>
                </a:endParaRPr>
              </a:p>
            </p:txBody>
          </p:sp>
        </mc:Choice>
        <mc:Fallback>
          <p:sp>
            <p:nvSpPr>
              <p:cNvPr id="86019" name="内容占位符 2"/>
              <p:cNvSpPr>
                <a:spLocks noGrp="1" noRot="1" noChangeAspect="1" noMove="1" noResize="1" noEditPoints="1" noAdjustHandles="1" noChangeArrowheads="1" noChangeShapeType="1" noTextEdit="1"/>
              </p:cNvSpPr>
              <p:nvPr>
                <p:ph idx="1"/>
              </p:nvPr>
            </p:nvSpPr>
            <p:spPr>
              <a:xfrm>
                <a:off x="662407" y="620688"/>
                <a:ext cx="8273631" cy="611235"/>
              </a:xfrm>
              <a:blipFill>
                <a:blip r:embed="rId4" cstate="print"/>
                <a:stretch>
                  <a:fillRect l="-74" t="-14000" r="-147" b="-11000"/>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3CC6B524-2C50-4759-8177-D59E5190B61A}" type="datetime8">
              <a:rPr lang="zh-CN" altLang="en-US" smtClean="0"/>
              <a:pPr>
                <a:defRPr/>
              </a:pPr>
              <a:t>2018年9月10日1时32分</a:t>
            </a:fld>
            <a:endParaRPr lang="zh-CN" altLang="en-US" dirty="0"/>
          </a:p>
        </p:txBody>
      </p:sp>
      <p:sp>
        <p:nvSpPr>
          <p:cNvPr id="8602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CA381093-CDE8-46A3-9E2D-5CADB8191B79}" type="slidenum">
              <a:rPr lang="zh-CN" altLang="en-US" sz="1800">
                <a:solidFill>
                  <a:srgbClr val="FFFFFF"/>
                </a:solidFill>
                <a:latin typeface="Georgia" panose="02040502050405020303" pitchFamily="18" charset="0"/>
              </a:rPr>
              <a:pPr>
                <a:spcBef>
                  <a:spcPct val="0"/>
                </a:spcBef>
                <a:buClrTx/>
                <a:buFontTx/>
                <a:buNone/>
              </a:pPr>
              <a:t>83</a:t>
            </a:fld>
            <a:endParaRPr lang="zh-CN" altLang="en-US" sz="1800">
              <a:solidFill>
                <a:srgbClr val="FFFFFF"/>
              </a:solidFill>
              <a:latin typeface="Georgia" panose="02040502050405020303" pitchFamily="18" charset="0"/>
            </a:endParaRPr>
          </a:p>
        </p:txBody>
      </p:sp>
      <p:sp>
        <p:nvSpPr>
          <p:cNvPr id="860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602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602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86027" name="对象 8"/>
          <p:cNvGraphicFramePr>
            <a:graphicFrameLocks noChangeAspect="1"/>
          </p:cNvGraphicFramePr>
          <p:nvPr>
            <p:extLst>
              <p:ext uri="{D42A27DB-BD31-4B8C-83A1-F6EECF244321}">
                <p14:modId xmlns:p14="http://schemas.microsoft.com/office/powerpoint/2010/main" xmlns="" val="4232962395"/>
              </p:ext>
            </p:extLst>
          </p:nvPr>
        </p:nvGraphicFramePr>
        <p:xfrm>
          <a:off x="839127" y="4181748"/>
          <a:ext cx="5036535" cy="816372"/>
        </p:xfrm>
        <a:graphic>
          <a:graphicData uri="http://schemas.openxmlformats.org/presentationml/2006/ole">
            <p:oleObj spid="_x0000_s162180" name="Equation" r:id="rId5" imgW="2349360" imgH="380880" progId="Equation.DSMT4">
              <p:embed/>
            </p:oleObj>
          </a:graphicData>
        </a:graphic>
      </p:graphicFrame>
      <p:graphicFrame>
        <p:nvGraphicFramePr>
          <p:cNvPr id="86028" name="对象 9"/>
          <p:cNvGraphicFramePr>
            <a:graphicFrameLocks noChangeAspect="1"/>
          </p:cNvGraphicFramePr>
          <p:nvPr>
            <p:extLst>
              <p:ext uri="{D42A27DB-BD31-4B8C-83A1-F6EECF244321}">
                <p14:modId xmlns:p14="http://schemas.microsoft.com/office/powerpoint/2010/main" xmlns="" val="1347552315"/>
              </p:ext>
            </p:extLst>
          </p:nvPr>
        </p:nvGraphicFramePr>
        <p:xfrm>
          <a:off x="475087" y="1412776"/>
          <a:ext cx="8668913" cy="576064"/>
        </p:xfrm>
        <a:graphic>
          <a:graphicData uri="http://schemas.openxmlformats.org/presentationml/2006/ole">
            <p:oleObj spid="_x0000_s162181" name="Equation" r:id="rId6" imgW="4584600" imgH="304560" progId="Equation.DSMT4">
              <p:embed/>
            </p:oleObj>
          </a:graphicData>
        </a:graphic>
      </p:graphicFrame>
      <p:graphicFrame>
        <p:nvGraphicFramePr>
          <p:cNvPr id="86029" name="对象 10"/>
          <p:cNvGraphicFramePr>
            <a:graphicFrameLocks noChangeAspect="1"/>
          </p:cNvGraphicFramePr>
          <p:nvPr>
            <p:extLst>
              <p:ext uri="{D42A27DB-BD31-4B8C-83A1-F6EECF244321}">
                <p14:modId xmlns:p14="http://schemas.microsoft.com/office/powerpoint/2010/main" xmlns="" val="467700715"/>
              </p:ext>
            </p:extLst>
          </p:nvPr>
        </p:nvGraphicFramePr>
        <p:xfrm>
          <a:off x="874474" y="2209443"/>
          <a:ext cx="6559788" cy="816373"/>
        </p:xfrm>
        <a:graphic>
          <a:graphicData uri="http://schemas.openxmlformats.org/presentationml/2006/ole">
            <p:oleObj spid="_x0000_s162182" name="Equation" r:id="rId7" imgW="3060360" imgH="380880" progId="Equation.DSMT4">
              <p:embed/>
            </p:oleObj>
          </a:graphicData>
        </a:graphic>
      </p:graphicFrame>
      <p:graphicFrame>
        <p:nvGraphicFramePr>
          <p:cNvPr id="86030" name="对象 11"/>
          <p:cNvGraphicFramePr>
            <a:graphicFrameLocks noChangeAspect="1"/>
          </p:cNvGraphicFramePr>
          <p:nvPr>
            <p:extLst>
              <p:ext uri="{D42A27DB-BD31-4B8C-83A1-F6EECF244321}">
                <p14:modId xmlns:p14="http://schemas.microsoft.com/office/powerpoint/2010/main" xmlns="" val="333338747"/>
              </p:ext>
            </p:extLst>
          </p:nvPr>
        </p:nvGraphicFramePr>
        <p:xfrm>
          <a:off x="839127" y="3198550"/>
          <a:ext cx="4683094" cy="708803"/>
        </p:xfrm>
        <a:graphic>
          <a:graphicData uri="http://schemas.openxmlformats.org/presentationml/2006/ole">
            <p:oleObj spid="_x0000_s162183" name="Equation" r:id="rId8" imgW="2184120" imgH="330120" progId="Equation.DSMT4">
              <p:embed/>
            </p:oleObj>
          </a:graphicData>
        </a:graphic>
      </p:graphicFrame>
      <p:graphicFrame>
        <p:nvGraphicFramePr>
          <p:cNvPr id="86031" name="对象 12"/>
          <p:cNvGraphicFramePr>
            <a:graphicFrameLocks noChangeAspect="1"/>
          </p:cNvGraphicFramePr>
          <p:nvPr>
            <p:extLst>
              <p:ext uri="{D42A27DB-BD31-4B8C-83A1-F6EECF244321}">
                <p14:modId xmlns:p14="http://schemas.microsoft.com/office/powerpoint/2010/main" xmlns="" val="3500321614"/>
              </p:ext>
            </p:extLst>
          </p:nvPr>
        </p:nvGraphicFramePr>
        <p:xfrm>
          <a:off x="6901507" y="5329014"/>
          <a:ext cx="1436688" cy="476250"/>
        </p:xfrm>
        <a:graphic>
          <a:graphicData uri="http://schemas.openxmlformats.org/presentationml/2006/ole">
            <p:oleObj spid="_x0000_s162184" name="Equation" r:id="rId9" imgW="609480" imgH="203040" progId="Equation.DSMT4">
              <p:embed/>
            </p:oleObj>
          </a:graphicData>
        </a:graphic>
      </p:graphicFrame>
      <p:graphicFrame>
        <p:nvGraphicFramePr>
          <p:cNvPr id="86032" name="对象 13"/>
          <p:cNvGraphicFramePr>
            <a:graphicFrameLocks noChangeAspect="1"/>
          </p:cNvGraphicFramePr>
          <p:nvPr>
            <p:extLst>
              <p:ext uri="{D42A27DB-BD31-4B8C-83A1-F6EECF244321}">
                <p14:modId xmlns:p14="http://schemas.microsoft.com/office/powerpoint/2010/main" xmlns="" val="2155404389"/>
              </p:ext>
            </p:extLst>
          </p:nvPr>
        </p:nvGraphicFramePr>
        <p:xfrm>
          <a:off x="842985" y="5098382"/>
          <a:ext cx="3159840" cy="706882"/>
        </p:xfrm>
        <a:graphic>
          <a:graphicData uri="http://schemas.openxmlformats.org/presentationml/2006/ole">
            <p:oleObj spid="_x0000_s162185" name="Equation" r:id="rId10" imgW="1473120" imgH="330120" progId="Equation.DSMT4">
              <p:embed/>
            </p:oleObj>
          </a:graphicData>
        </a:graphic>
      </p:graphicFrame>
      <p:sp>
        <p:nvSpPr>
          <p:cNvPr id="86033"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5" name="等号 4"/>
          <p:cNvSpPr/>
          <p:nvPr/>
        </p:nvSpPr>
        <p:spPr>
          <a:xfrm rot="5400000">
            <a:off x="5772890" y="3222104"/>
            <a:ext cx="4036860" cy="660662"/>
          </a:xfrm>
          <a:prstGeom prst="mathEqual">
            <a:avLst>
              <a:gd name="adj1" fmla="val 15890"/>
              <a:gd name="adj2" fmla="val 2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等号 21"/>
          <p:cNvSpPr/>
          <p:nvPr/>
        </p:nvSpPr>
        <p:spPr>
          <a:xfrm>
            <a:off x="4144224" y="5256073"/>
            <a:ext cx="2447243" cy="549191"/>
          </a:xfrm>
          <a:prstGeom prst="mathEqual">
            <a:avLst>
              <a:gd name="adj1" fmla="val 15890"/>
              <a:gd name="adj2" fmla="val 2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xmlns="" val="136818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wipe(left)">
                                      <p:cBhvr>
                                        <p:cTn id="7" dur="500"/>
                                        <p:tgtEl>
                                          <p:spTgt spid="86019">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6028"/>
                                        </p:tgtEl>
                                        <p:attrNameLst>
                                          <p:attrName>style.visibility</p:attrName>
                                        </p:attrNameLst>
                                      </p:cBhvr>
                                      <p:to>
                                        <p:strVal val="visible"/>
                                      </p:to>
                                    </p:set>
                                    <p:anim calcmode="lin" valueType="num">
                                      <p:cBhvr>
                                        <p:cTn id="11" dur="500" fill="hold"/>
                                        <p:tgtEl>
                                          <p:spTgt spid="86028"/>
                                        </p:tgtEl>
                                        <p:attrNameLst>
                                          <p:attrName>ppt_w</p:attrName>
                                        </p:attrNameLst>
                                      </p:cBhvr>
                                      <p:tavLst>
                                        <p:tav tm="0">
                                          <p:val>
                                            <p:fltVal val="0"/>
                                          </p:val>
                                        </p:tav>
                                        <p:tav tm="100000">
                                          <p:val>
                                            <p:strVal val="#ppt_w"/>
                                          </p:val>
                                        </p:tav>
                                      </p:tavLst>
                                    </p:anim>
                                    <p:anim calcmode="lin" valueType="num">
                                      <p:cBhvr>
                                        <p:cTn id="12" dur="500" fill="hold"/>
                                        <p:tgtEl>
                                          <p:spTgt spid="86028"/>
                                        </p:tgtEl>
                                        <p:attrNameLst>
                                          <p:attrName>ppt_h</p:attrName>
                                        </p:attrNameLst>
                                      </p:cBhvr>
                                      <p:tavLst>
                                        <p:tav tm="0">
                                          <p:val>
                                            <p:fltVal val="0"/>
                                          </p:val>
                                        </p:tav>
                                        <p:tav tm="100000">
                                          <p:val>
                                            <p:strVal val="#ppt_h"/>
                                          </p:val>
                                        </p:tav>
                                      </p:tavLst>
                                    </p:anim>
                                    <p:animEffect transition="in" filter="fade">
                                      <p:cBhvr>
                                        <p:cTn id="13" dur="500"/>
                                        <p:tgtEl>
                                          <p:spTgt spid="860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86031"/>
                                        </p:tgtEl>
                                        <p:attrNameLst>
                                          <p:attrName>style.visibility</p:attrName>
                                        </p:attrNameLst>
                                      </p:cBhvr>
                                      <p:to>
                                        <p:strVal val="visible"/>
                                      </p:to>
                                    </p:set>
                                    <p:anim calcmode="lin" valueType="num">
                                      <p:cBhvr>
                                        <p:cTn id="22" dur="500" fill="hold"/>
                                        <p:tgtEl>
                                          <p:spTgt spid="86031"/>
                                        </p:tgtEl>
                                        <p:attrNameLst>
                                          <p:attrName>ppt_w</p:attrName>
                                        </p:attrNameLst>
                                      </p:cBhvr>
                                      <p:tavLst>
                                        <p:tav tm="0">
                                          <p:val>
                                            <p:fltVal val="0"/>
                                          </p:val>
                                        </p:tav>
                                        <p:tav tm="100000">
                                          <p:val>
                                            <p:strVal val="#ppt_w"/>
                                          </p:val>
                                        </p:tav>
                                      </p:tavLst>
                                    </p:anim>
                                    <p:anim calcmode="lin" valueType="num">
                                      <p:cBhvr>
                                        <p:cTn id="23" dur="500" fill="hold"/>
                                        <p:tgtEl>
                                          <p:spTgt spid="86031"/>
                                        </p:tgtEl>
                                        <p:attrNameLst>
                                          <p:attrName>ppt_h</p:attrName>
                                        </p:attrNameLst>
                                      </p:cBhvr>
                                      <p:tavLst>
                                        <p:tav tm="0">
                                          <p:val>
                                            <p:fltVal val="0"/>
                                          </p:val>
                                        </p:tav>
                                        <p:tav tm="100000">
                                          <p:val>
                                            <p:strVal val="#ppt_h"/>
                                          </p:val>
                                        </p:tav>
                                      </p:tavLst>
                                    </p:anim>
                                    <p:animEffect transition="in" filter="fade">
                                      <p:cBhvr>
                                        <p:cTn id="24" dur="500"/>
                                        <p:tgtEl>
                                          <p:spTgt spid="860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6029"/>
                                        </p:tgtEl>
                                        <p:attrNameLst>
                                          <p:attrName>style.visibility</p:attrName>
                                        </p:attrNameLst>
                                      </p:cBhvr>
                                      <p:to>
                                        <p:strVal val="visible"/>
                                      </p:to>
                                    </p:set>
                                    <p:animEffect transition="in" filter="wipe(left)">
                                      <p:cBhvr>
                                        <p:cTn id="29" dur="500"/>
                                        <p:tgtEl>
                                          <p:spTgt spid="860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6030"/>
                                        </p:tgtEl>
                                        <p:attrNameLst>
                                          <p:attrName>style.visibility</p:attrName>
                                        </p:attrNameLst>
                                      </p:cBhvr>
                                      <p:to>
                                        <p:strVal val="visible"/>
                                      </p:to>
                                    </p:set>
                                    <p:animEffect transition="in" filter="wipe(left)">
                                      <p:cBhvr>
                                        <p:cTn id="34" dur="500"/>
                                        <p:tgtEl>
                                          <p:spTgt spid="860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6027"/>
                                        </p:tgtEl>
                                        <p:attrNameLst>
                                          <p:attrName>style.visibility</p:attrName>
                                        </p:attrNameLst>
                                      </p:cBhvr>
                                      <p:to>
                                        <p:strVal val="visible"/>
                                      </p:to>
                                    </p:set>
                                    <p:animEffect transition="in" filter="wipe(left)">
                                      <p:cBhvr>
                                        <p:cTn id="39" dur="500"/>
                                        <p:tgtEl>
                                          <p:spTgt spid="860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6032"/>
                                        </p:tgtEl>
                                        <p:attrNameLst>
                                          <p:attrName>style.visibility</p:attrName>
                                        </p:attrNameLst>
                                      </p:cBhvr>
                                      <p:to>
                                        <p:strVal val="visible"/>
                                      </p:to>
                                    </p:set>
                                    <p:animEffect transition="in" filter="wipe(left)">
                                      <p:cBhvr>
                                        <p:cTn id="44" dur="500"/>
                                        <p:tgtEl>
                                          <p:spTgt spid="860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457200" y="404813"/>
            <a:ext cx="8229600" cy="863600"/>
          </a:xfrm>
        </p:spPr>
        <p:txBody>
          <a:bodyPr/>
          <a:lstStyle/>
          <a:p>
            <a:r>
              <a:rPr lang="zh-CN" altLang="zh-CN" dirty="0" smtClean="0"/>
              <a:t>广义</a:t>
            </a:r>
            <a:r>
              <a:rPr lang="en-US" altLang="zh-CN" dirty="0" smtClean="0"/>
              <a:t> Fourier </a:t>
            </a:r>
            <a:r>
              <a:rPr lang="zh-CN" altLang="zh-CN" dirty="0" smtClean="0"/>
              <a:t>变换</a:t>
            </a:r>
            <a:endParaRPr lang="zh-CN" altLang="en-US" dirty="0" smtClean="0"/>
          </a:p>
        </p:txBody>
      </p:sp>
      <mc:AlternateContent xmlns:mc="http://schemas.openxmlformats.org/markup-compatibility/2006">
        <mc:Choice xmlns:a14="http://schemas.microsoft.com/office/drawing/2010/main" xmlns="" Requires="a14">
          <p:sp>
            <p:nvSpPr>
              <p:cNvPr id="27651" name="内容占位符 2"/>
              <p:cNvSpPr>
                <a:spLocks noGrp="1"/>
              </p:cNvSpPr>
              <p:nvPr>
                <p:ph idx="1"/>
              </p:nvPr>
            </p:nvSpPr>
            <p:spPr>
              <a:xfrm>
                <a:off x="704147" y="1268413"/>
                <a:ext cx="7982653" cy="5184923"/>
              </a:xfrm>
            </p:spPr>
            <p:txBody>
              <a:bodyPr/>
              <a:lstStyle/>
              <a:p>
                <a:pPr>
                  <a:lnSpc>
                    <a:spcPct val="150000"/>
                  </a:lnSpc>
                  <a:defRPr/>
                </a:pPr>
                <a:r>
                  <a:rPr lang="zh-CN" altLang="en-US" dirty="0" smtClean="0">
                    <a:sym typeface="Symbol" pitchFamily="18" charset="2"/>
                  </a:rPr>
                  <a:t>涉及到</a:t>
                </a:r>
                <a:r>
                  <a:rPr lang="zh-CN" altLang="en-US" i="1" dirty="0" smtClean="0">
                    <a:sym typeface="Symbol" pitchFamily="18" charset="2"/>
                  </a:rPr>
                  <a:t>   </a:t>
                </a:r>
                <a:r>
                  <a:rPr lang="en-US" altLang="zh-CN" dirty="0" err="1" smtClean="0"/>
                  <a:t>函数</a:t>
                </a:r>
                <a:r>
                  <a:rPr lang="zh-CN" altLang="en-US" dirty="0" smtClean="0"/>
                  <a:t>的</a:t>
                </a:r>
                <a:r>
                  <a:rPr lang="en-US" altLang="zh-CN" dirty="0" smtClean="0"/>
                  <a:t> Fourier </a:t>
                </a:r>
                <a:r>
                  <a:rPr lang="en-US" altLang="zh-CN" dirty="0" err="1" smtClean="0"/>
                  <a:t>变换</a:t>
                </a:r>
                <a:r>
                  <a:rPr lang="zh-CN" altLang="en-US" dirty="0" smtClean="0"/>
                  <a:t>。</a:t>
                </a:r>
                <a:endParaRPr lang="en-US" altLang="zh-CN" i="1" dirty="0" smtClean="0">
                  <a:sym typeface="Symbol" pitchFamily="18" charset="2"/>
                </a:endParaRPr>
              </a:p>
              <a:p>
                <a:pPr marL="623887" indent="-514350">
                  <a:lnSpc>
                    <a:spcPct val="200000"/>
                  </a:lnSpc>
                  <a:buFont typeface="+mj-lt"/>
                  <a:buAutoNum type="arabicPeriod"/>
                  <a:defRPr/>
                </a:pPr>
                <a:r>
                  <a:rPr lang="zh-CN" altLang="en-US" dirty="0" smtClean="0">
                    <a:sym typeface="Symbol" pitchFamily="18" charset="2"/>
                  </a:rPr>
                  <a:t/>
                </a:r>
                <a:r>
                  <a:rPr lang="zh-CN" altLang="en-US" i="1" dirty="0" smtClean="0">
                    <a:sym typeface="Symbol" pitchFamily="18" charset="2"/>
                  </a:rPr>
                  <a:t>  </a:t>
                </a:r>
                <a:r>
                  <a:rPr lang="zh-CN" altLang="en-US" dirty="0" smtClean="0"/>
                  <a:t>函数的 </a:t>
                </a:r>
                <a:r>
                  <a:rPr lang="en-US" altLang="zh-CN" dirty="0" smtClean="0"/>
                  <a:t>Fourier </a:t>
                </a:r>
                <a:r>
                  <a:rPr lang="zh-CN" altLang="en-US" dirty="0" smtClean="0"/>
                  <a:t>变换</a:t>
                </a:r>
                <a:endParaRPr lang="en-US" altLang="zh-CN" dirty="0" smtClean="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latin typeface="Kunstler Script" panose="030304020206070D0D06" pitchFamily="66" charset="0"/>
                        </a:rPr>
                        <m:t>F</m:t>
                      </m:r>
                      <m:r>
                        <m:rPr>
                          <m:nor/>
                        </m:rPr>
                        <a:rPr lang="en-US" altLang="zh-CN" i="0" smtClean="0">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𝒕</m:t>
                                  </m:r>
                                </m:e>
                                <m:sub>
                                  <m:r>
                                    <a:rPr lang="en-US" altLang="zh-CN" b="1" i="1">
                                      <a:solidFill>
                                        <a:srgbClr val="FF0000"/>
                                      </a:solidFill>
                                      <a:latin typeface="Cambria Math" panose="02040503050406030204" pitchFamily="18" charset="0"/>
                                    </a:rPr>
                                    <m:t>𝟎</m:t>
                                  </m:r>
                                </m:sub>
                              </m:sSub>
                            </m:e>
                          </m:d>
                        </m:e>
                      </m:d>
                      <m:r>
                        <a:rPr lang="en-US" altLang="zh-CN" b="1" i="0" smtClean="0">
                          <a:solidFill>
                            <a:srgbClr val="FF0000"/>
                          </a:solidFill>
                          <a:latin typeface="Cambria Math" panose="02040503050406030204" pitchFamily="18" charset="0"/>
                        </a:rPr>
                        <m:t>=</m:t>
                      </m:r>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𝒆</m:t>
                          </m:r>
                        </m:e>
                        <m:sup>
                          <m:r>
                            <a:rPr lang="en-US" altLang="zh-CN"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𝝎</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𝒕</m:t>
                              </m:r>
                            </m:e>
                            <m:sub>
                              <m:r>
                                <a:rPr lang="en-US" altLang="zh-CN" b="1" i="1">
                                  <a:solidFill>
                                    <a:srgbClr val="FF0000"/>
                                  </a:solidFill>
                                  <a:latin typeface="Cambria Math" panose="02040503050406030204" pitchFamily="18" charset="0"/>
                                </a:rPr>
                                <m:t>𝟎</m:t>
                              </m:r>
                            </m:sub>
                          </m:sSub>
                        </m:sup>
                      </m:sSup>
                      <m:r>
                        <a:rPr lang="en-US" altLang="zh-CN" b="1" i="1" smtClean="0">
                          <a:solidFill>
                            <a:srgbClr val="FF0000"/>
                          </a:solidFill>
                          <a:latin typeface="Cambria Math" panose="02040503050406030204" pitchFamily="18" charset="0"/>
                        </a:rPr>
                        <m:t>,</m:t>
                      </m:r>
                      <m:r>
                        <m:rPr>
                          <m:nor/>
                        </m:rPr>
                        <a:rPr lang="en-US" altLang="zh-CN" b="1" i="0" smtClean="0">
                          <a:solidFill>
                            <a:srgbClr val="FF0000"/>
                          </a:solidFill>
                          <a:latin typeface="Cambria Math" panose="02040503050406030204" pitchFamily="18" charset="0"/>
                        </a:rPr>
                        <m:t> </m:t>
                      </m:r>
                      <m:r>
                        <m:rPr>
                          <m:nor/>
                        </m:rPr>
                        <a:rPr lang="en-US" altLang="zh-CN">
                          <a:solidFill>
                            <a:srgbClr val="FF0000"/>
                          </a:solidFill>
                          <a:latin typeface="Kunstler Script" panose="030304020206070D0D06" pitchFamily="66" charset="0"/>
                        </a:rPr>
                        <m:t>F</m:t>
                      </m:r>
                      <m:r>
                        <m:rPr>
                          <m:nor/>
                        </m:rPr>
                        <a:rPr lang="en-US" altLang="zh-CN">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d>
                      <m:r>
                        <a:rPr lang="en-US" altLang="zh-CN" b="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oMath>
                  </m:oMathPara>
                </a14:m>
                <a:endParaRPr lang="en-US" altLang="zh-CN" dirty="0" smtClean="0">
                  <a:solidFill>
                    <a:srgbClr val="FF0000"/>
                  </a:solidFill>
                </a:endParaRPr>
              </a:p>
              <a:p>
                <a:pPr>
                  <a:lnSpc>
                    <a:spcPct val="150000"/>
                  </a:lnSpc>
                </a:pPr>
                <a:r>
                  <a:rPr lang="zh-CN" altLang="en-US" dirty="0" smtClean="0"/>
                  <a:t>证明：由</a:t>
                </a:r>
                <a:r>
                  <a:rPr lang="zh-CN" altLang="en-US" u="sng" dirty="0" smtClean="0">
                    <a:solidFill>
                      <a:srgbClr val="FF0000"/>
                    </a:solidFill>
                    <a:latin typeface="华文楷体" panose="02010600040101010101" pitchFamily="2" charset="-122"/>
                    <a:ea typeface="华文楷体" panose="02010600040101010101" pitchFamily="2" charset="-122"/>
                  </a:rPr>
                  <a:t>筛选性质</a:t>
                </a:r>
                <a:r>
                  <a:rPr lang="zh-CN" altLang="en-US" dirty="0" smtClean="0"/>
                  <a:t>可知</a:t>
                </a:r>
                <a:endParaRPr lang="en-US" altLang="zh-CN" dirty="0" smtClean="0"/>
              </a:p>
              <a:p>
                <a:pPr marL="109537"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m:rPr>
                          <m:nor/>
                        </m:rPr>
                        <a:rPr lang="en-US" altLang="zh-CN">
                          <a:latin typeface="Kunstler Script" panose="030304020206070D0D06" pitchFamily="66" charset="0"/>
                        </a:rPr>
                        <m:t>    </m:t>
                      </m:r>
                      <m:d>
                        <m:dPr>
                          <m:begChr m:val="["/>
                          <m:endChr m:val="]"/>
                          <m:ctrlPr>
                            <a:rPr lang="zh-CN" altLang="zh-CN" i="1">
                              <a:latin typeface="Cambria Math"/>
                            </a:rPr>
                          </m:ctrlPr>
                        </m:dPr>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e>
                          </m:d>
                        </m:e>
                      </m:d>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𝒕</m:t>
                          </m:r>
                        </m:e>
                      </m:nary>
                    </m:oMath>
                  </m:oMathPara>
                </a14:m>
                <a:endParaRPr lang="en-US" altLang="zh-CN" i="1" dirty="0" smtClean="0"/>
              </a:p>
              <a:p>
                <a:pPr marL="109537" indent="0">
                  <a:lnSpc>
                    <a:spcPct val="15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sSub>
                            <m:sSubPr>
                              <m:ctrlPr>
                                <a:rPr lang="zh-CN" altLang="zh-CN" i="1">
                                  <a:latin typeface="Cambria Math"/>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sup>
                      </m:sSup>
                    </m:oMath>
                  </m:oMathPara>
                </a14:m>
                <a:endParaRPr lang="zh-CN" altLang="zh-CN" dirty="0"/>
              </a:p>
            </p:txBody>
          </p:sp>
        </mc:Choice>
        <mc:Fallback>
          <p:sp>
            <p:nvSpPr>
              <p:cNvPr id="27651" name="内容占位符 2"/>
              <p:cNvSpPr>
                <a:spLocks noGrp="1" noRot="1" noChangeAspect="1" noMove="1" noResize="1" noEditPoints="1" noAdjustHandles="1" noChangeArrowheads="1" noChangeShapeType="1" noTextEdit="1"/>
              </p:cNvSpPr>
              <p:nvPr>
                <p:ph idx="1"/>
              </p:nvPr>
            </p:nvSpPr>
            <p:spPr>
              <a:xfrm>
                <a:off x="704147" y="1268413"/>
                <a:ext cx="7982653" cy="5184923"/>
              </a:xfrm>
              <a:blipFill>
                <a:blip r:embed="rId3" cstate="print"/>
                <a:stretch>
                  <a:fillRect l="-76"/>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396BBF7D-4B9B-4610-992E-A5097CC19B4E}" type="datetime8">
              <a:rPr lang="zh-CN" altLang="en-US" smtClean="0"/>
              <a:pPr>
                <a:defRPr/>
              </a:pPr>
              <a:t>2018年9月10日1时32分</a:t>
            </a:fld>
            <a:endParaRPr lang="zh-CN" altLang="en-US" dirty="0"/>
          </a:p>
        </p:txBody>
      </p:sp>
      <p:sp>
        <p:nvSpPr>
          <p:cNvPr id="88069"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770F9622-B3F6-401A-AAEC-ED590167ECDE}" type="slidenum">
              <a:rPr lang="zh-CN" altLang="en-US" sz="1800">
                <a:solidFill>
                  <a:srgbClr val="FFFFFF"/>
                </a:solidFill>
                <a:latin typeface="Georgia" panose="02040502050405020303" pitchFamily="18" charset="0"/>
              </a:rPr>
              <a:pPr>
                <a:spcBef>
                  <a:spcPct val="0"/>
                </a:spcBef>
                <a:buClrTx/>
                <a:buFontTx/>
                <a:buNone/>
              </a:pPr>
              <a:t>84</a:t>
            </a:fld>
            <a:endParaRPr lang="zh-CN" altLang="en-US" sz="1800">
              <a:solidFill>
                <a:srgbClr val="FFFFFF"/>
              </a:solidFill>
              <a:latin typeface="Georgia" panose="02040502050405020303" pitchFamily="18" charset="0"/>
            </a:endParaRPr>
          </a:p>
        </p:txBody>
      </p:sp>
      <p:sp>
        <p:nvSpPr>
          <p:cNvPr id="8807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807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8807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 name="矩形 1">
            <a:hlinkClick r:id="rId4" action="ppaction://hlinksldjump"/>
          </p:cNvPr>
          <p:cNvSpPr/>
          <p:nvPr/>
        </p:nvSpPr>
        <p:spPr>
          <a:xfrm>
            <a:off x="2555776" y="3717032"/>
            <a:ext cx="144016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棱台 9">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40119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wipe(left)">
                                      <p:cBhvr>
                                        <p:cTn id="12" dur="500"/>
                                        <p:tgtEl>
                                          <p:spTgt spid="27651">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7651">
                                            <p:txEl>
                                              <p:pRg st="2" end="2"/>
                                            </p:txEl>
                                          </p:spTgt>
                                        </p:tgtEl>
                                        <p:attrNameLst>
                                          <p:attrName>style.visibility</p:attrName>
                                        </p:attrNameLst>
                                      </p:cBhvr>
                                      <p:to>
                                        <p:strVal val="visible"/>
                                      </p:to>
                                    </p:set>
                                    <p:anim calcmode="lin" valueType="num">
                                      <p:cBhvr>
                                        <p:cTn id="16" dur="500" fill="hold"/>
                                        <p:tgtEl>
                                          <p:spTgt spid="27651">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27651">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2765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651">
                                            <p:txEl>
                                              <p:pRg st="3" end="3"/>
                                            </p:txEl>
                                          </p:spTgt>
                                        </p:tgtEl>
                                        <p:attrNameLst>
                                          <p:attrName>style.visibility</p:attrName>
                                        </p:attrNameLst>
                                      </p:cBhvr>
                                      <p:to>
                                        <p:strVal val="visible"/>
                                      </p:to>
                                    </p:set>
                                    <p:animEffect transition="in" filter="wipe(left)">
                                      <p:cBhvr>
                                        <p:cTn id="23" dur="500"/>
                                        <p:tgtEl>
                                          <p:spTgt spid="2765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651">
                                            <p:txEl>
                                              <p:pRg st="4" end="4"/>
                                            </p:txEl>
                                          </p:spTgt>
                                        </p:tgtEl>
                                        <p:attrNameLst>
                                          <p:attrName>style.visibility</p:attrName>
                                        </p:attrNameLst>
                                      </p:cBhvr>
                                      <p:to>
                                        <p:strVal val="visible"/>
                                      </p:to>
                                    </p:set>
                                    <p:animEffect transition="in" filter="wipe(left)">
                                      <p:cBhvr>
                                        <p:cTn id="28" dur="500"/>
                                        <p:tgtEl>
                                          <p:spTgt spid="2765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651">
                                            <p:txEl>
                                              <p:pRg st="5" end="5"/>
                                            </p:txEl>
                                          </p:spTgt>
                                        </p:tgtEl>
                                        <p:attrNameLst>
                                          <p:attrName>style.visibility</p:attrName>
                                        </p:attrNameLst>
                                      </p:cBhvr>
                                      <p:to>
                                        <p:strVal val="visible"/>
                                      </p:to>
                                    </p:set>
                                    <p:animEffect transition="in" filter="wipe(left)">
                                      <p:cBhvr>
                                        <p:cTn id="3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90114" name="内容占位符 2"/>
              <p:cNvSpPr>
                <a:spLocks noGrp="1"/>
              </p:cNvSpPr>
              <p:nvPr>
                <p:ph idx="1"/>
              </p:nvPr>
            </p:nvSpPr>
            <p:spPr>
              <a:xfrm>
                <a:off x="755576" y="547935"/>
                <a:ext cx="8280920" cy="6265441"/>
              </a:xfrm>
            </p:spPr>
            <p:txBody>
              <a:bodyPr/>
              <a:lstStyle/>
              <a:p>
                <a:pPr marL="622300" indent="-514350">
                  <a:lnSpc>
                    <a:spcPct val="125000"/>
                  </a:lnSpc>
                  <a:buFont typeface="Trebuchet MS" panose="020B0603020202020204" pitchFamily="34" charset="0"/>
                  <a:buAutoNum type="arabicPeriod" startAt="2"/>
                </a:pPr>
                <a:r>
                  <a:rPr lang="en-US" altLang="zh-CN" dirty="0" smtClean="0"/>
                  <a:t/>
                </a:r>
                <a:r>
                  <a:rPr lang="zh-CN" altLang="en-US" i="1" dirty="0" smtClean="0">
                    <a:sym typeface="Symbol" panose="05050102010706020507" pitchFamily="18" charset="2"/>
                  </a:rPr>
                  <a:t> </a:t>
                </a:r>
                <a:r>
                  <a:rPr lang="zh-CN" altLang="en-US" dirty="0" smtClean="0">
                    <a:sym typeface="Symbol" panose="05050102010706020507" pitchFamily="18" charset="2"/>
                  </a:rPr>
                  <a:t>函数</a:t>
                </a:r>
                <a:r>
                  <a:rPr lang="zh-CN" altLang="zh-CN" dirty="0" smtClean="0"/>
                  <a:t>的</a:t>
                </a:r>
                <a:r>
                  <a:rPr lang="en-US" altLang="zh-CN" dirty="0" smtClean="0"/>
                  <a:t> Fourier </a:t>
                </a:r>
                <a:r>
                  <a:rPr lang="zh-CN" altLang="zh-CN" dirty="0" smtClean="0"/>
                  <a:t>逆变换</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sSup>
                        <m:sSupPr>
                          <m:ctrlPr>
                            <a:rPr lang="zh-CN" altLang="zh-CN" i="1" smtClean="0">
                              <a:solidFill>
                                <a:srgbClr val="FF0000"/>
                              </a:solidFill>
                              <a:latin typeface="Cambria Math"/>
                            </a:rPr>
                          </m:ctrlPr>
                        </m:sSupPr>
                        <m:e>
                          <m:r>
                            <m:rPr>
                              <m:nor/>
                            </m:rPr>
                            <a:rPr lang="en-US" altLang="zh-CN">
                              <a:solidFill>
                                <a:srgbClr val="FF0000"/>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𝟎</m:t>
                                  </m:r>
                                </m:sub>
                              </m:sSub>
                            </m:e>
                          </m:d>
                        </m:e>
                      </m:d>
                      <m:r>
                        <a:rPr lang="en-US" altLang="zh-CN" b="1" i="1">
                          <a:solidFill>
                            <a:srgbClr val="FF0000"/>
                          </a:solidFill>
                          <a:latin typeface="Cambria Math" panose="02040503050406030204" pitchFamily="18" charset="0"/>
                        </a:rPr>
                        <m:t>=</m:t>
                      </m:r>
                      <m:f>
                        <m:fPr>
                          <m:ctrlPr>
                            <a:rPr lang="en-US" altLang="zh-CN" i="1" smtClean="0">
                              <a:solidFill>
                                <a:srgbClr val="FF0000"/>
                              </a:solidFill>
                              <a:latin typeface="Cambria Math"/>
                            </a:rPr>
                          </m:ctrlPr>
                        </m:fPr>
                        <m:num>
                          <m:r>
                            <a:rPr lang="en-US" altLang="zh-CN" b="1" i="1" smtClean="0">
                              <a:solidFill>
                                <a:srgbClr val="FF0000"/>
                              </a:solidFill>
                              <a:latin typeface="Cambria Math" panose="02040503050406030204" pitchFamily="18" charset="0"/>
                            </a:rPr>
                            <m:t>𝟏</m:t>
                          </m:r>
                        </m:num>
                        <m:den>
                          <m:r>
                            <a:rPr lang="en-US" altLang="zh-CN" b="1" i="1" smtClean="0">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𝝅</m:t>
                          </m:r>
                        </m:den>
                      </m:f>
                      <m:sSup>
                        <m:sSupPr>
                          <m:ctrlPr>
                            <a:rPr lang="zh-CN" altLang="zh-CN" i="1">
                              <a:solidFill>
                                <a:srgbClr val="FF0000"/>
                              </a:solidFill>
                              <a:latin typeface="Cambria Math"/>
                            </a:rPr>
                          </m:ctrlPr>
                        </m:sSupPr>
                        <m:e>
                          <m:r>
                            <a:rPr lang="en-US" altLang="zh-CN" b="1" i="1">
                              <a:solidFill>
                                <a:srgbClr val="FF0000"/>
                              </a:solidFill>
                              <a:latin typeface="Cambria Math" panose="02040503050406030204" pitchFamily="18" charset="0"/>
                            </a:rPr>
                            <m:t>𝒆</m:t>
                          </m:r>
                        </m:e>
                        <m:sup>
                          <m:r>
                            <a:rPr lang="en-US" altLang="zh-CN" b="1" i="1" smtClean="0">
                              <a:solidFill>
                                <a:srgbClr val="FF0000"/>
                              </a:solidFill>
                              <a:latin typeface="Cambria Math" panose="02040503050406030204" pitchFamily="18" charset="0"/>
                            </a:rPr>
                            <m:t>𝒊</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𝟎</m:t>
                              </m:r>
                            </m:sub>
                          </m:sSub>
                          <m:r>
                            <a:rPr lang="en-US" altLang="zh-CN" b="1" i="1">
                              <a:solidFill>
                                <a:srgbClr val="FF0000"/>
                              </a:solidFill>
                              <a:latin typeface="Cambria Math" panose="02040503050406030204" pitchFamily="18" charset="0"/>
                            </a:rPr>
                            <m:t>𝒕</m:t>
                          </m:r>
                        </m:sup>
                      </m:sSup>
                      <m:r>
                        <a:rPr lang="en-US" altLang="zh-CN" b="1" i="1" smtClean="0">
                          <a:solidFill>
                            <a:srgbClr val="FF0000"/>
                          </a:solidFill>
                          <a:latin typeface="Cambria Math" panose="02040503050406030204" pitchFamily="18" charset="0"/>
                        </a:rPr>
                        <m:t>,</m:t>
                      </m:r>
                      <m:sSup>
                        <m:sSupPr>
                          <m:ctrlPr>
                            <a:rPr lang="zh-CN" altLang="zh-CN" i="1">
                              <a:solidFill>
                                <a:srgbClr val="FF0000"/>
                              </a:solidFill>
                              <a:latin typeface="Cambria Math"/>
                            </a:rPr>
                          </m:ctrlPr>
                        </m:sSupPr>
                        <m:e>
                          <m:r>
                            <m:rPr>
                              <m:nor/>
                            </m:rPr>
                            <a:rPr lang="en-US" altLang="zh-CN">
                              <a:solidFill>
                                <a:srgbClr val="FF0000"/>
                              </a:solidFill>
                              <a:latin typeface="Kunstler Script" panose="030304020206070D0D06" pitchFamily="66" charset="0"/>
                            </a:rPr>
                            <m:t>F</m:t>
                          </m:r>
                          <m:r>
                            <a:rPr lang="en-US" altLang="zh-CN" b="1" i="1">
                              <a:solidFill>
                                <a:srgbClr val="FF0000"/>
                              </a:solidFill>
                              <a:latin typeface="Cambria Math" panose="02040503050406030204" pitchFamily="18" charset="0"/>
                            </a:rPr>
                            <m:t>  </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sSup>
                      <m:d>
                        <m:dPr>
                          <m:begChr m:val="["/>
                          <m:endChr m:val="]"/>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e>
                          </m:d>
                        </m:e>
                      </m:d>
                      <m:r>
                        <a:rPr lang="en-US" altLang="zh-CN" b="1" i="1">
                          <a:solidFill>
                            <a:srgbClr val="FF0000"/>
                          </a:solidFill>
                          <a:latin typeface="Cambria Math" panose="02040503050406030204" pitchFamily="18" charset="0"/>
                        </a:rPr>
                        <m:t>=</m:t>
                      </m:r>
                      <m:f>
                        <m:fPr>
                          <m:ctrlPr>
                            <a:rPr lang="en-US" altLang="zh-CN" i="1">
                              <a:solidFill>
                                <a:srgbClr val="FF0000"/>
                              </a:solidFill>
                              <a:latin typeface="Cambria Math"/>
                            </a:rPr>
                          </m:ctrlPr>
                        </m:fPr>
                        <m:num>
                          <m:r>
                            <a:rPr lang="en-US" altLang="zh-CN" b="1" i="1">
                              <a:solidFill>
                                <a:srgbClr val="FF0000"/>
                              </a:solidFill>
                              <a:latin typeface="Cambria Math" panose="02040503050406030204" pitchFamily="18" charset="0"/>
                            </a:rPr>
                            <m:t>𝟏</m:t>
                          </m:r>
                        </m:num>
                        <m:den>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𝝅</m:t>
                          </m:r>
                        </m:den>
                      </m:f>
                    </m:oMath>
                  </m:oMathPara>
                </a14:m>
                <a:endParaRPr lang="zh-CN" altLang="zh-CN" dirty="0"/>
              </a:p>
              <a:p>
                <a:pPr>
                  <a:lnSpc>
                    <a:spcPct val="125000"/>
                  </a:lnSpc>
                </a:pPr>
                <a:r>
                  <a:rPr lang="zh-CN" altLang="en-US" dirty="0"/>
                  <a:t>证明：由</a:t>
                </a:r>
                <a:r>
                  <a:rPr lang="zh-CN" altLang="en-US" u="sng" dirty="0">
                    <a:solidFill>
                      <a:srgbClr val="FF0000"/>
                    </a:solidFill>
                    <a:latin typeface="华文楷体" panose="02010600040101010101" pitchFamily="2" charset="-122"/>
                    <a:ea typeface="华文楷体" panose="02010600040101010101" pitchFamily="2" charset="-122"/>
                  </a:rPr>
                  <a:t>筛选性质</a:t>
                </a:r>
                <a:r>
                  <a:rPr lang="zh-CN" altLang="en-US" dirty="0" smtClean="0"/>
                  <a:t>可知</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sSup>
                        <m:sSupPr>
                          <m:ctrlPr>
                            <a:rPr lang="zh-CN" altLang="zh-CN" i="1" smtClean="0">
                              <a:solidFill>
                                <a:schemeClr val="tx1"/>
                              </a:solidFill>
                              <a:latin typeface="Cambria Math"/>
                            </a:rPr>
                          </m:ctrlPr>
                        </m:sSupPr>
                        <m:e>
                          <m:r>
                            <m:rPr>
                              <m:nor/>
                            </m:rPr>
                            <a:rPr lang="en-US" altLang="zh-CN">
                              <a:solidFill>
                                <a:schemeClr val="tx1"/>
                              </a:solidFill>
                              <a:latin typeface="Kunstler Script" panose="030304020206070D0D06" pitchFamily="66" charset="0"/>
                            </a:rPr>
                            <m:t>F</m:t>
                          </m:r>
                          <m:r>
                            <a:rPr lang="en-US" altLang="zh-CN" b="1" i="1">
                              <a:solidFill>
                                <a:schemeClr val="tx1"/>
                              </a:solidFill>
                              <a:latin typeface="Cambria Math" panose="02040503050406030204" pitchFamily="18" charset="0"/>
                            </a:rPr>
                            <m:t>  </m:t>
                          </m:r>
                        </m:e>
                        <m:sup>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sup>
                      </m:sSup>
                      <m:d>
                        <m:dPr>
                          <m:begChr m:val="["/>
                          <m:endChr m:val="]"/>
                          <m:ctrlPr>
                            <a:rPr lang="zh-CN" altLang="zh-CN" i="1">
                              <a:solidFill>
                                <a:schemeClr val="tx1"/>
                              </a:solidFill>
                              <a:latin typeface="Cambria Math"/>
                            </a:rPr>
                          </m:ctrlPr>
                        </m:dPr>
                        <m:e>
                          <m:r>
                            <a:rPr lang="en-US" altLang="zh-CN" b="1" i="1">
                              <a:solidFill>
                                <a:schemeClr val="tx1"/>
                              </a:solidFill>
                              <a:latin typeface="Cambria Math" panose="02040503050406030204" pitchFamily="18" charset="0"/>
                            </a:rPr>
                            <m:t>𝜹</m:t>
                          </m:r>
                          <m:d>
                            <m:dPr>
                              <m:ctrlPr>
                                <a:rPr lang="zh-CN" altLang="zh-CN" i="1">
                                  <a:solidFill>
                                    <a:schemeClr val="tx1"/>
                                  </a:solidFill>
                                  <a:latin typeface="Cambria Math"/>
                                </a:rPr>
                              </m:ctrlPr>
                            </m:dPr>
                            <m:e>
                              <m:r>
                                <a:rPr lang="en-US" altLang="zh-CN" b="1" i="1">
                                  <a:solidFill>
                                    <a:schemeClr val="tx1"/>
                                  </a:solidFill>
                                  <a:latin typeface="Cambria Math" panose="02040503050406030204" pitchFamily="18" charset="0"/>
                                </a:rPr>
                                <m:t>𝝎</m:t>
                              </m:r>
                              <m:r>
                                <a:rPr lang="en-US" altLang="zh-CN" b="1" i="1">
                                  <a:solidFill>
                                    <a:schemeClr val="tx1"/>
                                  </a:solidFill>
                                  <a:latin typeface="Cambria Math" panose="02040503050406030204" pitchFamily="18" charset="0"/>
                                </a:rPr>
                                <m:t>−</m:t>
                              </m:r>
                              <m:sSub>
                                <m:sSubPr>
                                  <m:ctrlPr>
                                    <a:rPr lang="zh-CN" altLang="zh-CN" i="1">
                                      <a:solidFill>
                                        <a:schemeClr val="tx1"/>
                                      </a:solidFill>
                                      <a:latin typeface="Cambria Math"/>
                                    </a:rPr>
                                  </m:ctrlPr>
                                </m:sSubPr>
                                <m:e>
                                  <m:r>
                                    <a:rPr lang="en-US" altLang="zh-CN" b="1" i="1">
                                      <a:solidFill>
                                        <a:schemeClr val="tx1"/>
                                      </a:solidFill>
                                      <a:latin typeface="Cambria Math" panose="02040503050406030204" pitchFamily="18" charset="0"/>
                                    </a:rPr>
                                    <m:t>𝝎</m:t>
                                  </m:r>
                                </m:e>
                                <m:sub>
                                  <m:r>
                                    <a:rPr lang="en-US" altLang="zh-CN" b="1" i="1">
                                      <a:solidFill>
                                        <a:schemeClr val="tx1"/>
                                      </a:solidFill>
                                      <a:latin typeface="Cambria Math" panose="02040503050406030204" pitchFamily="18" charset="0"/>
                                    </a:rPr>
                                    <m:t>𝟎</m:t>
                                  </m:r>
                                </m:sub>
                              </m:sSub>
                            </m:e>
                          </m:d>
                        </m:e>
                      </m:d>
                      <m:r>
                        <a:rPr lang="en-US" altLang="zh-CN" b="1" i="0" smtClean="0">
                          <a:solidFill>
                            <a:schemeClr val="tx1"/>
                          </a:solidFill>
                          <a:latin typeface="Cambria Math" panose="02040503050406030204" pitchFamily="18" charset="0"/>
                        </a:rPr>
                        <m:t>=</m:t>
                      </m:r>
                      <m:f>
                        <m:fPr>
                          <m:ctrlPr>
                            <a:rPr lang="zh-CN" altLang="zh-CN" i="1">
                              <a:solidFill>
                                <a:schemeClr val="tx1"/>
                              </a:solidFill>
                              <a:latin typeface="Cambria Math"/>
                            </a:rPr>
                          </m:ctrlPr>
                        </m:fPr>
                        <m:num>
                          <m:r>
                            <a:rPr lang="en-US" altLang="zh-CN" b="1" i="1">
                              <a:solidFill>
                                <a:schemeClr val="tx1"/>
                              </a:solidFill>
                              <a:latin typeface="Cambria Math" panose="02040503050406030204" pitchFamily="18" charset="0"/>
                            </a:rPr>
                            <m:t>𝟏</m:t>
                          </m:r>
                        </m:num>
                        <m:den>
                          <m:r>
                            <a:rPr lang="en-US" altLang="zh-CN" b="1" i="1">
                              <a:solidFill>
                                <a:schemeClr val="tx1"/>
                              </a:solidFill>
                              <a:latin typeface="Cambria Math" panose="02040503050406030204" pitchFamily="18" charset="0"/>
                            </a:rPr>
                            <m:t>𝟐</m:t>
                          </m:r>
                          <m:r>
                            <a:rPr lang="en-US" altLang="zh-CN" b="1" i="1">
                              <a:solidFill>
                                <a:schemeClr val="tx1"/>
                              </a:solidFill>
                              <a:latin typeface="Cambria Math" panose="02040503050406030204" pitchFamily="18" charset="0"/>
                            </a:rPr>
                            <m:t>𝝅</m:t>
                          </m:r>
                        </m:den>
                      </m:f>
                      <m:nary>
                        <m:naryPr>
                          <m:limLoc m:val="subSup"/>
                          <m:ctrlPr>
                            <a:rPr lang="zh-CN" altLang="zh-CN" i="1">
                              <a:solidFill>
                                <a:schemeClr val="tx1"/>
                              </a:solidFill>
                              <a:latin typeface="Cambria Math"/>
                            </a:rPr>
                          </m:ctrlPr>
                        </m:naryPr>
                        <m:sub>
                          <m:r>
                            <a:rPr lang="en-US" altLang="zh-CN" b="1" i="1">
                              <a:solidFill>
                                <a:schemeClr val="tx1"/>
                              </a:solidFill>
                              <a:latin typeface="Cambria Math" panose="02040503050406030204" pitchFamily="18" charset="0"/>
                            </a:rPr>
                            <m:t>−∞</m:t>
                          </m:r>
                        </m:sub>
                        <m:sup>
                          <m:r>
                            <a:rPr lang="en-US" altLang="zh-CN" b="1" i="1">
                              <a:solidFill>
                                <a:schemeClr val="tx1"/>
                              </a:solidFill>
                              <a:latin typeface="Cambria Math" panose="02040503050406030204" pitchFamily="18" charset="0"/>
                            </a:rPr>
                            <m:t>∞</m:t>
                          </m:r>
                        </m:sup>
                        <m:e>
                          <m:r>
                            <a:rPr lang="en-US" altLang="zh-CN" b="1" i="1">
                              <a:solidFill>
                                <a:schemeClr val="tx1"/>
                              </a:solidFill>
                              <a:latin typeface="Cambria Math" panose="02040503050406030204" pitchFamily="18" charset="0"/>
                            </a:rPr>
                            <m:t>𝜹</m:t>
                          </m:r>
                          <m:d>
                            <m:dPr>
                              <m:ctrlPr>
                                <a:rPr lang="zh-CN" altLang="zh-CN" i="1">
                                  <a:solidFill>
                                    <a:schemeClr val="tx1"/>
                                  </a:solidFill>
                                  <a:latin typeface="Cambria Math"/>
                                </a:rPr>
                              </m:ctrlPr>
                            </m:dPr>
                            <m:e>
                              <m:r>
                                <a:rPr lang="en-US" altLang="zh-CN" b="1" i="1">
                                  <a:solidFill>
                                    <a:schemeClr val="tx1"/>
                                  </a:solidFill>
                                  <a:latin typeface="Cambria Math" panose="02040503050406030204" pitchFamily="18" charset="0"/>
                                </a:rPr>
                                <m:t>𝝎</m:t>
                              </m:r>
                              <m:r>
                                <a:rPr lang="en-US" altLang="zh-CN" b="1" i="1">
                                  <a:solidFill>
                                    <a:schemeClr val="tx1"/>
                                  </a:solidFill>
                                  <a:latin typeface="Cambria Math" panose="02040503050406030204" pitchFamily="18" charset="0"/>
                                </a:rPr>
                                <m:t>−</m:t>
                              </m:r>
                              <m:sSub>
                                <m:sSubPr>
                                  <m:ctrlPr>
                                    <a:rPr lang="zh-CN" altLang="zh-CN" i="1">
                                      <a:solidFill>
                                        <a:schemeClr val="tx1"/>
                                      </a:solidFill>
                                      <a:latin typeface="Cambria Math"/>
                                    </a:rPr>
                                  </m:ctrlPr>
                                </m:sSubPr>
                                <m:e>
                                  <m:r>
                                    <a:rPr lang="en-US" altLang="zh-CN" b="1" i="1">
                                      <a:solidFill>
                                        <a:schemeClr val="tx1"/>
                                      </a:solidFill>
                                      <a:latin typeface="Cambria Math" panose="02040503050406030204" pitchFamily="18" charset="0"/>
                                    </a:rPr>
                                    <m:t>𝝎</m:t>
                                  </m:r>
                                </m:e>
                                <m:sub>
                                  <m:r>
                                    <a:rPr lang="en-US" altLang="zh-CN" b="1" i="1">
                                      <a:solidFill>
                                        <a:schemeClr val="tx1"/>
                                      </a:solidFill>
                                      <a:latin typeface="Cambria Math" panose="02040503050406030204" pitchFamily="18" charset="0"/>
                                    </a:rPr>
                                    <m:t>𝟎</m:t>
                                  </m:r>
                                </m:sub>
                              </m:sSub>
                            </m:e>
                          </m:d>
                          <m:sSup>
                            <m:sSupPr>
                              <m:ctrlPr>
                                <a:rPr lang="zh-CN" altLang="zh-CN" i="1">
                                  <a:solidFill>
                                    <a:schemeClr val="tx1"/>
                                  </a:solidFill>
                                  <a:latin typeface="Cambria Math"/>
                                </a:rPr>
                              </m:ctrlPr>
                            </m:sSupPr>
                            <m:e>
                              <m:r>
                                <a:rPr lang="en-US" altLang="zh-CN" b="1" i="1">
                                  <a:solidFill>
                                    <a:schemeClr val="tx1"/>
                                  </a:solidFill>
                                  <a:latin typeface="Cambria Math" panose="02040503050406030204" pitchFamily="18" charset="0"/>
                                </a:rPr>
                                <m:t>𝒆</m:t>
                              </m:r>
                            </m:e>
                            <m:sup>
                              <m:r>
                                <a:rPr lang="en-US" altLang="zh-CN" b="1" i="1" smtClean="0">
                                  <a:solidFill>
                                    <a:schemeClr val="tx1"/>
                                  </a:solidFill>
                                  <a:latin typeface="Cambria Math" panose="02040503050406030204" pitchFamily="18" charset="0"/>
                                </a:rPr>
                                <m:t>𝒊</m:t>
                              </m:r>
                              <m:r>
                                <a:rPr lang="en-US" altLang="zh-CN" b="1" i="1">
                                  <a:solidFill>
                                    <a:schemeClr val="tx1"/>
                                  </a:solidFill>
                                  <a:latin typeface="Cambria Math" panose="02040503050406030204" pitchFamily="18" charset="0"/>
                                </a:rPr>
                                <m:t>𝝎</m:t>
                              </m:r>
                              <m:r>
                                <a:rPr lang="en-US" altLang="zh-CN" b="1" i="1">
                                  <a:solidFill>
                                    <a:schemeClr val="tx1"/>
                                  </a:solidFill>
                                  <a:latin typeface="Cambria Math" panose="02040503050406030204" pitchFamily="18" charset="0"/>
                                </a:rPr>
                                <m:t>𝒕</m:t>
                              </m:r>
                            </m:sup>
                          </m:sSup>
                          <m:r>
                            <m:rPr>
                              <m:nor/>
                            </m:rPr>
                            <a:rPr lang="en-US" altLang="zh-CN">
                              <a:solidFill>
                                <a:schemeClr val="tx1"/>
                              </a:solidFill>
                            </a:rPr>
                            <m:t>d</m:t>
                          </m:r>
                          <m:r>
                            <a:rPr lang="en-US" altLang="zh-CN" b="1" i="1">
                              <a:solidFill>
                                <a:schemeClr val="tx1"/>
                              </a:solidFill>
                              <a:latin typeface="Cambria Math" panose="02040503050406030204" pitchFamily="18" charset="0"/>
                            </a:rPr>
                            <m:t>𝝎</m:t>
                          </m:r>
                        </m:e>
                      </m:nary>
                    </m:oMath>
                  </m:oMathPara>
                </a14:m>
                <a:endParaRPr lang="en-US" altLang="zh-CN" i="1" dirty="0" smtClean="0">
                  <a:solidFill>
                    <a:schemeClr val="tx1"/>
                  </a:solidFill>
                </a:endParaRPr>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pitchFamily="18" charset="0"/>
                        </a:rPr>
                        <m:t>=</m:t>
                      </m:r>
                      <m:f>
                        <m:fPr>
                          <m:ctrlPr>
                            <a:rPr lang="en-US" altLang="zh-CN" i="1">
                              <a:solidFill>
                                <a:schemeClr val="tx1"/>
                              </a:solidFill>
                              <a:latin typeface="Cambria Math"/>
                            </a:rPr>
                          </m:ctrlPr>
                        </m:fPr>
                        <m:num>
                          <m:r>
                            <a:rPr lang="en-US" altLang="zh-CN" b="1" i="1">
                              <a:solidFill>
                                <a:schemeClr val="tx1"/>
                              </a:solidFill>
                              <a:latin typeface="Cambria Math" panose="02040503050406030204" pitchFamily="18" charset="0"/>
                            </a:rPr>
                            <m:t>𝟏</m:t>
                          </m:r>
                        </m:num>
                        <m:den>
                          <m:r>
                            <a:rPr lang="en-US" altLang="zh-CN" b="1" i="1">
                              <a:solidFill>
                                <a:schemeClr val="tx1"/>
                              </a:solidFill>
                              <a:latin typeface="Cambria Math" panose="02040503050406030204" pitchFamily="18" charset="0"/>
                            </a:rPr>
                            <m:t>𝟐</m:t>
                          </m:r>
                          <m:r>
                            <a:rPr lang="en-US" altLang="zh-CN" b="1" i="1">
                              <a:solidFill>
                                <a:schemeClr val="tx1"/>
                              </a:solidFill>
                              <a:latin typeface="Cambria Math" panose="02040503050406030204" pitchFamily="18" charset="0"/>
                            </a:rPr>
                            <m:t>𝝅</m:t>
                          </m:r>
                        </m:den>
                      </m:f>
                      <m:sSup>
                        <m:sSupPr>
                          <m:ctrlPr>
                            <a:rPr lang="zh-CN" altLang="zh-CN" i="1">
                              <a:solidFill>
                                <a:schemeClr val="tx1"/>
                              </a:solidFill>
                              <a:latin typeface="Cambria Math"/>
                            </a:rPr>
                          </m:ctrlPr>
                        </m:sSupPr>
                        <m:e>
                          <m:r>
                            <a:rPr lang="en-US" altLang="zh-CN" b="1" i="1">
                              <a:solidFill>
                                <a:schemeClr val="tx1"/>
                              </a:solidFill>
                              <a:latin typeface="Cambria Math" panose="02040503050406030204" pitchFamily="18" charset="0"/>
                            </a:rPr>
                            <m:t>𝒆</m:t>
                          </m:r>
                        </m:e>
                        <m:sup>
                          <m:r>
                            <a:rPr lang="en-US" altLang="zh-CN" b="1" i="1" smtClean="0">
                              <a:solidFill>
                                <a:schemeClr val="tx1"/>
                              </a:solidFill>
                              <a:latin typeface="Cambria Math" panose="02040503050406030204" pitchFamily="18" charset="0"/>
                            </a:rPr>
                            <m:t>𝒊</m:t>
                          </m:r>
                          <m:sSub>
                            <m:sSubPr>
                              <m:ctrlPr>
                                <a:rPr lang="zh-CN" altLang="zh-CN" i="1">
                                  <a:solidFill>
                                    <a:schemeClr val="tx1"/>
                                  </a:solidFill>
                                  <a:latin typeface="Cambria Math"/>
                                </a:rPr>
                              </m:ctrlPr>
                            </m:sSubPr>
                            <m:e>
                              <m:r>
                                <a:rPr lang="en-US" altLang="zh-CN" b="1" i="1">
                                  <a:solidFill>
                                    <a:schemeClr val="tx1"/>
                                  </a:solidFill>
                                  <a:latin typeface="Cambria Math" panose="02040503050406030204" pitchFamily="18" charset="0"/>
                                </a:rPr>
                                <m:t>𝝎</m:t>
                              </m:r>
                            </m:e>
                            <m:sub>
                              <m:r>
                                <a:rPr lang="en-US" altLang="zh-CN" b="1" i="1">
                                  <a:solidFill>
                                    <a:schemeClr val="tx1"/>
                                  </a:solidFill>
                                  <a:latin typeface="Cambria Math" panose="02040503050406030204" pitchFamily="18" charset="0"/>
                                </a:rPr>
                                <m:t>𝟎</m:t>
                              </m:r>
                            </m:sub>
                          </m:sSub>
                          <m:r>
                            <a:rPr lang="en-US" altLang="zh-CN" b="1" i="1">
                              <a:solidFill>
                                <a:schemeClr val="tx1"/>
                              </a:solidFill>
                              <a:latin typeface="Cambria Math" panose="02040503050406030204" pitchFamily="18" charset="0"/>
                            </a:rPr>
                            <m:t>𝒕</m:t>
                          </m:r>
                        </m:sup>
                      </m:sSup>
                    </m:oMath>
                  </m:oMathPara>
                </a14:m>
                <a:endParaRPr lang="en-US" altLang="zh-CN" dirty="0" smtClean="0"/>
              </a:p>
              <a:p>
                <a:pPr>
                  <a:lnSpc>
                    <a:spcPct val="125000"/>
                  </a:lnSpc>
                </a:pPr>
                <a:r>
                  <a:rPr lang="zh-CN" altLang="en-US" dirty="0" smtClean="0"/>
                  <a:t>特别的，</a:t>
                </a:r>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a:solidFill>
                            <a:srgbClr val="FF0000"/>
                          </a:solidFill>
                          <a:latin typeface="Kunstler Script" panose="030304020206070D0D06" pitchFamily="66" charset="0"/>
                        </a:rPr>
                        <m:t>F</m:t>
                      </m:r>
                      <m:r>
                        <a:rPr lang="en-US" altLang="zh-CN" i="1">
                          <a:solidFill>
                            <a:srgbClr val="FF0000"/>
                          </a:solidFill>
                          <a:latin typeface="Cambria Math" panose="02040503050406030204" pitchFamily="18" charset="0"/>
                        </a:rPr>
                        <m:t>   </m:t>
                      </m:r>
                      <m:d>
                        <m:dPr>
                          <m:begChr m:val="["/>
                          <m:endChr m:val="]"/>
                          <m:ctrlPr>
                            <a:rPr lang="zh-CN" altLang="zh-CN" i="1">
                              <a:solidFill>
                                <a:srgbClr val="FF0000"/>
                              </a:solidFill>
                              <a:latin typeface="Cambria Math"/>
                            </a:rPr>
                          </m:ctrlPr>
                        </m:dPr>
                        <m:e>
                          <m:sSup>
                            <m:sSupPr>
                              <m:ctrlPr>
                                <a:rPr lang="zh-CN" altLang="zh-CN" i="1">
                                  <a:solidFill>
                                    <a:srgbClr val="FF0000"/>
                                  </a:solidFill>
                                  <a:latin typeface="Cambria Math"/>
                                </a:rPr>
                              </m:ctrlPr>
                            </m:sSupPr>
                            <m:e>
                              <m:r>
                                <a:rPr lang="en-US" altLang="zh-CN" i="1">
                                  <a:solidFill>
                                    <a:srgbClr val="FF0000"/>
                                  </a:solidFill>
                                  <a:latin typeface="Cambria Math" panose="02040503050406030204" pitchFamily="18" charset="0"/>
                                </a:rPr>
                                <m:t>𝒆</m:t>
                              </m:r>
                            </m:e>
                            <m:sup>
                              <m:r>
                                <a:rPr lang="en-US" altLang="zh-CN" i="1">
                                  <a:solidFill>
                                    <a:srgbClr val="FF0000"/>
                                  </a:solidFill>
                                  <a:latin typeface="Cambria Math" panose="02040503050406030204" pitchFamily="18" charset="0"/>
                                </a:rPr>
                                <m:t>𝒊</m:t>
                              </m:r>
                              <m:sSub>
                                <m:sSubPr>
                                  <m:ctrlPr>
                                    <a:rPr lang="zh-CN" altLang="zh-CN" i="1">
                                      <a:solidFill>
                                        <a:srgbClr val="FF0000"/>
                                      </a:solidFill>
                                      <a:latin typeface="Cambria Math"/>
                                    </a:rPr>
                                  </m:ctrlPr>
                                </m:sSubPr>
                                <m:e>
                                  <m:r>
                                    <a:rPr lang="en-US" altLang="zh-CN" i="1">
                                      <a:solidFill>
                                        <a:srgbClr val="FF0000"/>
                                      </a:solidFill>
                                      <a:latin typeface="Cambria Math" panose="02040503050406030204" pitchFamily="18" charset="0"/>
                                    </a:rPr>
                                    <m:t>𝝎</m:t>
                                  </m:r>
                                </m:e>
                                <m:sub>
                                  <m:r>
                                    <a:rPr lang="en-US" altLang="zh-CN" i="1">
                                      <a:solidFill>
                                        <a:srgbClr val="FF0000"/>
                                      </a:solidFill>
                                      <a:latin typeface="Cambria Math" panose="02040503050406030204" pitchFamily="18" charset="0"/>
                                    </a:rPr>
                                    <m:t>𝟎</m:t>
                                  </m:r>
                                </m:sub>
                              </m:sSub>
                              <m:r>
                                <a:rPr lang="en-US" altLang="zh-CN" i="1">
                                  <a:solidFill>
                                    <a:srgbClr val="FF0000"/>
                                  </a:solidFill>
                                  <a:latin typeface="Cambria Math" panose="02040503050406030204" pitchFamily="18" charset="0"/>
                                </a:rPr>
                                <m:t>𝒕</m:t>
                              </m:r>
                            </m:sup>
                          </m:sSup>
                        </m:e>
                      </m:d>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𝟐</m:t>
                      </m:r>
                      <m:r>
                        <a:rPr lang="en-US" altLang="zh-CN" i="1">
                          <a:solidFill>
                            <a:srgbClr val="FF0000"/>
                          </a:solidFill>
                          <a:latin typeface="Cambria Math" panose="02040503050406030204" pitchFamily="18" charset="0"/>
                        </a:rPr>
                        <m:t>𝝅𝜹</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𝝎</m:t>
                          </m:r>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i="1">
                                  <a:solidFill>
                                    <a:srgbClr val="FF0000"/>
                                  </a:solidFill>
                                  <a:latin typeface="Cambria Math" panose="02040503050406030204" pitchFamily="18" charset="0"/>
                                </a:rPr>
                                <m:t>𝝎</m:t>
                              </m:r>
                            </m:e>
                            <m:sub>
                              <m:r>
                                <a:rPr lang="en-US" altLang="zh-CN" i="1">
                                  <a:solidFill>
                                    <a:srgbClr val="FF0000"/>
                                  </a:solidFill>
                                  <a:latin typeface="Cambria Math" panose="02040503050406030204" pitchFamily="18" charset="0"/>
                                </a:rPr>
                                <m:t>𝟎</m:t>
                              </m:r>
                            </m:sub>
                          </m:sSub>
                        </m:e>
                      </m:d>
                      <m:r>
                        <m:rPr>
                          <m:nor/>
                        </m:rPr>
                        <a:rPr lang="en-US" altLang="zh-CN" b="1" i="0" smtClean="0">
                          <a:solidFill>
                            <a:srgbClr val="FF0000"/>
                          </a:solidFill>
                          <a:latin typeface="Cambria Math" panose="02040503050406030204" pitchFamily="18" charset="0"/>
                        </a:rPr>
                        <m:t>,  </m:t>
                      </m:r>
                      <m:r>
                        <m:rPr>
                          <m:nor/>
                        </m:rPr>
                        <a:rPr lang="en-US" altLang="zh-CN">
                          <a:solidFill>
                            <a:srgbClr val="FF0000"/>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d>
                        <m:dPr>
                          <m:begChr m:val="["/>
                          <m:endChr m:val="]"/>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1</m:t>
                          </m:r>
                        </m:e>
                      </m:d>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𝟐</m:t>
                      </m:r>
                      <m:r>
                        <a:rPr lang="en-US" altLang="zh-CN" i="1">
                          <a:solidFill>
                            <a:srgbClr val="FF0000"/>
                          </a:solidFill>
                          <a:latin typeface="Cambria Math" panose="02040503050406030204" pitchFamily="18" charset="0"/>
                        </a:rPr>
                        <m:t>𝝅𝜹</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𝝎</m:t>
                          </m:r>
                        </m:e>
                      </m:d>
                    </m:oMath>
                  </m:oMathPara>
                </a14:m>
                <a:endParaRPr lang="en-US" altLang="zh-CN" dirty="0" smtClean="0"/>
              </a:p>
            </p:txBody>
          </p:sp>
        </mc:Choice>
        <mc:Fallback>
          <p:sp>
            <p:nvSpPr>
              <p:cNvPr id="90114" name="内容占位符 2"/>
              <p:cNvSpPr>
                <a:spLocks noGrp="1" noRot="1" noChangeAspect="1" noMove="1" noResize="1" noEditPoints="1" noAdjustHandles="1" noChangeArrowheads="1" noChangeShapeType="1" noTextEdit="1"/>
              </p:cNvSpPr>
              <p:nvPr>
                <p:ph idx="1"/>
              </p:nvPr>
            </p:nvSpPr>
            <p:spPr>
              <a:xfrm>
                <a:off x="755576" y="547935"/>
                <a:ext cx="8280920" cy="6265441"/>
              </a:xfrm>
              <a:blipFill>
                <a:blip r:embed="rId3" cstate="print"/>
                <a:stretch>
                  <a:fillRect l="-74" t="-486"/>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994AB498-B82D-4101-A412-FCC0AA78CEDE}" type="datetime8">
              <a:rPr lang="zh-CN" altLang="en-US" smtClean="0"/>
              <a:pPr>
                <a:defRPr/>
              </a:pPr>
              <a:t>2018年9月10日1时32分</a:t>
            </a:fld>
            <a:endParaRPr lang="zh-CN" altLang="en-US" dirty="0"/>
          </a:p>
        </p:txBody>
      </p:sp>
      <p:sp>
        <p:nvSpPr>
          <p:cNvPr id="9011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6AB5B1F8-F003-41D2-9C3E-53C34DC7484B}" type="slidenum">
              <a:rPr lang="zh-CN" altLang="en-US" sz="1800">
                <a:solidFill>
                  <a:srgbClr val="FFFFFF"/>
                </a:solidFill>
                <a:latin typeface="Georgia" panose="02040502050405020303" pitchFamily="18" charset="0"/>
              </a:rPr>
              <a:pPr>
                <a:spcBef>
                  <a:spcPct val="0"/>
                </a:spcBef>
                <a:buClrTx/>
                <a:buFontTx/>
                <a:buNone/>
              </a:pPr>
              <a:t>85</a:t>
            </a:fld>
            <a:endParaRPr lang="zh-CN" altLang="en-US" sz="1800">
              <a:solidFill>
                <a:srgbClr val="FFFFFF"/>
              </a:solidFill>
              <a:latin typeface="Georgia" panose="02040502050405020303" pitchFamily="18" charset="0"/>
            </a:endParaRPr>
          </a:p>
        </p:txBody>
      </p:sp>
      <p:sp>
        <p:nvSpPr>
          <p:cNvPr id="901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7"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7" name="棱台 2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8" name="矩形 27">
            <a:hlinkClick r:id="rId4" action="ppaction://hlinksldjump"/>
          </p:cNvPr>
          <p:cNvSpPr/>
          <p:nvPr/>
        </p:nvSpPr>
        <p:spPr>
          <a:xfrm>
            <a:off x="2627784" y="2204864"/>
            <a:ext cx="144016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84842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114">
                                            <p:txEl>
                                              <p:pRg st="0" end="0"/>
                                            </p:txEl>
                                          </p:spTgt>
                                        </p:tgtEl>
                                        <p:attrNameLst>
                                          <p:attrName>style.visibility</p:attrName>
                                        </p:attrNameLst>
                                      </p:cBhvr>
                                      <p:to>
                                        <p:strVal val="visible"/>
                                      </p:to>
                                    </p:set>
                                    <p:animEffect transition="in" filter="wipe(left)">
                                      <p:cBhvr>
                                        <p:cTn id="7" dur="500"/>
                                        <p:tgtEl>
                                          <p:spTgt spid="90114">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0114">
                                            <p:txEl>
                                              <p:pRg st="1" end="1"/>
                                            </p:txEl>
                                          </p:spTgt>
                                        </p:tgtEl>
                                        <p:attrNameLst>
                                          <p:attrName>style.visibility</p:attrName>
                                        </p:attrNameLst>
                                      </p:cBhvr>
                                      <p:to>
                                        <p:strVal val="visible"/>
                                      </p:to>
                                    </p:set>
                                    <p:anim calcmode="lin" valueType="num">
                                      <p:cBhvr>
                                        <p:cTn id="11" dur="500" fill="hold"/>
                                        <p:tgtEl>
                                          <p:spTgt spid="9011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90114">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9011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0114">
                                            <p:txEl>
                                              <p:pRg st="2" end="2"/>
                                            </p:txEl>
                                          </p:spTgt>
                                        </p:tgtEl>
                                        <p:attrNameLst>
                                          <p:attrName>style.visibility</p:attrName>
                                        </p:attrNameLst>
                                      </p:cBhvr>
                                      <p:to>
                                        <p:strVal val="visible"/>
                                      </p:to>
                                    </p:set>
                                    <p:animEffect transition="in" filter="wipe(left)">
                                      <p:cBhvr>
                                        <p:cTn id="18" dur="500"/>
                                        <p:tgtEl>
                                          <p:spTgt spid="90114">
                                            <p:txEl>
                                              <p:pRg st="2" end="2"/>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90114">
                                            <p:txEl>
                                              <p:pRg st="3" end="3"/>
                                            </p:txEl>
                                          </p:spTgt>
                                        </p:tgtEl>
                                        <p:attrNameLst>
                                          <p:attrName>style.visibility</p:attrName>
                                        </p:attrNameLst>
                                      </p:cBhvr>
                                      <p:to>
                                        <p:strVal val="visible"/>
                                      </p:to>
                                    </p:set>
                                    <p:animEffect transition="in" filter="wipe(left)">
                                      <p:cBhvr>
                                        <p:cTn id="22" dur="500"/>
                                        <p:tgtEl>
                                          <p:spTgt spid="901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0114">
                                            <p:txEl>
                                              <p:pRg st="4" end="4"/>
                                            </p:txEl>
                                          </p:spTgt>
                                        </p:tgtEl>
                                        <p:attrNameLst>
                                          <p:attrName>style.visibility</p:attrName>
                                        </p:attrNameLst>
                                      </p:cBhvr>
                                      <p:to>
                                        <p:strVal val="visible"/>
                                      </p:to>
                                    </p:set>
                                    <p:animEffect transition="in" filter="wipe(left)">
                                      <p:cBhvr>
                                        <p:cTn id="27" dur="500"/>
                                        <p:tgtEl>
                                          <p:spTgt spid="901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0114">
                                            <p:txEl>
                                              <p:pRg st="5" end="5"/>
                                            </p:txEl>
                                          </p:spTgt>
                                        </p:tgtEl>
                                        <p:attrNameLst>
                                          <p:attrName>style.visibility</p:attrName>
                                        </p:attrNameLst>
                                      </p:cBhvr>
                                      <p:to>
                                        <p:strVal val="visible"/>
                                      </p:to>
                                    </p:set>
                                    <p:animEffect transition="in" filter="wipe(left)">
                                      <p:cBhvr>
                                        <p:cTn id="32" dur="500"/>
                                        <p:tgtEl>
                                          <p:spTgt spid="90114">
                                            <p:txEl>
                                              <p:pRg st="5" end="5"/>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90114">
                                            <p:txEl>
                                              <p:pRg st="6" end="6"/>
                                            </p:txEl>
                                          </p:spTgt>
                                        </p:tgtEl>
                                        <p:attrNameLst>
                                          <p:attrName>style.visibility</p:attrName>
                                        </p:attrNameLst>
                                      </p:cBhvr>
                                      <p:to>
                                        <p:strVal val="visible"/>
                                      </p:to>
                                    </p:set>
                                    <p:animEffect transition="in" filter="wipe(left)">
                                      <p:cBhvr>
                                        <p:cTn id="36" dur="500"/>
                                        <p:tgtEl>
                                          <p:spTgt spid="901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90114" name="内容占位符 2"/>
              <p:cNvSpPr>
                <a:spLocks noGrp="1"/>
              </p:cNvSpPr>
              <p:nvPr>
                <p:ph idx="1"/>
              </p:nvPr>
            </p:nvSpPr>
            <p:spPr>
              <a:xfrm>
                <a:off x="539874" y="548680"/>
                <a:ext cx="8568630" cy="5801692"/>
              </a:xfrm>
            </p:spPr>
            <p:txBody>
              <a:bodyPr/>
              <a:lstStyle/>
              <a:p>
                <a:pPr marL="622300" indent="-514350">
                  <a:lnSpc>
                    <a:spcPct val="125000"/>
                  </a:lnSpc>
                  <a:buFont typeface="+mj-lt"/>
                  <a:buAutoNum type="arabicPeriod" startAt="3"/>
                </a:pPr>
                <a:r>
                  <a:rPr lang="en-US" altLang="zh-CN" dirty="0" smtClean="0"/>
                  <a:t/>
                </a:r>
                <a:r>
                  <a:rPr lang="zh-CN" altLang="zh-CN" u="sng" dirty="0" smtClean="0">
                    <a:solidFill>
                      <a:srgbClr val="FF0000"/>
                    </a:solidFill>
                    <a:latin typeface="华文楷体" panose="02010600040101010101" pitchFamily="2" charset="-122"/>
                    <a:ea typeface="华文楷体" panose="02010600040101010101" pitchFamily="2" charset="-122"/>
                  </a:rPr>
                  <a:t>单位跃阶函数</a:t>
                </a:r>
                <a:r>
                  <a:rPr lang="zh-CN" altLang="zh-CN" dirty="0" smtClean="0"/>
                  <a:t>的</a:t>
                </a:r>
                <a:r>
                  <a:rPr lang="en-US" altLang="zh-CN" dirty="0" smtClean="0"/>
                  <a:t> Fourier </a:t>
                </a:r>
                <a:r>
                  <a:rPr lang="zh-CN" altLang="zh-CN" dirty="0" smtClean="0"/>
                  <a:t>变换为</a:t>
                </a:r>
                <a:r>
                  <a:rPr lang="zh-CN" altLang="en-US" dirty="0" smtClean="0"/>
                  <a:t>：</a:t>
                </a:r>
                <a:endParaRPr lang="en-US" altLang="zh-CN" dirty="0" smtClean="0"/>
              </a:p>
              <a:p>
                <a:pPr marL="107950" indent="0">
                  <a:lnSpc>
                    <a:spcPct val="125000"/>
                  </a:lnSpc>
                  <a:buNone/>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latin typeface="Kunstler Script" panose="030304020206070D0D06" pitchFamily="66" charset="0"/>
                        </a:rPr>
                        <m:t>F</m:t>
                      </m:r>
                      <m:r>
                        <m:rPr>
                          <m:nor/>
                        </m:rPr>
                        <a:rPr lang="en-US" altLang="zh-CN" smtClean="0">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r>
                            <a:rPr lang="en-US" altLang="zh-CN" b="1" i="1" smtClean="0">
                              <a:solidFill>
                                <a:srgbClr val="FF0000"/>
                              </a:solidFill>
                              <a:latin typeface="Cambria Math" panose="02040503050406030204" pitchFamily="18" charset="0"/>
                            </a:rPr>
                            <m:t>𝑯</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𝒕</m:t>
                              </m:r>
                            </m:e>
                          </m:d>
                        </m:e>
                      </m:d>
                      <m:r>
                        <a:rPr lang="en-US" altLang="zh-CN" b="1">
                          <a:solidFill>
                            <a:srgbClr val="FF0000"/>
                          </a:solidFill>
                          <a:latin typeface="Cambria Math" panose="02040503050406030204" pitchFamily="18" charset="0"/>
                        </a:rPr>
                        <m:t>=</m:t>
                      </m:r>
                      <m:f>
                        <m:fPr>
                          <m:ctrlPr>
                            <a:rPr lang="zh-CN" altLang="zh-CN" i="1">
                              <a:solidFill>
                                <a:srgbClr val="FF0000"/>
                              </a:solidFill>
                              <a:latin typeface="Cambria Math"/>
                            </a:rPr>
                          </m:ctrlPr>
                        </m:fPr>
                        <m:num>
                          <m:r>
                            <a:rPr lang="en-US" altLang="zh-CN" b="1" i="1">
                              <a:solidFill>
                                <a:srgbClr val="FF0000"/>
                              </a:solidFill>
                              <a:latin typeface="Cambria Math" panose="02040503050406030204" pitchFamily="18" charset="0"/>
                            </a:rPr>
                            <m:t>𝟏</m:t>
                          </m:r>
                        </m:num>
                        <m:den>
                          <m:r>
                            <a:rPr lang="en-US" altLang="zh-CN" b="1" i="1" smtClean="0">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𝝎</m:t>
                          </m:r>
                        </m:den>
                      </m:f>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𝝅𝜹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e>
                      </m:d>
                    </m:oMath>
                  </m:oMathPara>
                </a14:m>
                <a:endParaRPr lang="en-US" altLang="zh-CN" dirty="0" smtClean="0">
                  <a:solidFill>
                    <a:srgbClr val="FF0000"/>
                  </a:solidFill>
                </a:endParaRPr>
              </a:p>
              <a:p>
                <a:pPr>
                  <a:lnSpc>
                    <a:spcPct val="125000"/>
                  </a:lnSpc>
                </a:pPr>
                <a:r>
                  <a:rPr lang="zh-CN" altLang="en-US" dirty="0" smtClean="0"/>
                  <a:t>证明：直接验证右端项的正变换为 </a:t>
                </a:r>
                <a14:m>
                  <m:oMath xmlns:m="http://schemas.openxmlformats.org/officeDocument/2006/math">
                    <m:r>
                      <a:rPr lang="en-US" altLang="zh-CN" b="1" i="1" smtClean="0">
                        <a:solidFill>
                          <a:schemeClr val="tx1"/>
                        </a:solidFill>
                        <a:latin typeface="Cambria Math" panose="02040503050406030204" pitchFamily="18" charset="0"/>
                      </a:rPr>
                      <m:t>𝑯</m:t>
                    </m:r>
                    <m:d>
                      <m:dPr>
                        <m:ctrlPr>
                          <a:rPr lang="zh-CN" altLang="zh-CN" i="1">
                            <a:solidFill>
                              <a:schemeClr val="tx1"/>
                            </a:solidFill>
                            <a:latin typeface="Cambria Math"/>
                          </a:rPr>
                        </m:ctrlPr>
                      </m:dPr>
                      <m:e>
                        <m:r>
                          <a:rPr lang="en-US" altLang="zh-CN" b="1" i="1">
                            <a:solidFill>
                              <a:schemeClr val="tx1"/>
                            </a:solidFill>
                            <a:latin typeface="Cambria Math" panose="02040503050406030204" pitchFamily="18" charset="0"/>
                          </a:rPr>
                          <m:t>𝒕</m:t>
                        </m:r>
                      </m:e>
                    </m:d>
                  </m:oMath>
                </a14:m>
                <a:endParaRPr lang="en-US"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a:rPr>
                          </m:ctrlPr>
                        </m:sSupPr>
                        <m:e>
                          <m:r>
                            <m:rPr>
                              <m:nor/>
                            </m:rPr>
                            <a:rPr lang="en-US" altLang="zh-CN" smtClean="0">
                              <a:solidFill>
                                <a:schemeClr val="tx1"/>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e>
                        <m:sup>
                          <m:r>
                            <a:rPr lang="en-US" altLang="zh-CN" b="1" i="1">
                              <a:latin typeface="Cambria Math" panose="02040503050406030204" pitchFamily="18" charset="0"/>
                            </a:rPr>
                            <m:t>−</m:t>
                          </m:r>
                          <m:r>
                            <a:rPr lang="en-US" altLang="zh-CN" b="1" i="1">
                              <a:latin typeface="Cambria Math" panose="02040503050406030204" pitchFamily="18" charset="0"/>
                            </a:rPr>
                            <m:t>𝟏</m:t>
                          </m:r>
                        </m:sup>
                      </m:sSup>
                      <m:d>
                        <m:dPr>
                          <m:begChr m:val="["/>
                          <m:endChr m:val="]"/>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e>
                          </m:d>
                        </m:e>
                      </m:d>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ctrlPr>
                                <a:rPr lang="zh-CN" altLang="zh-CN" i="1">
                                  <a:latin typeface="Cambria Math"/>
                                </a:rPr>
                              </m:ctrlPr>
                            </m:dPr>
                            <m:e>
                              <m:f>
                                <m:fPr>
                                  <m:ctrlPr>
                                    <a:rPr lang="zh-CN" altLang="zh-CN" i="1">
                                      <a:latin typeface="Cambria Math"/>
                                    </a:rPr>
                                  </m:ctrlPr>
                                </m:fPr>
                                <m:num>
                                  <m:r>
                                    <a:rPr lang="en-US" altLang="zh-CN" b="1" i="1">
                                      <a:latin typeface="Cambria Math" panose="02040503050406030204" pitchFamily="18" charset="0"/>
                                    </a:rPr>
                                    <m:t>𝟏</m:t>
                                  </m:r>
                                </m:num>
                                <m:den>
                                  <m:r>
                                    <a:rPr lang="en-US" altLang="zh-CN" b="1" i="1" smtClean="0">
                                      <a:latin typeface="Cambria Math" panose="02040503050406030204" pitchFamily="18" charset="0"/>
                                    </a:rPr>
                                    <m:t>𝒊</m:t>
                                  </m:r>
                                  <m:r>
                                    <a:rPr lang="en-US" altLang="zh-CN" b="1" i="1">
                                      <a:latin typeface="Cambria Math" panose="02040503050406030204" pitchFamily="18" charset="0"/>
                                    </a:rPr>
                                    <m:t>𝝎</m:t>
                                  </m:r>
                                </m:den>
                              </m:f>
                              <m:r>
                                <a:rPr lang="en-US" altLang="zh-CN" b="1" i="1">
                                  <a:latin typeface="Cambria Math" panose="02040503050406030204" pitchFamily="18" charset="0"/>
                                </a:rPr>
                                <m:t>+</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e>
                              </m:d>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smtClean="0">
                              <a:latin typeface="Cambria Math" panose="02040503050406030204" pitchFamily="18" charset="0"/>
                            </a:rPr>
                            <m:t>𝒊</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𝝎</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e>
                          </m:d>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r>
                            <a:rPr lang="en-US" altLang="zh-CN" i="1">
                              <a:latin typeface="Cambria Math" panose="02040503050406030204" pitchFamily="18" charset="0"/>
                            </a:rPr>
                            <m:t>𝝅</m:t>
                          </m:r>
                          <m:r>
                            <a:rPr lang="en-US" altLang="zh-CN" i="1">
                              <a:latin typeface="Cambria Math" panose="02040503050406030204" pitchFamily="18" charset="0"/>
                            </a:rPr>
                            <m:t>𝒊</m:t>
                          </m:r>
                        </m:den>
                      </m:f>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𝝎</m:t>
                              </m:r>
                            </m:den>
                          </m:f>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m:rPr>
                              <m:nor/>
                            </m:rPr>
                            <a:rPr lang="en-US" altLang="zh-CN"/>
                            <m:t>d</m:t>
                          </m:r>
                          <m:r>
                            <a:rPr lang="en-US" altLang="zh-CN"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oMath>
                  </m:oMathPara>
                </a14:m>
                <a:endParaRPr lang="zh-CN" altLang="zh-CN" dirty="0"/>
              </a:p>
              <a:p>
                <a:endParaRPr lang="zh-CN" altLang="en-US" dirty="0" smtClean="0"/>
              </a:p>
            </p:txBody>
          </p:sp>
        </mc:Choice>
        <mc:Fallback>
          <p:sp>
            <p:nvSpPr>
              <p:cNvPr id="90114" name="内容占位符 2"/>
              <p:cNvSpPr>
                <a:spLocks noGrp="1" noRot="1" noChangeAspect="1" noMove="1" noResize="1" noEditPoints="1" noAdjustHandles="1" noChangeArrowheads="1" noChangeShapeType="1" noTextEdit="1"/>
              </p:cNvSpPr>
              <p:nvPr>
                <p:ph idx="1"/>
              </p:nvPr>
            </p:nvSpPr>
            <p:spPr>
              <a:xfrm>
                <a:off x="539874" y="548680"/>
                <a:ext cx="8568630" cy="5801692"/>
              </a:xfrm>
              <a:blipFill>
                <a:blip r:embed="rId3" cstate="print"/>
                <a:stretch>
                  <a:fillRect l="-71" t="-420"/>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994AB498-B82D-4101-A412-FCC0AA78CEDE}" type="datetime8">
              <a:rPr lang="zh-CN" altLang="en-US" smtClean="0"/>
              <a:pPr>
                <a:defRPr/>
              </a:pPr>
              <a:t>2018年9月10日1时32分</a:t>
            </a:fld>
            <a:endParaRPr lang="zh-CN" altLang="en-US" dirty="0"/>
          </a:p>
        </p:txBody>
      </p:sp>
      <p:sp>
        <p:nvSpPr>
          <p:cNvPr id="9011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6AB5B1F8-F003-41D2-9C3E-53C34DC7484B}" type="slidenum">
              <a:rPr lang="zh-CN" altLang="en-US" sz="1800">
                <a:solidFill>
                  <a:srgbClr val="FFFFFF"/>
                </a:solidFill>
                <a:latin typeface="Georgia" panose="02040502050405020303" pitchFamily="18" charset="0"/>
              </a:rPr>
              <a:pPr>
                <a:spcBef>
                  <a:spcPct val="0"/>
                </a:spcBef>
                <a:buClrTx/>
                <a:buFontTx/>
                <a:buNone/>
              </a:pPr>
              <a:t>86</a:t>
            </a:fld>
            <a:endParaRPr lang="zh-CN" altLang="en-US" sz="1800">
              <a:solidFill>
                <a:srgbClr val="FFFFFF"/>
              </a:solidFill>
              <a:latin typeface="Georgia" panose="02040502050405020303" pitchFamily="18" charset="0"/>
            </a:endParaRPr>
          </a:p>
        </p:txBody>
      </p:sp>
      <p:sp>
        <p:nvSpPr>
          <p:cNvPr id="901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7"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7" name="棱台 2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3" name="文本框 2">
            <a:hlinkClick r:id="rId4" action="ppaction://hlinksldjump"/>
          </p:cNvPr>
          <p:cNvSpPr txBox="1"/>
          <p:nvPr/>
        </p:nvSpPr>
        <p:spPr>
          <a:xfrm>
            <a:off x="899592" y="5517232"/>
            <a:ext cx="1656184" cy="523220"/>
          </a:xfrm>
          <a:prstGeom prst="rect">
            <a:avLst/>
          </a:prstGeom>
          <a:noFill/>
          <a:ln w="34925">
            <a:solidFill>
              <a:schemeClr val="accent1">
                <a:shade val="50000"/>
              </a:schemeClr>
            </a:solidFill>
          </a:ln>
        </p:spPr>
        <p:txBody>
          <a:bodyPr wrap="square" rtlCol="0">
            <a:spAutoFit/>
          </a:bodyPr>
          <a:lstStyle/>
          <a:p>
            <a:r>
              <a:rPr lang="zh-CN" altLang="en-US" sz="2800" b="1" u="sng" dirty="0" smtClean="0">
                <a:solidFill>
                  <a:srgbClr val="FF0000"/>
                </a:solidFill>
                <a:latin typeface="华文楷体" panose="02010600040101010101" pitchFamily="2" charset="-122"/>
                <a:ea typeface="华文楷体" panose="02010600040101010101" pitchFamily="2" charset="-122"/>
              </a:rPr>
              <a:t>筛选性质</a:t>
            </a:r>
            <a:endParaRPr lang="zh-CN" altLang="en-US" sz="2800" b="1" u="sng" dirty="0">
              <a:solidFill>
                <a:srgbClr val="FF0000"/>
              </a:solidFill>
              <a:latin typeface="华文楷体" panose="02010600040101010101" pitchFamily="2" charset="-122"/>
              <a:ea typeface="华文楷体" panose="02010600040101010101" pitchFamily="2" charset="-122"/>
            </a:endParaRPr>
          </a:p>
        </p:txBody>
      </p:sp>
      <p:sp>
        <p:nvSpPr>
          <p:cNvPr id="13" name="矩形 12">
            <a:hlinkClick r:id="rId5" action="ppaction://hlinksldjump"/>
          </p:cNvPr>
          <p:cNvSpPr/>
          <p:nvPr/>
        </p:nvSpPr>
        <p:spPr>
          <a:xfrm>
            <a:off x="1403648" y="651496"/>
            <a:ext cx="2088232" cy="401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09952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114">
                                            <p:txEl>
                                              <p:pRg st="0" end="0"/>
                                            </p:txEl>
                                          </p:spTgt>
                                        </p:tgtEl>
                                        <p:attrNameLst>
                                          <p:attrName>style.visibility</p:attrName>
                                        </p:attrNameLst>
                                      </p:cBhvr>
                                      <p:to>
                                        <p:strVal val="visible"/>
                                      </p:to>
                                    </p:set>
                                    <p:animEffect transition="in" filter="wipe(left)">
                                      <p:cBhvr>
                                        <p:cTn id="7" dur="500"/>
                                        <p:tgtEl>
                                          <p:spTgt spid="90114">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0114">
                                            <p:txEl>
                                              <p:pRg st="1" end="1"/>
                                            </p:txEl>
                                          </p:spTgt>
                                        </p:tgtEl>
                                        <p:attrNameLst>
                                          <p:attrName>style.visibility</p:attrName>
                                        </p:attrNameLst>
                                      </p:cBhvr>
                                      <p:to>
                                        <p:strVal val="visible"/>
                                      </p:to>
                                    </p:set>
                                    <p:anim calcmode="lin" valueType="num">
                                      <p:cBhvr>
                                        <p:cTn id="11" dur="500" fill="hold"/>
                                        <p:tgtEl>
                                          <p:spTgt spid="9011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90114">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9011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0114">
                                            <p:txEl>
                                              <p:pRg st="2" end="2"/>
                                            </p:txEl>
                                          </p:spTgt>
                                        </p:tgtEl>
                                        <p:attrNameLst>
                                          <p:attrName>style.visibility</p:attrName>
                                        </p:attrNameLst>
                                      </p:cBhvr>
                                      <p:to>
                                        <p:strVal val="visible"/>
                                      </p:to>
                                    </p:set>
                                    <p:animEffect transition="in" filter="wipe(left)">
                                      <p:cBhvr>
                                        <p:cTn id="18" dur="500"/>
                                        <p:tgtEl>
                                          <p:spTgt spid="901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0114">
                                            <p:txEl>
                                              <p:pRg st="3" end="3"/>
                                            </p:txEl>
                                          </p:spTgt>
                                        </p:tgtEl>
                                        <p:attrNameLst>
                                          <p:attrName>style.visibility</p:attrName>
                                        </p:attrNameLst>
                                      </p:cBhvr>
                                      <p:to>
                                        <p:strVal val="visible"/>
                                      </p:to>
                                    </p:set>
                                    <p:animEffect transition="in" filter="wipe(left)">
                                      <p:cBhvr>
                                        <p:cTn id="23" dur="500"/>
                                        <p:tgtEl>
                                          <p:spTgt spid="9011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0114">
                                            <p:txEl>
                                              <p:pRg st="4" end="4"/>
                                            </p:txEl>
                                          </p:spTgt>
                                        </p:tgtEl>
                                        <p:attrNameLst>
                                          <p:attrName>style.visibility</p:attrName>
                                        </p:attrNameLst>
                                      </p:cBhvr>
                                      <p:to>
                                        <p:strVal val="visible"/>
                                      </p:to>
                                    </p:set>
                                    <p:animEffect transition="in" filter="wipe(left)">
                                      <p:cBhvr>
                                        <p:cTn id="28" dur="500"/>
                                        <p:tgtEl>
                                          <p:spTgt spid="9011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114">
                                            <p:txEl>
                                              <p:pRg st="5" end="5"/>
                                            </p:txEl>
                                          </p:spTgt>
                                        </p:tgtEl>
                                        <p:attrNameLst>
                                          <p:attrName>style.visibility</p:attrName>
                                        </p:attrNameLst>
                                      </p:cBhvr>
                                      <p:to>
                                        <p:strVal val="visible"/>
                                      </p:to>
                                    </p:set>
                                    <p:animEffect transition="in" filter="wipe(left)">
                                      <p:cBhvr>
                                        <p:cTn id="40" dur="500"/>
                                        <p:tgtEl>
                                          <p:spTgt spid="901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90114" name="内容占位符 2"/>
              <p:cNvSpPr>
                <a:spLocks noGrp="1"/>
              </p:cNvSpPr>
              <p:nvPr>
                <p:ph idx="1"/>
              </p:nvPr>
            </p:nvSpPr>
            <p:spPr>
              <a:xfrm>
                <a:off x="791394" y="476672"/>
                <a:ext cx="8173094" cy="6265441"/>
              </a:xfrm>
            </p:spPr>
            <p:txBody>
              <a:bodyPr/>
              <a:lstStyle/>
              <a:p>
                <a:pPr>
                  <a:lnSpc>
                    <a:spcPct val="125000"/>
                  </a:lnSpc>
                </a:pPr>
                <a:r>
                  <a:rPr lang="zh-CN" altLang="en-US" dirty="0" smtClean="0"/>
                  <a:t>继续计算：</a:t>
                </a:r>
                <a:endParaRPr lang="en-US" altLang="zh-CN" dirty="0" smtClean="0"/>
              </a:p>
              <a:p>
                <a:pPr marL="109537" indent="0">
                  <a:buNone/>
                </a:pPr>
                <a14:m>
                  <m:oMathPara xmlns:m="http://schemas.openxmlformats.org/officeDocument/2006/math">
                    <m:oMathParaPr>
                      <m:jc m:val="centerGroup"/>
                    </m:oMathParaPr>
                    <m:oMath xmlns:m="http://schemas.openxmlformats.org/officeDocument/2006/math">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smtClean="0">
                              <a:latin typeface="Cambria Math" panose="02040503050406030204" pitchFamily="18" charset="0"/>
                            </a:rPr>
                            <m:t>𝒊</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𝝎</m:t>
                              </m:r>
                            </m:den>
                          </m:f>
                          <m:sSup>
                            <m:sSupPr>
                              <m:ctrlPr>
                                <a:rPr lang="zh-CN" altLang="zh-CN" i="1">
                                  <a:latin typeface="Cambria Math"/>
                                </a:rPr>
                              </m:ctrlPr>
                            </m:sSupPr>
                            <m:e>
                              <m:r>
                                <a:rPr lang="en-US" altLang="zh-CN" b="1" i="1">
                                  <a:latin typeface="Cambria Math" panose="02040503050406030204" pitchFamily="18" charset="0"/>
                                </a:rPr>
                                <m:t>𝒆</m:t>
                              </m:r>
                            </m:e>
                            <m:sup>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a:latin typeface="Cambria Math" panose="02040503050406030204" pitchFamily="18" charset="0"/>
                            </a:rPr>
                            <m:t>𝝅</m:t>
                          </m:r>
                          <m:r>
                            <a:rPr lang="en-US" altLang="zh-CN" b="1" i="1" smtClean="0">
                              <a:latin typeface="Cambria Math" panose="02040503050406030204" pitchFamily="18" charset="0"/>
                            </a:rPr>
                            <m:t>𝒊</m:t>
                          </m:r>
                        </m:den>
                      </m:f>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𝝎</m:t>
                              </m:r>
                            </m:den>
                          </m:f>
                          <m:d>
                            <m:dPr>
                              <m:ctrlPr>
                                <a:rPr lang="zh-CN" altLang="zh-CN" i="1">
                                  <a:latin typeface="Cambria Math"/>
                                </a:rPr>
                              </m:ctrlPr>
                            </m:dPr>
                            <m:e>
                              <m:func>
                                <m:funcPr>
                                  <m:ctrlPr>
                                    <a:rPr lang="zh-CN" altLang="zh-CN" i="1">
                                      <a:latin typeface="Cambria Math"/>
                                    </a:rPr>
                                  </m:ctrlPr>
                                </m:funcPr>
                                <m:fName>
                                  <m:r>
                                    <a:rPr lang="en-US" altLang="zh-CN" b="1" i="0">
                                      <a:latin typeface="Cambria Math" panose="02040503050406030204" pitchFamily="18" charset="0"/>
                                    </a:rPr>
                                    <m:t>𝐜𝐨𝐬</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r>
                                <a:rPr lang="en-US" altLang="zh-CN" b="1" i="1">
                                  <a:latin typeface="Cambria Math" panose="02040503050406030204" pitchFamily="18" charset="0"/>
                                </a:rPr>
                                <m:t>+</m:t>
                              </m:r>
                              <m:r>
                                <a:rPr lang="en-US" altLang="zh-CN" b="1" i="1" smtClean="0">
                                  <a:latin typeface="Cambria Math" panose="02040503050406030204" pitchFamily="18" charset="0"/>
                                </a:rPr>
                                <m:t>𝒊</m:t>
                              </m:r>
                              <m:func>
                                <m:funcPr>
                                  <m:ctrlPr>
                                    <a:rPr lang="zh-CN" altLang="zh-CN" i="1">
                                      <a:latin typeface="Cambria Math"/>
                                    </a:rPr>
                                  </m:ctrlPr>
                                </m:funcPr>
                                <m:fName>
                                  <m:r>
                                    <a:rPr lang="en-US" altLang="zh-CN" b="1" i="0">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e>
                          </m:d>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oMath>
                  </m:oMathPara>
                </a14:m>
                <a:endParaRPr lang="en-US" altLang="zh-CN" i="1"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0">
                                      <a:latin typeface="Cambria Math" panose="02040503050406030204" pitchFamily="18" charset="0"/>
                                    </a:rPr>
                                    <m:t>𝐬𝐢𝐧</m:t>
                                  </m:r>
                                </m:fName>
                                <m:e>
                                  <m:r>
                                    <a:rPr lang="en-US" altLang="zh-CN" b="1" i="1">
                                      <a:latin typeface="Cambria Math" panose="02040503050406030204" pitchFamily="18" charset="0"/>
                                    </a:rPr>
                                    <m:t>𝝎</m:t>
                                  </m:r>
                                  <m:r>
                                    <a:rPr lang="en-US" altLang="zh-CN" b="1" i="1">
                                      <a:latin typeface="Cambria Math" panose="02040503050406030204" pitchFamily="18" charset="0"/>
                                    </a:rPr>
                                    <m:t>𝒕</m:t>
                                  </m:r>
                                </m:e>
                              </m:func>
                            </m:num>
                            <m:den>
                              <m:r>
                                <a:rPr lang="en-US" altLang="zh-CN" b="1" i="1">
                                  <a:latin typeface="Cambria Math" panose="02040503050406030204" pitchFamily="18" charset="0"/>
                                </a:rPr>
                                <m:t>𝝎</m:t>
                              </m:r>
                            </m:den>
                          </m:f>
                          <m:r>
                            <m:rPr>
                              <m:nor/>
                            </m:rPr>
                            <a:rPr lang="en-US" altLang="zh-CN"/>
                            <m:t>d</m:t>
                          </m:r>
                          <m:r>
                            <a:rPr lang="en-US" altLang="zh-CN" b="1" i="1">
                              <a:latin typeface="Cambria Math" panose="02040503050406030204" pitchFamily="18" charset="0"/>
                            </a:rPr>
                            <m:t>𝝎</m:t>
                          </m:r>
                        </m:e>
                      </m:nary>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r>
                        <a:rPr lang="en-US" altLang="zh-CN" b="1" i="1" smtClean="0">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𝝅</m:t>
                          </m:r>
                        </m:den>
                      </m:f>
                      <m:nary>
                        <m:naryPr>
                          <m:limLoc m:val="subSup"/>
                          <m:ctrlPr>
                            <a:rPr lang="zh-CN" altLang="zh-CN" i="1">
                              <a:latin typeface="Cambria Math"/>
                            </a:rPr>
                          </m:ctrlPr>
                        </m:naryPr>
                        <m:sub>
                          <m:r>
                            <a:rPr lang="en-US" altLang="zh-CN" b="1" i="1">
                              <a:latin typeface="Cambria Math" panose="02040503050406030204" pitchFamily="18" charset="0"/>
                            </a:rPr>
                            <m:t>𝟎</m:t>
                          </m:r>
                        </m:sub>
                        <m:sup>
                          <m:r>
                            <a:rPr lang="en-US" altLang="zh-CN" b="1" i="1">
                              <a:latin typeface="Cambria Math" panose="02040503050406030204" pitchFamily="18" charset="0"/>
                            </a:rPr>
                            <m:t>𝒕</m:t>
                          </m:r>
                          <m:r>
                            <a:rPr lang="en-US" altLang="zh-CN" b="1" i="1">
                              <a:latin typeface="Cambria Math" panose="02040503050406030204" pitchFamily="18" charset="0"/>
                            </a:rPr>
                            <m:t>⋅∞</m:t>
                          </m:r>
                        </m:sup>
                        <m:e>
                          <m:f>
                            <m:fPr>
                              <m:ctrlPr>
                                <a:rPr lang="zh-CN" altLang="zh-CN" i="1">
                                  <a:latin typeface="Cambria Math"/>
                                </a:rPr>
                              </m:ctrlPr>
                            </m:fPr>
                            <m:num>
                              <m:func>
                                <m:funcPr>
                                  <m:ctrlPr>
                                    <a:rPr lang="zh-CN" altLang="zh-CN" i="1">
                                      <a:latin typeface="Cambria Math"/>
                                    </a:rPr>
                                  </m:ctrlPr>
                                </m:funcPr>
                                <m:fName>
                                  <m:r>
                                    <a:rPr lang="en-US" altLang="zh-CN" b="1" i="1">
                                      <a:latin typeface="Cambria Math" panose="02040503050406030204" pitchFamily="18" charset="0"/>
                                    </a:rPr>
                                    <m:t>𝐬𝐢𝐧</m:t>
                                  </m:r>
                                </m:fName>
                                <m:e>
                                  <m:r>
                                    <a:rPr lang="en-US" altLang="zh-CN" b="1" i="1">
                                      <a:latin typeface="Cambria Math" panose="02040503050406030204" pitchFamily="18" charset="0"/>
                                    </a:rPr>
                                    <m:t>𝒖</m:t>
                                  </m:r>
                                </m:e>
                              </m:func>
                            </m:num>
                            <m:den>
                              <m:r>
                                <a:rPr lang="en-US" altLang="zh-CN" b="1" i="1">
                                  <a:latin typeface="Cambria Math" panose="02040503050406030204" pitchFamily="18" charset="0"/>
                                </a:rPr>
                                <m:t>𝒖</m:t>
                              </m:r>
                            </m:den>
                          </m:f>
                          <m:r>
                            <m:rPr>
                              <m:nor/>
                            </m:rPr>
                            <a:rPr lang="en-US" altLang="zh-CN"/>
                            <m:t>d</m:t>
                          </m:r>
                          <m:r>
                            <a:rPr lang="en-US" altLang="zh-CN" b="1" i="1">
                              <a:latin typeface="Cambria Math" panose="02040503050406030204" pitchFamily="18" charset="0"/>
                            </a:rPr>
                            <m:t>𝒖</m:t>
                          </m:r>
                        </m:e>
                      </m:nary>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                             </m:t>
                      </m:r>
                      <m:r>
                        <a:rPr lang="en-US" altLang="zh-CN" b="1"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r>
                        <a:rPr lang="en-US" altLang="zh-CN" b="1" i="1" smtClean="0">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𝝅</m:t>
                          </m:r>
                        </m:den>
                      </m:f>
                      <m:r>
                        <a:rPr lang="en-US" altLang="zh-CN" b="1" i="1" smtClean="0">
                          <a:latin typeface="Cambria Math" panose="02040503050406030204" pitchFamily="18" charset="0"/>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e>
                              <m:e>
                                <m:r>
                                  <a:rPr lang="en-US" altLang="zh-CN" b="1" i="1">
                                    <a:latin typeface="Cambria Math" panose="02040503050406030204" pitchFamily="18" charset="0"/>
                                  </a:rPr>
                                  <m:t>𝒕</m:t>
                                </m:r>
                                <m:r>
                                  <a:rPr lang="en-US" altLang="zh-CN" b="1" i="1">
                                    <a:latin typeface="Cambria Math" panose="02040503050406030204" pitchFamily="18" charset="0"/>
                                  </a:rPr>
                                  <m:t>&gt;</m:t>
                                </m:r>
                                <m:r>
                                  <a:rPr lang="en-US" altLang="zh-CN" b="1" i="1">
                                    <a:latin typeface="Cambria Math" panose="02040503050406030204" pitchFamily="18" charset="0"/>
                                  </a:rPr>
                                  <m:t>𝟎</m:t>
                                </m:r>
                              </m:e>
                            </m:mr>
                            <m:mr>
                              <m:e>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𝝅</m:t>
                                    </m:r>
                                  </m:num>
                                  <m:den>
                                    <m:r>
                                      <a:rPr lang="en-US" altLang="zh-CN" b="1" i="1">
                                        <a:latin typeface="Cambria Math" panose="02040503050406030204" pitchFamily="18" charset="0"/>
                                      </a:rPr>
                                      <m:t>𝟐</m:t>
                                    </m:r>
                                  </m:den>
                                </m:f>
                                <m:r>
                                  <a:rPr lang="en-US" altLang="zh-CN" b="1" i="1">
                                    <a:latin typeface="Cambria Math" panose="02040503050406030204" pitchFamily="18" charset="0"/>
                                  </a:rPr>
                                  <m:t>,</m:t>
                                </m:r>
                              </m:e>
                              <m:e>
                                <m:r>
                                  <a:rPr lang="en-US" altLang="zh-CN" b="1" i="1">
                                    <a:latin typeface="Cambria Math" panose="02040503050406030204" pitchFamily="18" charset="0"/>
                                  </a:rPr>
                                  <m:t>𝒕</m:t>
                                </m:r>
                                <m:r>
                                  <a:rPr lang="en-US" altLang="zh-CN" b="1" i="1">
                                    <a:latin typeface="Cambria Math" panose="02040503050406030204" pitchFamily="18" charset="0"/>
                                  </a:rPr>
                                  <m:t>&lt;</m:t>
                                </m:r>
                                <m:r>
                                  <a:rPr lang="en-US" altLang="zh-CN" b="1" i="1">
                                    <a:latin typeface="Cambria Math" panose="02040503050406030204" pitchFamily="18" charset="0"/>
                                  </a:rPr>
                                  <m:t>𝟎</m:t>
                                </m:r>
                              </m:e>
                            </m:mr>
                          </m:m>
                        </m:e>
                      </m:d>
                      <m:r>
                        <a:rPr lang="en-US" altLang="zh-CN" b="1" i="1">
                          <a:latin typeface="Cambria Math" panose="02040503050406030204" pitchFamily="18" charset="0"/>
                        </a:rPr>
                        <m:t>=</m:t>
                      </m:r>
                      <m:r>
                        <a:rPr lang="en-US" altLang="zh-CN" b="1" i="1" smtClean="0">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m:oMathPara>
                </a14:m>
                <a:endParaRPr lang="zh-CN" altLang="zh-CN" dirty="0"/>
              </a:p>
            </p:txBody>
          </p:sp>
        </mc:Choice>
        <mc:Fallback>
          <p:sp>
            <p:nvSpPr>
              <p:cNvPr id="90114" name="内容占位符 2"/>
              <p:cNvSpPr>
                <a:spLocks noGrp="1" noRot="1" noChangeAspect="1" noMove="1" noResize="1" noEditPoints="1" noAdjustHandles="1" noChangeArrowheads="1" noChangeShapeType="1" noTextEdit="1"/>
              </p:cNvSpPr>
              <p:nvPr>
                <p:ph idx="1"/>
              </p:nvPr>
            </p:nvSpPr>
            <p:spPr>
              <a:xfrm>
                <a:off x="791394" y="476672"/>
                <a:ext cx="8173094" cy="6265441"/>
              </a:xfrm>
              <a:blipFill>
                <a:blip r:embed="rId3" cstate="print"/>
                <a:stretch>
                  <a:fillRect l="-75" t="-389"/>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994AB498-B82D-4101-A412-FCC0AA78CEDE}" type="datetime8">
              <a:rPr lang="zh-CN" altLang="en-US" smtClean="0"/>
              <a:pPr>
                <a:defRPr/>
              </a:pPr>
              <a:t>2018年9月10日1时32分</a:t>
            </a:fld>
            <a:endParaRPr lang="zh-CN" altLang="en-US" dirty="0"/>
          </a:p>
        </p:txBody>
      </p:sp>
      <p:sp>
        <p:nvSpPr>
          <p:cNvPr id="9011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6AB5B1F8-F003-41D2-9C3E-53C34DC7484B}" type="slidenum">
              <a:rPr lang="zh-CN" altLang="en-US" sz="1800">
                <a:solidFill>
                  <a:srgbClr val="FFFFFF"/>
                </a:solidFill>
                <a:latin typeface="Georgia" panose="02040502050405020303" pitchFamily="18" charset="0"/>
              </a:rPr>
              <a:pPr>
                <a:spcBef>
                  <a:spcPct val="0"/>
                </a:spcBef>
                <a:buClrTx/>
                <a:buFontTx/>
                <a:buNone/>
              </a:pPr>
              <a:t>87</a:t>
            </a:fld>
            <a:endParaRPr lang="zh-CN" altLang="en-US" sz="1800">
              <a:solidFill>
                <a:srgbClr val="FFFFFF"/>
              </a:solidFill>
              <a:latin typeface="Georgia" panose="02040502050405020303" pitchFamily="18" charset="0"/>
            </a:endParaRPr>
          </a:p>
        </p:txBody>
      </p:sp>
      <p:sp>
        <p:nvSpPr>
          <p:cNvPr id="9011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7"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012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28" name="文本框 27">
            <a:hlinkClick r:id="rId4" action="ppaction://hlinksldjump"/>
          </p:cNvPr>
          <p:cNvSpPr txBox="1"/>
          <p:nvPr/>
        </p:nvSpPr>
        <p:spPr>
          <a:xfrm>
            <a:off x="6847867" y="1268760"/>
            <a:ext cx="2066454" cy="523220"/>
          </a:xfrm>
          <a:prstGeom prst="rect">
            <a:avLst/>
          </a:prstGeom>
          <a:noFill/>
          <a:ln w="34925">
            <a:solidFill>
              <a:schemeClr val="accent1">
                <a:shade val="50000"/>
              </a:schemeClr>
            </a:solidFill>
          </a:ln>
        </p:spPr>
        <p:txBody>
          <a:bodyPr wrap="square" rtlCol="0">
            <a:spAutoFit/>
          </a:bodyPr>
          <a:lstStyle/>
          <a:p>
            <a:pPr algn="ctr"/>
            <a:r>
              <a:rPr lang="en-US" altLang="zh-CN" sz="2800" b="1" i="1" u="sng" dirty="0" smtClean="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Euler</a:t>
            </a:r>
            <a:r>
              <a:rPr lang="en-US" altLang="zh-CN" sz="2800" b="1" u="sng" dirty="0" smtClean="0">
                <a:solidFill>
                  <a:srgbClr val="FF0000"/>
                </a:solidFill>
                <a:latin typeface="华文楷体" panose="02010600040101010101" pitchFamily="2" charset="-122"/>
                <a:ea typeface="华文楷体" panose="02010600040101010101" pitchFamily="2" charset="-122"/>
              </a:rPr>
              <a:t> </a:t>
            </a:r>
            <a:r>
              <a:rPr lang="zh-CN" altLang="en-US" sz="2800" b="1" u="sng" dirty="0" smtClean="0">
                <a:solidFill>
                  <a:srgbClr val="FF0000"/>
                </a:solidFill>
                <a:latin typeface="华文楷体" panose="02010600040101010101" pitchFamily="2" charset="-122"/>
                <a:ea typeface="华文楷体" panose="02010600040101010101" pitchFamily="2" charset="-122"/>
              </a:rPr>
              <a:t>公式</a:t>
            </a:r>
            <a:endParaRPr lang="en-US" altLang="zh-CN" sz="2800" b="1" u="sng" dirty="0" smtClean="0">
              <a:solidFill>
                <a:srgbClr val="FF0000"/>
              </a:solidFill>
              <a:latin typeface="华文楷体" panose="02010600040101010101" pitchFamily="2" charset="-122"/>
              <a:ea typeface="华文楷体" panose="02010600040101010101" pitchFamily="2" charset="-122"/>
            </a:endParaRPr>
          </a:p>
        </p:txBody>
      </p:sp>
      <p:sp>
        <p:nvSpPr>
          <p:cNvPr id="5" name="文本框 4">
            <a:hlinkClick r:id="rId5" action="ppaction://hlinksldjump"/>
          </p:cNvPr>
          <p:cNvSpPr txBox="1"/>
          <p:nvPr/>
        </p:nvSpPr>
        <p:spPr>
          <a:xfrm>
            <a:off x="770731" y="5085184"/>
            <a:ext cx="2454449" cy="523220"/>
          </a:xfrm>
          <a:prstGeom prst="rect">
            <a:avLst/>
          </a:prstGeom>
          <a:noFill/>
          <a:ln w="38100">
            <a:solidFill>
              <a:schemeClr val="accent1">
                <a:shade val="50000"/>
              </a:schemeClr>
            </a:solidFill>
          </a:ln>
        </p:spPr>
        <p:txBody>
          <a:bodyPr wrap="square" rtlCol="0">
            <a:spAutoFit/>
          </a:bodyPr>
          <a:lstStyle/>
          <a:p>
            <a:pPr algn="ctr"/>
            <a:r>
              <a:rPr lang="en-US" altLang="zh-CN" sz="2800" b="1" i="1" u="sng" dirty="0" err="1">
                <a:solidFill>
                  <a:srgbClr val="FF0000"/>
                </a:solidFill>
                <a:latin typeface="Times New Roman" panose="02020603050405020304" pitchFamily="18" charset="0"/>
                <a:cs typeface="Times New Roman" panose="02020603050405020304" pitchFamily="18" charset="0"/>
              </a:rPr>
              <a:t>Dirichlet</a:t>
            </a:r>
            <a:r>
              <a:rPr lang="en-US" altLang="zh-CN" sz="2800" b="1" u="sng" dirty="0">
                <a:solidFill>
                  <a:srgbClr val="FF0000"/>
                </a:solidFill>
              </a:rPr>
              <a:t> </a:t>
            </a:r>
            <a:r>
              <a:rPr lang="zh-CN" altLang="en-US" sz="2800" b="1" u="sng" dirty="0" smtClean="0">
                <a:solidFill>
                  <a:srgbClr val="FF0000"/>
                </a:solidFill>
                <a:latin typeface="华文楷体" panose="02010600040101010101" pitchFamily="2" charset="-122"/>
                <a:ea typeface="华文楷体" panose="02010600040101010101" pitchFamily="2" charset="-122"/>
              </a:rPr>
              <a:t>积分</a:t>
            </a:r>
            <a:endParaRPr lang="en-US" altLang="zh-CN" sz="2800" b="1" u="sng" dirty="0">
              <a:solidFill>
                <a:srgbClr val="FF0000"/>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766217" y="3212975"/>
            <a:ext cx="615553" cy="1395538"/>
          </a:xfrm>
          <a:prstGeom prst="rect">
            <a:avLst/>
          </a:prstGeom>
          <a:noFill/>
          <a:ln w="38100">
            <a:solidFill>
              <a:schemeClr val="accent1">
                <a:shade val="50000"/>
              </a:schemeClr>
            </a:solidFill>
          </a:ln>
        </p:spPr>
        <p:txBody>
          <a:bodyPr vert="eaVert" wrap="square" rtlCol="0">
            <a:spAutoFit/>
          </a:bodyPr>
          <a:lstStyle/>
          <a:p>
            <a:pPr algn="ctr"/>
            <a:r>
              <a:rPr lang="zh-CN" altLang="en-US" sz="2800" b="1" dirty="0" smtClean="0"/>
              <a:t>奇偶性</a:t>
            </a:r>
            <a:endParaRPr lang="zh-CN" altLang="en-US" sz="2800" b="1" dirty="0"/>
          </a:p>
        </p:txBody>
      </p:sp>
      <p:sp>
        <p:nvSpPr>
          <p:cNvPr id="7" name="矩形 6"/>
          <p:cNvSpPr/>
          <p:nvPr/>
        </p:nvSpPr>
        <p:spPr>
          <a:xfrm>
            <a:off x="4881811" y="3299182"/>
            <a:ext cx="3456384" cy="1152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256959" y="4943302"/>
            <a:ext cx="1347489" cy="1152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419872" y="2204864"/>
            <a:ext cx="288032" cy="1008111"/>
          </a:xfrm>
          <a:prstGeom prst="roundRect">
            <a:avLst/>
          </a:prstGeom>
          <a:solidFill>
            <a:schemeClr val="accent1">
              <a:alpha val="10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601990" y="2348880"/>
            <a:ext cx="986234" cy="648072"/>
          </a:xfrm>
          <a:prstGeom prst="roundRect">
            <a:avLst/>
          </a:prstGeom>
          <a:solidFill>
            <a:schemeClr val="accent1">
              <a:alpha val="10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3928" y="2361270"/>
            <a:ext cx="1008112" cy="576064"/>
          </a:xfrm>
          <a:prstGeom prst="ellipse">
            <a:avLst/>
          </a:prstGeom>
          <a:solidFill>
            <a:srgbClr val="FFFF00">
              <a:alpha val="18000"/>
            </a:srgb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10" name="文本框 9"/>
              <p:cNvSpPr txBox="1"/>
              <p:nvPr/>
            </p:nvSpPr>
            <p:spPr>
              <a:xfrm>
                <a:off x="766217" y="1484784"/>
                <a:ext cx="1766112" cy="523220"/>
              </a:xfrm>
              <a:prstGeom prst="rect">
                <a:avLst/>
              </a:prstGeom>
              <a:noFill/>
              <a:ln w="34925">
                <a:solidFill>
                  <a:schemeClr val="accent1">
                    <a:shade val="50000"/>
                  </a:schemeClr>
                </a:solidFill>
              </a:ln>
            </p:spPr>
            <p:txBody>
              <a:bodyPr wrap="square" rtlCol="0">
                <a:spAutoFit/>
              </a:bodyPr>
              <a:lstStyle/>
              <a:p>
                <a:r>
                  <a:rPr lang="zh-CN" altLang="en-US" sz="2800" b="1" dirty="0" smtClean="0"/>
                  <a:t>令 </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𝝎</m:t>
                    </m:r>
                    <m:r>
                      <a:rPr lang="en-US" altLang="zh-CN" sz="2800" b="1" i="1" smtClean="0">
                        <a:latin typeface="Cambria Math" panose="02040503050406030204" pitchFamily="18" charset="0"/>
                      </a:rPr>
                      <m:t>𝒕</m:t>
                    </m:r>
                  </m:oMath>
                </a14:m>
                <a:endParaRPr lang="zh-CN" altLang="en-US" sz="2800" b="1" dirty="0"/>
              </a:p>
            </p:txBody>
          </p:sp>
        </mc:Choice>
        <mc:Fallback>
          <p:sp>
            <p:nvSpPr>
              <p:cNvPr id="10" name="文本框 9"/>
              <p:cNvSpPr txBox="1">
                <a:spLocks noRot="1" noChangeAspect="1" noMove="1" noResize="1" noEditPoints="1" noAdjustHandles="1" noChangeArrowheads="1" noChangeShapeType="1" noTextEdit="1"/>
              </p:cNvSpPr>
              <p:nvPr/>
            </p:nvSpPr>
            <p:spPr>
              <a:xfrm>
                <a:off x="766217" y="1484784"/>
                <a:ext cx="1766112" cy="523220"/>
              </a:xfrm>
              <a:prstGeom prst="rect">
                <a:avLst/>
              </a:prstGeom>
              <a:blipFill>
                <a:blip r:embed="rId6" cstate="print"/>
                <a:stretch>
                  <a:fillRect l="-6102" t="-12088" b="-24176"/>
                </a:stretch>
              </a:blipFill>
              <a:ln w="34925">
                <a:solidFill>
                  <a:schemeClr val="accent1">
                    <a:shade val="50000"/>
                  </a:schemeClr>
                </a:solidFill>
              </a:ln>
            </p:spPr>
            <p:txBody>
              <a:bodyPr/>
              <a:lstStyle/>
              <a:p>
                <a:r>
                  <a:rPr lang="zh-CN" altLang="en-US">
                    <a:noFill/>
                  </a:rPr>
                  <a:t> </a:t>
                </a:r>
              </a:p>
            </p:txBody>
          </p:sp>
        </mc:Fallback>
      </mc:AlternateContent>
      <p:sp>
        <p:nvSpPr>
          <p:cNvPr id="11" name="下箭头 10"/>
          <p:cNvSpPr/>
          <p:nvPr/>
        </p:nvSpPr>
        <p:spPr>
          <a:xfrm rot="18305838">
            <a:off x="3628082" y="1267799"/>
            <a:ext cx="477698" cy="30979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736093" y="3212975"/>
            <a:ext cx="615999" cy="468052"/>
          </a:xfrm>
          <a:prstGeom prst="roundRect">
            <a:avLst/>
          </a:prstGeom>
          <a:solidFill>
            <a:schemeClr val="accent1">
              <a:alpha val="10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8126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114">
                                            <p:txEl>
                                              <p:pRg st="0" end="0"/>
                                            </p:txEl>
                                          </p:spTgt>
                                        </p:tgtEl>
                                        <p:attrNameLst>
                                          <p:attrName>style.visibility</p:attrName>
                                        </p:attrNameLst>
                                      </p:cBhvr>
                                      <p:to>
                                        <p:strVal val="visible"/>
                                      </p:to>
                                    </p:set>
                                    <p:animEffect transition="in" filter="wipe(left)">
                                      <p:cBhvr>
                                        <p:cTn id="7" dur="500"/>
                                        <p:tgtEl>
                                          <p:spTgt spid="901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114">
                                            <p:txEl>
                                              <p:pRg st="1" end="1"/>
                                            </p:txEl>
                                          </p:spTgt>
                                        </p:tgtEl>
                                        <p:attrNameLst>
                                          <p:attrName>style.visibility</p:attrName>
                                        </p:attrNameLst>
                                      </p:cBhvr>
                                      <p:to>
                                        <p:strVal val="visible"/>
                                      </p:to>
                                    </p:set>
                                    <p:animEffect transition="in" filter="fade">
                                      <p:cBhvr>
                                        <p:cTn id="11" dur="500"/>
                                        <p:tgtEl>
                                          <p:spTgt spid="9011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0114">
                                            <p:txEl>
                                              <p:pRg st="2" end="2"/>
                                            </p:txEl>
                                          </p:spTgt>
                                        </p:tgtEl>
                                        <p:attrNameLst>
                                          <p:attrName>style.visibility</p:attrName>
                                        </p:attrNameLst>
                                      </p:cBhvr>
                                      <p:to>
                                        <p:strVal val="visible"/>
                                      </p:to>
                                    </p:set>
                                    <p:animEffect transition="in" filter="wipe(left)">
                                      <p:cBhvr>
                                        <p:cTn id="23" dur="300"/>
                                        <p:tgtEl>
                                          <p:spTgt spid="901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par>
                          <p:cTn id="31" fill="hold">
                            <p:stCondLst>
                              <p:cond delay="500"/>
                            </p:stCondLst>
                            <p:childTnLst>
                              <p:par>
                                <p:cTn id="32" presetID="21" presetClass="entr" presetSubtype="3"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3)">
                                      <p:cBhvr>
                                        <p:cTn id="34" dur="500"/>
                                        <p:tgtEl>
                                          <p:spTgt spid="8"/>
                                        </p:tgtEl>
                                      </p:cBhvr>
                                    </p:animEffect>
                                  </p:childTnLst>
                                </p:cTn>
                              </p:par>
                              <p:par>
                                <p:cTn id="35" presetID="21" presetClass="entr" presetSubtype="3"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heel(3)">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3"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3)">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0114">
                                            <p:txEl>
                                              <p:pRg st="3" end="3"/>
                                            </p:txEl>
                                          </p:spTgt>
                                        </p:tgtEl>
                                        <p:attrNameLst>
                                          <p:attrName>style.visibility</p:attrName>
                                        </p:attrNameLst>
                                      </p:cBhvr>
                                      <p:to>
                                        <p:strVal val="visible"/>
                                      </p:to>
                                    </p:set>
                                    <p:animEffect transition="in" filter="wipe(left)">
                                      <p:cBhvr>
                                        <p:cTn id="47" dur="500"/>
                                        <p:tgtEl>
                                          <p:spTgt spid="9011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par>
                          <p:cTn id="60" fill="hold">
                            <p:stCondLst>
                              <p:cond delay="500"/>
                            </p:stCondLst>
                            <p:childTnLst>
                              <p:par>
                                <p:cTn id="61" presetID="22" presetClass="exit" presetSubtype="8" fill="hold" grpId="0" nodeType="afterEffect">
                                  <p:stCondLst>
                                    <p:cond delay="0"/>
                                  </p:stCondLst>
                                  <p:childTnLst>
                                    <p:animEffect transition="out" filter="wipe(left)">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1" presetClass="entr" presetSubtype="3"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heel(3)">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animEffect transition="in" filter="fade">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90114">
                                            <p:txEl>
                                              <p:pRg st="4" end="4"/>
                                            </p:txEl>
                                          </p:spTgt>
                                        </p:tgtEl>
                                        <p:attrNameLst>
                                          <p:attrName>style.visibility</p:attrName>
                                        </p:attrNameLst>
                                      </p:cBhvr>
                                      <p:to>
                                        <p:strVal val="visible"/>
                                      </p:to>
                                    </p:set>
                                    <p:animEffect transition="in" filter="wipe(left)">
                                      <p:cBhvr>
                                        <p:cTn id="80" dur="500"/>
                                        <p:tgtEl>
                                          <p:spTgt spid="90114">
                                            <p:txEl>
                                              <p:pRg st="4" end="4"/>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8" fill="hold" grpId="0" nodeType="clickEffect">
                                  <p:stCondLst>
                                    <p:cond delay="0"/>
                                  </p:stCondLst>
                                  <p:childTnLst>
                                    <p:animEffect transition="out" filter="wipe(left)">
                                      <p:cBhvr>
                                        <p:cTn id="84" dur="500"/>
                                        <p:tgtEl>
                                          <p:spTgt spid="32"/>
                                        </p:tgtEl>
                                      </p:cBhvr>
                                    </p:animEffect>
                                    <p:set>
                                      <p:cBhvr>
                                        <p:cTn id="8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6" grpId="0" animBg="1"/>
      <p:bldP spid="7" grpId="0" animBg="1"/>
      <p:bldP spid="32" grpId="0" animBg="1"/>
      <p:bldP spid="8" grpId="0" animBg="1"/>
      <p:bldP spid="35" grpId="0" animBg="1"/>
      <p:bldP spid="9" grpId="0" animBg="1"/>
      <p:bldP spid="10" grpId="0" animBg="1"/>
      <p:bldP spid="11" grpId="0" animBg="1"/>
      <p:bldP spid="3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03486" y="548680"/>
                <a:ext cx="8137028" cy="5976937"/>
              </a:xfrm>
            </p:spPr>
            <p:txBody>
              <a:bodyPr/>
              <a:lstStyle/>
              <a:p>
                <a:pPr marL="623887" indent="-514350">
                  <a:lnSpc>
                    <a:spcPct val="114000"/>
                  </a:lnSpc>
                  <a:buFont typeface="+mj-lt"/>
                  <a:buAutoNum type="arabicPeriod" startAt="4"/>
                  <a:defRPr/>
                </a:pPr>
                <a:r>
                  <a:rPr lang="zh-CN" altLang="en-US" dirty="0" smtClean="0"/>
                  <a:t>三角</a:t>
                </a:r>
                <a:r>
                  <a:rPr lang="zh-CN" altLang="zh-CN" dirty="0" smtClean="0"/>
                  <a:t>函数的</a:t>
                </a:r>
                <a:r>
                  <a:rPr lang="en-US" altLang="zh-CN" dirty="0" smtClean="0"/>
                  <a:t> Fourier </a:t>
                </a:r>
                <a:r>
                  <a:rPr lang="zh-CN" altLang="zh-CN" dirty="0" smtClean="0"/>
                  <a:t>变</a:t>
                </a:r>
                <a:r>
                  <a:rPr lang="zh-CN" altLang="zh-CN" dirty="0"/>
                  <a:t>换</a:t>
                </a:r>
                <a:r>
                  <a:rPr lang="zh-CN" altLang="zh-CN" dirty="0" smtClean="0"/>
                  <a:t>。</a:t>
                </a:r>
                <a:endParaRPr lang="en-US" altLang="zh-CN" dirty="0" smtClean="0"/>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latin typeface="Kunstler Script" panose="030304020206070D0D06" pitchFamily="66" charset="0"/>
                        </a:rPr>
                        <m:t>F</m:t>
                      </m:r>
                      <m:r>
                        <m:rPr>
                          <m:nor/>
                        </m:rPr>
                        <a:rPr lang="en-US" altLang="zh-CN" i="0" smtClean="0">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func>
                            <m:funcPr>
                              <m:ctrlPr>
                                <a:rPr lang="zh-CN" altLang="zh-CN" i="1">
                                  <a:solidFill>
                                    <a:srgbClr val="FF0000"/>
                                  </a:solidFill>
                                  <a:latin typeface="Cambria Math"/>
                                </a:rPr>
                              </m:ctrlPr>
                            </m:funcPr>
                            <m:fName>
                              <m:r>
                                <a:rPr lang="en-US" altLang="zh-CN" b="1" i="1">
                                  <a:solidFill>
                                    <a:srgbClr val="FF0000"/>
                                  </a:solidFill>
                                  <a:latin typeface="Cambria Math" panose="02040503050406030204" pitchFamily="18" charset="0"/>
                                </a:rPr>
                                <m:t>𝐬𝐢𝐧</m:t>
                              </m:r>
                            </m:fName>
                            <m:e>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𝟎</m:t>
                                  </m:r>
                                </m:sub>
                              </m:sSub>
                              <m:r>
                                <a:rPr lang="en-US" altLang="zh-CN" b="1" i="1">
                                  <a:solidFill>
                                    <a:srgbClr val="FF0000"/>
                                  </a:solidFill>
                                  <a:latin typeface="Cambria Math" panose="02040503050406030204" pitchFamily="18" charset="0"/>
                                </a:rPr>
                                <m:t>𝒕</m:t>
                              </m:r>
                            </m:e>
                          </m:func>
                        </m:e>
                      </m:d>
                      <m:r>
                        <a:rPr lang="en-US" altLang="zh-CN"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𝝅</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𝟎</m:t>
                                  </m:r>
                                </m:sub>
                              </m:sSub>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b="1" i="1">
                                  <a:solidFill>
                                    <a:srgbClr val="FF0000"/>
                                  </a:solidFill>
                                  <a:latin typeface="Cambria Math" panose="02040503050406030204" pitchFamily="18" charset="0"/>
                                </a:rPr>
                                <m:t>𝝎</m:t>
                              </m:r>
                              <m:r>
                                <a:rPr lang="en-US" altLang="zh-CN" b="1"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b="1" i="1">
                                      <a:solidFill>
                                        <a:srgbClr val="FF0000"/>
                                      </a:solidFill>
                                      <a:latin typeface="Cambria Math" panose="02040503050406030204" pitchFamily="18" charset="0"/>
                                    </a:rPr>
                                    <m:t>𝝎</m:t>
                                  </m:r>
                                </m:e>
                                <m:sub>
                                  <m:r>
                                    <a:rPr lang="en-US" altLang="zh-CN" b="1" i="1">
                                      <a:solidFill>
                                        <a:srgbClr val="FF0000"/>
                                      </a:solidFill>
                                      <a:latin typeface="Cambria Math" panose="02040503050406030204" pitchFamily="18" charset="0"/>
                                    </a:rPr>
                                    <m:t>𝟎</m:t>
                                  </m:r>
                                </m:sub>
                              </m:sSub>
                            </m:e>
                          </m:d>
                        </m:e>
                      </m:d>
                    </m:oMath>
                  </m:oMathPara>
                </a14:m>
                <a:endParaRPr lang="en-US" altLang="zh-CN" dirty="0" smtClean="0">
                  <a:solidFill>
                    <a:srgbClr val="FF0000"/>
                  </a:solidFill>
                </a:endParaRPr>
              </a:p>
              <a:p>
                <a:pPr marL="109537" indent="0">
                  <a:lnSpc>
                    <a:spcPct val="114000"/>
                  </a:lnSpc>
                  <a:buNone/>
                </a:pPr>
                <a14:m>
                  <m:oMathPara xmlns:m="http://schemas.openxmlformats.org/officeDocument/2006/math">
                    <m:oMathParaPr>
                      <m:jc m:val="centerGroup"/>
                    </m:oMathParaPr>
                    <m:oMath xmlns:m="http://schemas.openxmlformats.org/officeDocument/2006/math">
                      <m:r>
                        <m:rPr>
                          <m:nor/>
                        </m:rPr>
                        <a:rPr lang="en-US" altLang="zh-CN">
                          <a:solidFill>
                            <a:srgbClr val="FF0000"/>
                          </a:solidFill>
                          <a:latin typeface="Kunstler Script" panose="030304020206070D0D06" pitchFamily="66" charset="0"/>
                        </a:rPr>
                        <m:t>F</m:t>
                      </m:r>
                      <m:r>
                        <m:rPr>
                          <m:nor/>
                        </m:rPr>
                        <a:rPr lang="en-US" altLang="zh-CN">
                          <a:solidFill>
                            <a:srgbClr val="FF0000"/>
                          </a:solidFill>
                          <a:latin typeface="Kunstler Script" panose="030304020206070D0D06" pitchFamily="66" charset="0"/>
                        </a:rPr>
                        <m:t>   </m:t>
                      </m:r>
                      <m:d>
                        <m:dPr>
                          <m:begChr m:val="["/>
                          <m:endChr m:val="]"/>
                          <m:ctrlPr>
                            <a:rPr lang="zh-CN" altLang="zh-CN" i="1">
                              <a:solidFill>
                                <a:srgbClr val="FF0000"/>
                              </a:solidFill>
                              <a:latin typeface="Cambria Math"/>
                            </a:rPr>
                          </m:ctrlPr>
                        </m:dPr>
                        <m:e>
                          <m:func>
                            <m:funcPr>
                              <m:ctrlPr>
                                <a:rPr lang="zh-CN" altLang="zh-CN" i="1">
                                  <a:solidFill>
                                    <a:srgbClr val="FF0000"/>
                                  </a:solidFill>
                                  <a:latin typeface="Cambria Math"/>
                                </a:rPr>
                              </m:ctrlPr>
                            </m:funcPr>
                            <m:fName>
                              <m:r>
                                <a:rPr lang="en-US" altLang="zh-CN" b="1" i="0" smtClean="0">
                                  <a:solidFill>
                                    <a:srgbClr val="FF0000"/>
                                  </a:solidFill>
                                  <a:latin typeface="Cambria Math" panose="02040503050406030204" pitchFamily="18" charset="0"/>
                                </a:rPr>
                                <m:t>𝐜𝐨𝐬</m:t>
                              </m:r>
                            </m:fName>
                            <m:e>
                              <m:sSub>
                                <m:sSubPr>
                                  <m:ctrlPr>
                                    <a:rPr lang="zh-CN" altLang="zh-CN" i="1">
                                      <a:solidFill>
                                        <a:srgbClr val="FF0000"/>
                                      </a:solidFill>
                                      <a:latin typeface="Cambria Math"/>
                                    </a:rPr>
                                  </m:ctrlPr>
                                </m:sSubPr>
                                <m:e>
                                  <m:r>
                                    <a:rPr lang="en-US" altLang="zh-CN" i="1">
                                      <a:solidFill>
                                        <a:srgbClr val="FF0000"/>
                                      </a:solidFill>
                                      <a:latin typeface="Cambria Math" panose="02040503050406030204" pitchFamily="18" charset="0"/>
                                    </a:rPr>
                                    <m:t>𝝎</m:t>
                                  </m:r>
                                </m:e>
                                <m:sub>
                                  <m:r>
                                    <a:rPr lang="en-US" altLang="zh-CN" i="1">
                                      <a:solidFill>
                                        <a:srgbClr val="FF0000"/>
                                      </a:solidFill>
                                      <a:latin typeface="Cambria Math" panose="02040503050406030204" pitchFamily="18" charset="0"/>
                                    </a:rPr>
                                    <m:t>𝟎</m:t>
                                  </m:r>
                                </m:sub>
                              </m:sSub>
                              <m:r>
                                <a:rPr lang="en-US" altLang="zh-CN" i="1">
                                  <a:solidFill>
                                    <a:srgbClr val="FF0000"/>
                                  </a:solidFill>
                                  <a:latin typeface="Cambria Math" panose="02040503050406030204" pitchFamily="18" charset="0"/>
                                </a:rPr>
                                <m:t>𝒕</m:t>
                              </m:r>
                            </m:e>
                          </m:func>
                        </m:e>
                      </m:d>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𝝅</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𝝎</m:t>
                              </m:r>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i="1">
                                      <a:solidFill>
                                        <a:srgbClr val="FF0000"/>
                                      </a:solidFill>
                                      <a:latin typeface="Cambria Math" panose="02040503050406030204" pitchFamily="18" charset="0"/>
                                    </a:rPr>
                                    <m:t>𝝎</m:t>
                                  </m:r>
                                </m:e>
                                <m:sub>
                                  <m:r>
                                    <a:rPr lang="en-US" altLang="zh-CN" i="1">
                                      <a:solidFill>
                                        <a:srgbClr val="FF0000"/>
                                      </a:solidFill>
                                      <a:latin typeface="Cambria Math" panose="02040503050406030204" pitchFamily="18" charset="0"/>
                                    </a:rPr>
                                    <m:t>𝟎</m:t>
                                  </m:r>
                                </m:sub>
                              </m:sSub>
                            </m:e>
                          </m:d>
                          <m:r>
                            <a:rPr lang="en-US" altLang="zh-CN" b="1"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𝜹</m:t>
                          </m:r>
                          <m:d>
                            <m:dPr>
                              <m:ctrlPr>
                                <a:rPr lang="zh-CN" altLang="zh-CN" i="1">
                                  <a:solidFill>
                                    <a:srgbClr val="FF0000"/>
                                  </a:solidFill>
                                  <a:latin typeface="Cambria Math"/>
                                </a:rPr>
                              </m:ctrlPr>
                            </m:dPr>
                            <m:e>
                              <m:r>
                                <a:rPr lang="en-US" altLang="zh-CN" i="1">
                                  <a:solidFill>
                                    <a:srgbClr val="FF0000"/>
                                  </a:solidFill>
                                  <a:latin typeface="Cambria Math" panose="02040503050406030204" pitchFamily="18" charset="0"/>
                                </a:rPr>
                                <m:t>𝝎</m:t>
                              </m:r>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a:rPr>
                                  </m:ctrlPr>
                                </m:sSubPr>
                                <m:e>
                                  <m:r>
                                    <a:rPr lang="en-US" altLang="zh-CN" i="1">
                                      <a:solidFill>
                                        <a:srgbClr val="FF0000"/>
                                      </a:solidFill>
                                      <a:latin typeface="Cambria Math" panose="02040503050406030204" pitchFamily="18" charset="0"/>
                                    </a:rPr>
                                    <m:t>𝝎</m:t>
                                  </m:r>
                                </m:e>
                                <m:sub>
                                  <m:r>
                                    <a:rPr lang="en-US" altLang="zh-CN" i="1">
                                      <a:solidFill>
                                        <a:srgbClr val="FF0000"/>
                                      </a:solidFill>
                                      <a:latin typeface="Cambria Math" panose="02040503050406030204" pitchFamily="18" charset="0"/>
                                    </a:rPr>
                                    <m:t>𝟎</m:t>
                                  </m:r>
                                </m:sub>
                              </m:sSub>
                            </m:e>
                          </m:d>
                        </m:e>
                      </m:d>
                    </m:oMath>
                  </m:oMathPara>
                </a14:m>
                <a:endParaRPr lang="en-US" altLang="zh-CN" dirty="0" smtClean="0">
                  <a:solidFill>
                    <a:srgbClr val="FF0000"/>
                  </a:solidFill>
                </a:endParaRPr>
              </a:p>
              <a:p>
                <a:pPr>
                  <a:lnSpc>
                    <a:spcPct val="150000"/>
                  </a:lnSpc>
                </a:pPr>
                <a:r>
                  <a:rPr lang="zh-CN" altLang="en-US" dirty="0" smtClean="0"/>
                  <a:t>证明</a:t>
                </a:r>
                <a14:m>
                  <m:oMath xmlns:m="http://schemas.openxmlformats.org/officeDocument/2006/math">
                    <m:r>
                      <a:rPr lang="zh-CN" altLang="en-US" b="1" smtClean="0">
                        <a:latin typeface="Cambria Math" panose="02040503050406030204" pitchFamily="18" charset="0"/>
                      </a:rPr>
                      <m:t>：</m:t>
                    </m:r>
                  </m:oMath>
                </a14:m>
                <a:r>
                  <a:rPr lang="zh-CN" altLang="en-US" dirty="0" smtClean="0"/>
                  <a:t>由 </a:t>
                </a:r>
                <a:r>
                  <a:rPr lang="en-US" altLang="zh-CN" i="1" u="sng" dirty="0" smtClean="0">
                    <a:solidFill>
                      <a:srgbClr val="FF0000"/>
                    </a:solidFill>
                  </a:rPr>
                  <a:t>Euler</a:t>
                </a:r>
                <a:r>
                  <a:rPr lang="en-US" altLang="zh-CN" u="sng" dirty="0" smtClean="0">
                    <a:solidFill>
                      <a:srgbClr val="FF0000"/>
                    </a:solidFill>
                  </a:rPr>
                  <a:t/>
                </a:r>
                <a:r>
                  <a:rPr lang="zh-CN" altLang="en-US" u="sng" dirty="0" smtClean="0">
                    <a:solidFill>
                      <a:srgbClr val="FF0000"/>
                    </a:solidFill>
                    <a:latin typeface="华文楷体" panose="02010600040101010101" pitchFamily="2" charset="-122"/>
                    <a:ea typeface="华文楷体" panose="02010600040101010101" pitchFamily="2" charset="-122"/>
                  </a:rPr>
                  <a:t>公式</a:t>
                </a:r>
                <a14:m>
                  <m:oMath xmlns:m="http://schemas.openxmlformats.org/officeDocument/2006/math">
                    <m:r>
                      <a:rPr lang="zh-CN" altLang="en-US" dirty="0" smtClean="0">
                        <a:latin typeface="Cambria Math" panose="02040503050406030204" pitchFamily="18" charset="0"/>
                      </a:rPr>
                      <m:t>，</m:t>
                    </m:r>
                  </m:oMath>
                </a14:m>
                <a:endParaRPr lang="en-US" altLang="zh-CN" dirty="0"/>
              </a:p>
              <a:p>
                <a:pPr marL="109537" indent="0">
                  <a:buNone/>
                </a:pPr>
                <a14:m>
                  <m:oMathPara xmlns:m="http://schemas.openxmlformats.org/officeDocument/2006/math">
                    <m:oMathParaPr>
                      <m:jc m:val="centerGroup"/>
                    </m:oMathParaPr>
                    <m:oMath xmlns:m="http://schemas.openxmlformats.org/officeDocument/2006/math">
                      <m:r>
                        <m:rPr>
                          <m:nor/>
                        </m:rPr>
                        <a:rPr lang="en-US" altLang="zh-CN">
                          <a:latin typeface="Kunstler Script" panose="030304020206070D0D06" pitchFamily="66" charset="0"/>
                        </a:rPr>
                        <m:t>F</m:t>
                      </m:r>
                      <m:r>
                        <a:rPr lang="en-US" altLang="zh-CN" b="1" i="1" smtClean="0">
                          <a:latin typeface="Cambria Math" panose="02040503050406030204" pitchFamily="18" charset="0"/>
                        </a:rPr>
                        <m:t>  </m:t>
                      </m:r>
                      <m:d>
                        <m:dPr>
                          <m:begChr m:val="["/>
                          <m:endChr m:val="]"/>
                          <m:ctrlPr>
                            <a:rPr lang="zh-CN" altLang="zh-CN" i="1">
                              <a:latin typeface="Cambria Math"/>
                            </a:rPr>
                          </m:ctrlPr>
                        </m:dPr>
                        <m:e>
                          <m:func>
                            <m:funcPr>
                              <m:ctrlPr>
                                <a:rPr lang="zh-CN" altLang="zh-CN" i="1">
                                  <a:latin typeface="Cambria Math"/>
                                </a:rPr>
                              </m:ctrlPr>
                            </m:funcPr>
                            <m:fName>
                              <m:r>
                                <a:rPr lang="en-US" altLang="zh-CN" b="1" i="1">
                                  <a:latin typeface="Cambria Math" panose="02040503050406030204" pitchFamily="18" charset="0"/>
                                </a:rPr>
                                <m:t>𝐬𝐢𝐧</m:t>
                              </m:r>
                            </m:fName>
                            <m:e>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r>
                                <a:rPr lang="en-US" altLang="zh-CN" b="1" i="1">
                                  <a:latin typeface="Cambria Math" panose="02040503050406030204" pitchFamily="18" charset="0"/>
                                </a:rPr>
                                <m:t>𝒕</m:t>
                              </m:r>
                            </m:e>
                          </m:func>
                        </m:e>
                      </m:d>
                      <m:r>
                        <a:rPr lang="en-US" altLang="zh-CN" b="1" i="1">
                          <a:latin typeface="Cambria Math" panose="02040503050406030204" pitchFamily="18" charset="0"/>
                        </a:rPr>
                        <m:t>=</m:t>
                      </m:r>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r>
                                <a:rPr lang="en-US" altLang="zh-CN" i="1">
                                  <a:latin typeface="Cambria Math" panose="02040503050406030204" pitchFamily="18" charset="0"/>
                                </a:rPr>
                                <m:t>𝒊</m:t>
                              </m:r>
                            </m:den>
                          </m:f>
                          <m:d>
                            <m:dPr>
                              <m:ctrlPr>
                                <a:rPr lang="en-US"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r>
                                    <a:rPr lang="en-US" altLang="zh-CN" i="1">
                                      <a:latin typeface="Cambria Math" panose="02040503050406030204" pitchFamily="18" charset="0"/>
                                    </a:rPr>
                                    <m:t>𝒕</m:t>
                                  </m:r>
                                </m:sup>
                              </m:s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r>
                                    <a:rPr lang="en-US" altLang="zh-CN" i="1">
                                      <a:latin typeface="Cambria Math" panose="02040503050406030204" pitchFamily="18" charset="0"/>
                                    </a:rPr>
                                    <m:t>𝒕</m:t>
                                  </m:r>
                                </m:sup>
                              </m:sSup>
                            </m:e>
                          </m:d>
                        </m:e>
                      </m:d>
                    </m:oMath>
                  </m:oMathPara>
                </a14:m>
                <a:endParaRPr lang="en-US" altLang="zh-CN" i="1" dirty="0" smtClean="0">
                  <a:latin typeface="Cambria Math" panose="02040503050406030204" pitchFamily="18" charset="0"/>
                </a:endParaRPr>
              </a:p>
              <a:p>
                <a:pPr marL="109537"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r>
                            <a:rPr lang="en-US" altLang="zh-CN" i="1">
                              <a:latin typeface="Cambria Math" panose="02040503050406030204" pitchFamily="18" charset="0"/>
                            </a:rPr>
                            <m:t>𝒊</m:t>
                          </m:r>
                        </m:den>
                      </m:f>
                      <m:d>
                        <m:dPr>
                          <m:ctrlPr>
                            <a:rPr lang="en-US" altLang="zh-CN" b="1" i="1" smtClean="0">
                              <a:latin typeface="Cambria Math"/>
                            </a:rPr>
                          </m:ctrlPr>
                        </m:dPr>
                        <m:e>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r>
                                    <a:rPr lang="en-US" altLang="zh-CN" i="1">
                                      <a:latin typeface="Cambria Math" panose="02040503050406030204" pitchFamily="18" charset="0"/>
                                    </a:rPr>
                                    <m:t>𝒕</m:t>
                                  </m:r>
                                </m:sup>
                              </m:sSup>
                            </m:e>
                          </m:d>
                          <m:r>
                            <a:rPr lang="en-US" altLang="zh-CN" b="1" i="1" smtClean="0">
                              <a:latin typeface="Cambria Math" panose="02040503050406030204" pitchFamily="18" charset="0"/>
                            </a:rPr>
                            <m:t>−</m:t>
                          </m:r>
                          <m:r>
                            <m:rPr>
                              <m:nor/>
                            </m:rPr>
                            <a:rPr lang="en-US" altLang="zh-CN">
                              <a:latin typeface="Kunstler Script" panose="030304020206070D0D06" pitchFamily="66" charset="0"/>
                            </a:rPr>
                            <m:t>F</m:t>
                          </m:r>
                          <m:r>
                            <a:rPr lang="en-US" altLang="zh-CN" i="1">
                              <a:latin typeface="Cambria Math" panose="02040503050406030204" pitchFamily="18" charset="0"/>
                            </a:rPr>
                            <m:t>  </m:t>
                          </m:r>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b="1" i="1" smtClean="0">
                                      <a:latin typeface="Cambria Math" panose="02040503050406030204" pitchFamily="18" charset="0"/>
                                    </a:rPr>
                                    <m:t>−</m:t>
                                  </m:r>
                                  <m:r>
                                    <a:rPr lang="en-US" altLang="zh-CN" i="1">
                                      <a:latin typeface="Cambria Math" panose="02040503050406030204" pitchFamily="18" charset="0"/>
                                    </a:rPr>
                                    <m:t>𝒊</m:t>
                                  </m:r>
                                  <m:sSub>
                                    <m:sSubPr>
                                      <m:ctrlPr>
                                        <a:rPr lang="zh-CN" altLang="zh-CN" i="1">
                                          <a:latin typeface="Cambria Math"/>
                                        </a:rPr>
                                      </m:ctrlPr>
                                    </m:sSubPr>
                                    <m:e>
                                      <m:r>
                                        <a:rPr lang="en-US" altLang="zh-CN" i="1">
                                          <a:latin typeface="Cambria Math" panose="02040503050406030204" pitchFamily="18" charset="0"/>
                                        </a:rPr>
                                        <m:t>𝝎</m:t>
                                      </m:r>
                                    </m:e>
                                    <m:sub>
                                      <m:r>
                                        <a:rPr lang="en-US" altLang="zh-CN" i="1">
                                          <a:latin typeface="Cambria Math" panose="02040503050406030204" pitchFamily="18" charset="0"/>
                                        </a:rPr>
                                        <m:t>𝟎</m:t>
                                      </m:r>
                                    </m:sub>
                                  </m:sSub>
                                  <m:r>
                                    <a:rPr lang="en-US" altLang="zh-CN" i="1">
                                      <a:latin typeface="Cambria Math" panose="02040503050406030204" pitchFamily="18" charset="0"/>
                                    </a:rPr>
                                    <m:t>𝒕</m:t>
                                  </m:r>
                                </m:sup>
                              </m:sSup>
                            </m:e>
                          </m:d>
                        </m:e>
                      </m:d>
                      <m:r>
                        <a:rPr lang="en-US" altLang="zh-CN" b="1" i="1" smtClean="0">
                          <a:latin typeface="Cambria Math" panose="02040503050406030204" pitchFamily="18" charset="0"/>
                        </a:rPr>
                        <m:t>                  </m:t>
                      </m:r>
                    </m:oMath>
                  </m:oMathPara>
                </a14:m>
                <a:endParaRPr lang="zh-CN" altLang="zh-CN" dirty="0"/>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f>
                        <m:fPr>
                          <m:ctrlPr>
                            <a:rPr lang="zh-CN" altLang="zh-CN" i="1">
                              <a:latin typeface="Cambria Math"/>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r>
                            <a:rPr lang="en-US" altLang="zh-CN" b="1" i="1" smtClean="0">
                              <a:latin typeface="Cambria Math" panose="02040503050406030204" pitchFamily="18" charset="0"/>
                            </a:rPr>
                            <m:t>𝒊</m:t>
                          </m:r>
                        </m:den>
                      </m:f>
                      <m:d>
                        <m:dPr>
                          <m:ctrlPr>
                            <a:rPr lang="zh-CN" altLang="zh-CN" i="1">
                              <a:latin typeface="Cambria Math"/>
                            </a:rPr>
                          </m:ctrlPr>
                        </m:dPr>
                        <m:e>
                          <m:r>
                            <a:rPr lang="en-US" altLang="zh-CN" b="1" i="1">
                              <a:latin typeface="Cambria Math" panose="02040503050406030204" pitchFamily="18" charset="0"/>
                            </a:rPr>
                            <m:t>𝟐</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𝝅𝜹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e>
                      </m:d>
                      <m:r>
                        <a:rPr lang="en-US" altLang="zh-CN" b="1" i="1" smtClean="0">
                          <a:latin typeface="Cambria Math" panose="02040503050406030204" pitchFamily="18" charset="0"/>
                        </a:rPr>
                        <m:t>  </m:t>
                      </m:r>
                    </m:oMath>
                  </m:oMathPara>
                </a14:m>
                <a:endParaRPr lang="zh-CN" altLang="zh-CN" dirty="0" smtClean="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𝝅</m:t>
                      </m:r>
                      <m:d>
                        <m:dPr>
                          <m:ctrlPr>
                            <a:rPr lang="zh-CN" altLang="zh-CN" i="1">
                              <a:latin typeface="Cambria Math"/>
                            </a:rPr>
                          </m:ctrlPr>
                        </m:dPr>
                        <m:e>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r>
                            <a:rPr lang="en-US" altLang="zh-CN" b="1" i="1">
                              <a:latin typeface="Cambria Math" panose="02040503050406030204" pitchFamily="18" charset="0"/>
                            </a:rPr>
                            <m:t>−</m:t>
                          </m:r>
                          <m:r>
                            <a:rPr lang="en-US" altLang="zh-CN" b="1" i="1">
                              <a:latin typeface="Cambria Math" panose="02040503050406030204" pitchFamily="18" charset="0"/>
                            </a:rPr>
                            <m:t>𝜹</m:t>
                          </m:r>
                          <m:d>
                            <m:dPr>
                              <m:ctrlPr>
                                <a:rPr lang="zh-CN" altLang="zh-CN" i="1">
                                  <a:latin typeface="Cambria Math"/>
                                </a:rPr>
                              </m:ctrlPr>
                            </m:dPr>
                            <m:e>
                              <m:r>
                                <a:rPr lang="en-US" altLang="zh-CN" b="1" i="1">
                                  <a:latin typeface="Cambria Math" panose="02040503050406030204" pitchFamily="18" charset="0"/>
                                </a:rPr>
                                <m:t>𝝎</m:t>
                              </m:r>
                              <m:r>
                                <a:rPr lang="en-US" altLang="zh-CN" b="1" i="1">
                                  <a:latin typeface="Cambria Math" panose="02040503050406030204" pitchFamily="18" charset="0"/>
                                </a:rPr>
                                <m:t>−</m:t>
                              </m:r>
                              <m:sSub>
                                <m:sSubPr>
                                  <m:ctrlPr>
                                    <a:rPr lang="zh-CN" altLang="zh-CN" i="1">
                                      <a:latin typeface="Cambria Math"/>
                                    </a:rPr>
                                  </m:ctrlPr>
                                </m:sSubPr>
                                <m:e>
                                  <m:r>
                                    <a:rPr lang="en-US" altLang="zh-CN" b="1" i="1">
                                      <a:latin typeface="Cambria Math" panose="02040503050406030204" pitchFamily="18" charset="0"/>
                                    </a:rPr>
                                    <m:t>𝝎</m:t>
                                  </m:r>
                                </m:e>
                                <m:sub>
                                  <m:r>
                                    <a:rPr lang="en-US" altLang="zh-CN" b="1" i="1">
                                      <a:latin typeface="Cambria Math" panose="02040503050406030204" pitchFamily="18" charset="0"/>
                                    </a:rPr>
                                    <m:t>𝟎</m:t>
                                  </m:r>
                                </m:sub>
                              </m:sSub>
                            </m:e>
                          </m:d>
                        </m:e>
                      </m:d>
                      <m:r>
                        <a:rPr lang="en-US" altLang="zh-CN" b="1" i="1" smtClean="0">
                          <a:latin typeface="Cambria Math" panose="02040503050406030204" pitchFamily="18" charset="0"/>
                        </a:rPr>
                        <m:t>              </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03486" y="548680"/>
                <a:ext cx="8137028" cy="5976937"/>
              </a:xfrm>
              <a:blipFill>
                <a:blip r:embed="rId3" cstate="print"/>
                <a:stretch>
                  <a:fillRect l="-75" t="-1020"/>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DCA6DC06-5E88-41C8-8C00-0E4059A6E702}" type="datetime8">
              <a:rPr lang="zh-CN" altLang="en-US" smtClean="0"/>
              <a:pPr>
                <a:defRPr/>
              </a:pPr>
              <a:t>2018年9月10日1时32分</a:t>
            </a:fld>
            <a:endParaRPr lang="zh-CN" altLang="en-US" dirty="0"/>
          </a:p>
        </p:txBody>
      </p:sp>
      <p:sp>
        <p:nvSpPr>
          <p:cNvPr id="92164"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810ED5B-7C9A-481F-A5C0-1242DD8B24EC}" type="slidenum">
              <a:rPr lang="zh-CN" altLang="en-US" sz="1800">
                <a:solidFill>
                  <a:srgbClr val="FFFFFF"/>
                </a:solidFill>
                <a:latin typeface="Georgia" panose="02040502050405020303" pitchFamily="18" charset="0"/>
              </a:rPr>
              <a:pPr>
                <a:spcBef>
                  <a:spcPct val="0"/>
                </a:spcBef>
                <a:buClrTx/>
                <a:buFontTx/>
                <a:buNone/>
              </a:pPr>
              <a:t>88</a:t>
            </a:fld>
            <a:endParaRPr lang="zh-CN" altLang="en-US" sz="1800">
              <a:solidFill>
                <a:srgbClr val="FFFFFF"/>
              </a:solidFill>
              <a:latin typeface="Georgia" panose="02040502050405020303" pitchFamily="18" charset="0"/>
            </a:endParaRPr>
          </a:p>
        </p:txBody>
      </p:sp>
      <p:sp>
        <p:nvSpPr>
          <p:cNvPr id="9216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9217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6" name="矩形 5">
            <a:hlinkClick r:id="rId4" action="ppaction://hlinksldjump"/>
          </p:cNvPr>
          <p:cNvSpPr/>
          <p:nvPr/>
        </p:nvSpPr>
        <p:spPr>
          <a:xfrm>
            <a:off x="2483768" y="2348880"/>
            <a:ext cx="1584176"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7" name="文本框 6">
                <a:hlinkClick r:id="rId5" action="ppaction://hlinksldjump"/>
              </p:cNvPr>
              <p:cNvSpPr txBox="1"/>
              <p:nvPr/>
            </p:nvSpPr>
            <p:spPr>
              <a:xfrm>
                <a:off x="6228184" y="3717032"/>
                <a:ext cx="2625428" cy="830997"/>
              </a:xfrm>
              <a:prstGeom prst="rect">
                <a:avLst/>
              </a:prstGeom>
              <a:noFill/>
              <a:ln w="38100">
                <a:solidFill>
                  <a:schemeClr val="accent1">
                    <a:shade val="50000"/>
                  </a:schemeClr>
                </a:solidFill>
              </a:ln>
            </p:spPr>
            <p:txBody>
              <a:bodyPr wrap="square" rtlCol="0">
                <a:spAutoFit/>
              </a:bodyPr>
              <a:lstStyle/>
              <a:p>
                <a14:m>
                  <m:oMath xmlns:m="http://schemas.openxmlformats.org/officeDocument/2006/math">
                    <m:r>
                      <a:rPr lang="en-US" altLang="zh-CN" sz="2400" b="1" i="1" u="sng" smtClean="0">
                        <a:solidFill>
                          <a:srgbClr val="FF0000"/>
                        </a:solidFill>
                        <a:latin typeface="Cambria Math" panose="02040503050406030204" pitchFamily="18" charset="0"/>
                      </a:rPr>
                      <m:t>𝜹</m:t>
                    </m:r>
                  </m:oMath>
                </a14:m>
                <a:r>
                  <a:rPr lang="zh-CN" altLang="en-US" sz="2400" b="1" u="sng" dirty="0" smtClean="0">
                    <a:solidFill>
                      <a:srgbClr val="FF0000"/>
                    </a:solidFill>
                  </a:rPr>
                  <a:t> 函数的 </a:t>
                </a:r>
                <a:r>
                  <a:rPr lang="en-US" altLang="zh-CN" sz="2400" b="1" u="sng" dirty="0" smtClean="0">
                    <a:solidFill>
                      <a:srgbClr val="FF0000"/>
                    </a:solidFill>
                  </a:rPr>
                  <a:t>Fourier</a:t>
                </a:r>
                <a:r>
                  <a:rPr lang="zh-CN" altLang="en-US" sz="2400" b="1" u="sng" dirty="0" smtClean="0">
                    <a:solidFill>
                      <a:srgbClr val="FF0000"/>
                    </a:solidFill>
                  </a:rPr>
                  <a:t>逆变换</a:t>
                </a:r>
                <a:endParaRPr lang="zh-CN" altLang="en-US" sz="2400" b="1" u="sng" dirty="0">
                  <a:solidFill>
                    <a:srgbClr val="FF0000"/>
                  </a:solidFill>
                </a:endParaRPr>
              </a:p>
            </p:txBody>
          </p:sp>
        </mc:Choice>
        <mc:Fallback>
          <p:sp>
            <p:nvSpPr>
              <p:cNvPr id="7" name="文本框 6">
                <a:hlinkClick r:id="rId5" action="ppaction://hlinksldjump"/>
              </p:cNvPr>
              <p:cNvSpPr txBox="1">
                <a:spLocks noRot="1" noChangeAspect="1" noMove="1" noResize="1" noEditPoints="1" noAdjustHandles="1" noChangeArrowheads="1" noChangeShapeType="1" noTextEdit="1"/>
              </p:cNvSpPr>
              <p:nvPr/>
            </p:nvSpPr>
            <p:spPr>
              <a:xfrm>
                <a:off x="6228184" y="3717032"/>
                <a:ext cx="2625428" cy="830997"/>
              </a:xfrm>
              <a:prstGeom prst="rect">
                <a:avLst/>
              </a:prstGeom>
              <a:blipFill>
                <a:blip r:embed="rId6" cstate="print"/>
                <a:stretch>
                  <a:fillRect l="-2982" t="-5634" b="-14085"/>
                </a:stretch>
              </a:blipFill>
              <a:ln w="38100">
                <a:solidFill>
                  <a:schemeClr val="accent1">
                    <a:shade val="50000"/>
                  </a:schemeClr>
                </a:solidFill>
              </a:ln>
            </p:spPr>
            <p:txBody>
              <a:bodyPr/>
              <a:lstStyle/>
              <a:p>
                <a:r>
                  <a:rPr lang="zh-CN" altLang="en-US">
                    <a:noFill/>
                  </a:rPr>
                  <a:t> </a:t>
                </a:r>
              </a:p>
            </p:txBody>
          </p:sp>
        </mc:Fallback>
      </mc:AlternateContent>
      <p:sp>
        <p:nvSpPr>
          <p:cNvPr id="8" name="圆角矩形 7"/>
          <p:cNvSpPr/>
          <p:nvPr/>
        </p:nvSpPr>
        <p:spPr>
          <a:xfrm>
            <a:off x="2463191" y="3717032"/>
            <a:ext cx="1512168" cy="830997"/>
          </a:xfrm>
          <a:prstGeom prst="roundRect">
            <a:avLst/>
          </a:prstGeom>
          <a:solidFill>
            <a:schemeClr val="accent1">
              <a:alpha val="1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16016" y="4725144"/>
            <a:ext cx="244827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4422896" y="3717031"/>
            <a:ext cx="1512168" cy="830997"/>
          </a:xfrm>
          <a:prstGeom prst="roundRect">
            <a:avLst/>
          </a:prstGeom>
          <a:solidFill>
            <a:srgbClr val="FFC000">
              <a:alpha val="10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棱台 11">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extLst>
      <p:ext uri="{BB962C8B-B14F-4D97-AF65-F5344CB8AC3E}">
        <p14:creationId xmlns:p14="http://schemas.microsoft.com/office/powerpoint/2010/main" xmlns="" val="156340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3">
                                            <p:txEl>
                                              <p:pRg st="1" end="1"/>
                                            </p:txEl>
                                          </p:spTgt>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3"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3)">
                                      <p:cBhvr>
                                        <p:cTn id="37" dur="500"/>
                                        <p:tgtEl>
                                          <p:spTgt spid="8"/>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wipe(left)">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3"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heel(3)">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0" nodeType="clickEffect">
                                  <p:stCondLst>
                                    <p:cond delay="0"/>
                                  </p:stCondLst>
                                  <p:childTnLst>
                                    <p:animEffect transition="out" filter="wipe(left)">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wipe(left)">
                                      <p:cBhvr>
                                        <p:cTn id="6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457200" y="549176"/>
            <a:ext cx="8229600" cy="863600"/>
          </a:xfrm>
        </p:spPr>
        <p:txBody>
          <a:bodyPr/>
          <a:lstStyle/>
          <a:p>
            <a:r>
              <a:rPr lang="zh-CN" altLang="en-US" dirty="0" smtClean="0"/>
              <a:t>第四节 </a:t>
            </a:r>
            <a:r>
              <a:rPr lang="en-US" altLang="zh-CN" dirty="0" smtClean="0"/>
              <a:t>Fourier</a:t>
            </a:r>
            <a:r>
              <a:rPr lang="zh-CN" altLang="en-US" dirty="0" smtClean="0"/>
              <a:t>变换的性质</a:t>
            </a:r>
          </a:p>
        </p:txBody>
      </p:sp>
      <p:sp>
        <p:nvSpPr>
          <p:cNvPr id="19459" name="内容占位符 2"/>
          <p:cNvSpPr>
            <a:spLocks noGrp="1"/>
          </p:cNvSpPr>
          <p:nvPr>
            <p:ph idx="1"/>
          </p:nvPr>
        </p:nvSpPr>
        <p:spPr>
          <a:xfrm>
            <a:off x="561207" y="1413148"/>
            <a:ext cx="7776988" cy="4824164"/>
          </a:xfrm>
        </p:spPr>
        <p:txBody>
          <a:bodyPr/>
          <a:lstStyle/>
          <a:p>
            <a:pPr>
              <a:lnSpc>
                <a:spcPct val="114000"/>
              </a:lnSpc>
              <a:defRPr/>
            </a:pPr>
            <a:r>
              <a:rPr lang="zh-CN" altLang="zh-CN" dirty="0"/>
              <a:t>凡是</a:t>
            </a:r>
            <a:r>
              <a:rPr lang="zh-CN" altLang="zh-CN" dirty="0" smtClean="0"/>
              <a:t>需要</a:t>
            </a:r>
            <a:r>
              <a:rPr lang="en-US" altLang="zh-CN" dirty="0" smtClean="0"/>
              <a:t> Fourier </a:t>
            </a:r>
            <a:r>
              <a:rPr lang="zh-CN" altLang="zh-CN" dirty="0" smtClean="0"/>
              <a:t>变换</a:t>
            </a:r>
            <a:r>
              <a:rPr lang="zh-CN" altLang="zh-CN" dirty="0"/>
              <a:t>的函数都</a:t>
            </a:r>
            <a:r>
              <a:rPr lang="zh-CN" altLang="zh-CN" dirty="0" smtClean="0"/>
              <a:t>满足</a:t>
            </a:r>
            <a:r>
              <a:rPr lang="en-US" altLang="zh-CN" u="sng" dirty="0" smtClean="0">
                <a:solidFill>
                  <a:srgbClr val="FF0000"/>
                </a:solidFill>
              </a:rPr>
              <a:t> </a:t>
            </a:r>
            <a:r>
              <a:rPr lang="en-US" altLang="zh-CN" i="1" u="sng" dirty="0" smtClean="0">
                <a:solidFill>
                  <a:srgbClr val="FF0000"/>
                </a:solidFill>
              </a:rPr>
              <a:t>Fourier</a:t>
            </a:r>
            <a:r>
              <a:rPr lang="en-US" altLang="zh-CN" u="sng" dirty="0" smtClean="0">
                <a:solidFill>
                  <a:srgbClr val="FF0000"/>
                </a:solidFill>
              </a:rPr>
              <a:t> </a:t>
            </a:r>
            <a:r>
              <a:rPr lang="zh-CN" altLang="zh-CN" u="sng" dirty="0" smtClean="0">
                <a:solidFill>
                  <a:srgbClr val="FF0000"/>
                </a:solidFill>
                <a:latin typeface="华文楷体" panose="02010600040101010101" pitchFamily="2" charset="-122"/>
                <a:ea typeface="华文楷体" panose="02010600040101010101" pitchFamily="2" charset="-122"/>
              </a:rPr>
              <a:t>积分</a:t>
            </a:r>
            <a:r>
              <a:rPr lang="zh-CN" altLang="zh-CN" u="sng" dirty="0">
                <a:solidFill>
                  <a:srgbClr val="FF0000"/>
                </a:solidFill>
                <a:latin typeface="华文楷体" panose="02010600040101010101" pitchFamily="2" charset="-122"/>
                <a:ea typeface="华文楷体" panose="02010600040101010101" pitchFamily="2" charset="-122"/>
              </a:rPr>
              <a:t>定理</a:t>
            </a:r>
            <a:r>
              <a:rPr lang="zh-CN" altLang="zh-CN" dirty="0"/>
              <a:t>中的条件</a:t>
            </a:r>
            <a:r>
              <a:rPr lang="zh-CN" altLang="zh-CN" dirty="0" smtClean="0"/>
              <a:t>。</a:t>
            </a:r>
            <a:endParaRPr lang="en-US" altLang="zh-CN" dirty="0" smtClean="0"/>
          </a:p>
          <a:p>
            <a:pPr>
              <a:lnSpc>
                <a:spcPct val="150000"/>
              </a:lnSpc>
              <a:defRPr/>
            </a:pPr>
            <a:r>
              <a:rPr lang="en-US" altLang="zh-CN" i="1" dirty="0" smtClean="0"/>
              <a:t>F</a:t>
            </a:r>
            <a:r>
              <a:rPr lang="en-US" altLang="zh-CN" dirty="0" smtClean="0"/>
              <a:t>(</a:t>
            </a:r>
            <a:r>
              <a:rPr lang="en-US" altLang="zh-CN" i="1" dirty="0" smtClean="0">
                <a:sym typeface="Symbol" panose="05050102010706020507" pitchFamily="18" charset="2"/>
              </a:rPr>
              <a:t></a:t>
            </a:r>
            <a:r>
              <a:rPr lang="en-US" altLang="zh-CN" dirty="0" smtClean="0"/>
              <a:t>) = </a:t>
            </a:r>
            <a:r>
              <a:rPr lang="en-US" altLang="zh-CN" dirty="0" smtClean="0">
                <a:latin typeface="Kunstler Script" panose="030304020206070D0D06" pitchFamily="66" charset="0"/>
              </a:rPr>
              <a:t>F   </a:t>
            </a:r>
            <a:r>
              <a:rPr lang="en-US" altLang="zh-CN" dirty="0" smtClean="0"/>
              <a:t>[</a:t>
            </a:r>
            <a:r>
              <a:rPr lang="en-US" altLang="zh-CN" i="1" dirty="0" smtClean="0"/>
              <a:t>f</a:t>
            </a:r>
            <a:r>
              <a:rPr lang="en-US" altLang="zh-CN" dirty="0" smtClean="0"/>
              <a:t>(</a:t>
            </a:r>
            <a:r>
              <a:rPr lang="en-US" altLang="zh-CN" i="1" dirty="0" smtClean="0"/>
              <a:t>t</a:t>
            </a:r>
            <a:r>
              <a:rPr lang="en-US" altLang="zh-CN" dirty="0" smtClean="0"/>
              <a:t>)]</a:t>
            </a:r>
            <a:r>
              <a:rPr lang="zh-CN" altLang="en-US" dirty="0" smtClean="0"/>
              <a:t>，</a:t>
            </a:r>
            <a:r>
              <a:rPr lang="en-US" altLang="zh-CN" i="1" dirty="0" smtClean="0"/>
              <a:t>G</a:t>
            </a:r>
            <a:r>
              <a:rPr lang="en-US" altLang="zh-CN" dirty="0" smtClean="0"/>
              <a:t>(</a:t>
            </a:r>
            <a:r>
              <a:rPr lang="en-US" altLang="zh-CN" i="1" dirty="0">
                <a:sym typeface="Symbol" panose="05050102010706020507" pitchFamily="18" charset="2"/>
              </a:rPr>
              <a:t></a:t>
            </a:r>
            <a:r>
              <a:rPr lang="en-US" altLang="zh-CN" dirty="0" smtClean="0"/>
              <a:t>) = </a:t>
            </a:r>
            <a:r>
              <a:rPr lang="en-US" altLang="zh-CN" dirty="0" smtClean="0">
                <a:latin typeface="Kunstler Script" panose="030304020206070D0D06" pitchFamily="66" charset="0"/>
              </a:rPr>
              <a:t>F   </a:t>
            </a:r>
            <a:r>
              <a:rPr lang="en-US" altLang="zh-CN" dirty="0" smtClean="0"/>
              <a:t>[</a:t>
            </a:r>
            <a:r>
              <a:rPr lang="en-US" altLang="zh-CN" i="1" dirty="0" smtClean="0"/>
              <a:t>g</a:t>
            </a:r>
            <a:r>
              <a:rPr lang="en-US" altLang="zh-CN" dirty="0" smtClean="0"/>
              <a:t>(</a:t>
            </a:r>
            <a:r>
              <a:rPr lang="en-US" altLang="zh-CN" i="1" dirty="0" smtClean="0"/>
              <a:t>t</a:t>
            </a:r>
            <a:r>
              <a:rPr lang="en-US" altLang="zh-CN" dirty="0" smtClean="0"/>
              <a:t>)]</a:t>
            </a:r>
          </a:p>
          <a:p>
            <a:pPr marL="623887" indent="-514350">
              <a:lnSpc>
                <a:spcPct val="200000"/>
              </a:lnSpc>
              <a:buFont typeface="+mj-lt"/>
              <a:buAutoNum type="arabicPeriod"/>
              <a:defRPr/>
            </a:pPr>
            <a:r>
              <a:rPr lang="zh-CN" altLang="en-US" dirty="0" smtClean="0">
                <a:solidFill>
                  <a:srgbClr val="FF0000"/>
                </a:solidFill>
                <a:latin typeface="华文楷体" panose="02010600040101010101" pitchFamily="2" charset="-122"/>
                <a:ea typeface="华文楷体" panose="02010600040101010101" pitchFamily="2" charset="-122"/>
              </a:rPr>
              <a:t>线性性质</a:t>
            </a:r>
            <a:r>
              <a:rPr lang="zh-CN" altLang="en-US" dirty="0" smtClean="0"/>
              <a:t>：</a:t>
            </a:r>
            <a:r>
              <a:rPr lang="en-US" altLang="zh-CN" i="1" dirty="0" err="1" smtClean="0"/>
              <a:t>a</a:t>
            </a:r>
            <a:r>
              <a:rPr lang="en-US" altLang="zh-CN" dirty="0" err="1" smtClean="0"/>
              <a:t>,</a:t>
            </a:r>
            <a:r>
              <a:rPr lang="en-US" altLang="zh-CN" i="1" dirty="0" err="1" smtClean="0"/>
              <a:t>b</a:t>
            </a:r>
            <a:r>
              <a:rPr lang="en-US" altLang="zh-CN" dirty="0" smtClean="0"/>
              <a:t> </a:t>
            </a:r>
            <a:r>
              <a:rPr lang="zh-CN" altLang="en-US" dirty="0" smtClean="0"/>
              <a:t>为常数</a:t>
            </a:r>
          </a:p>
        </p:txBody>
      </p:sp>
      <p:sp>
        <p:nvSpPr>
          <p:cNvPr id="4" name="日期占位符 3"/>
          <p:cNvSpPr>
            <a:spLocks noGrp="1"/>
          </p:cNvSpPr>
          <p:nvPr>
            <p:ph type="dt" sz="quarter" idx="10"/>
          </p:nvPr>
        </p:nvSpPr>
        <p:spPr/>
        <p:txBody>
          <a:bodyPr/>
          <a:lstStyle/>
          <a:p>
            <a:pPr>
              <a:defRPr/>
            </a:pPr>
            <a:fld id="{33FA6BF2-E431-4871-9682-653A8BAF0D57}" type="datetime8">
              <a:rPr lang="zh-CN" altLang="en-US" smtClean="0"/>
              <a:pPr>
                <a:defRPr/>
              </a:pPr>
              <a:t>2018年9月10日1时32分</a:t>
            </a:fld>
            <a:endParaRPr lang="zh-CN" altLang="en-US" dirty="0"/>
          </a:p>
        </p:txBody>
      </p:sp>
      <p:sp>
        <p:nvSpPr>
          <p:cNvPr id="45061"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6E7C04E2-4290-49F3-BCAF-D84286C67A11}" type="slidenum">
              <a:rPr lang="zh-CN" altLang="en-US" sz="1800">
                <a:solidFill>
                  <a:srgbClr val="FFFFFF"/>
                </a:solidFill>
                <a:latin typeface="Georgia" panose="02040502050405020303" pitchFamily="18" charset="0"/>
              </a:rPr>
              <a:pPr>
                <a:spcBef>
                  <a:spcPct val="0"/>
                </a:spcBef>
                <a:buClrTx/>
                <a:buFontTx/>
                <a:buNone/>
              </a:pPr>
              <a:t>89</a:t>
            </a:fld>
            <a:endParaRPr lang="zh-CN" altLang="en-US" sz="1800">
              <a:solidFill>
                <a:srgbClr val="FFFFFF"/>
              </a:solidFill>
              <a:latin typeface="Georgia" panose="02040502050405020303" pitchFamily="18" charset="0"/>
            </a:endParaRPr>
          </a:p>
        </p:txBody>
      </p:sp>
      <p:graphicFrame>
        <p:nvGraphicFramePr>
          <p:cNvPr id="45062" name="对象 1"/>
          <p:cNvGraphicFramePr>
            <a:graphicFrameLocks noChangeAspect="1"/>
          </p:cNvGraphicFramePr>
          <p:nvPr>
            <p:extLst>
              <p:ext uri="{D42A27DB-BD31-4B8C-83A1-F6EECF244321}">
                <p14:modId xmlns:p14="http://schemas.microsoft.com/office/powerpoint/2010/main" xmlns="" val="57481893"/>
              </p:ext>
            </p:extLst>
          </p:nvPr>
        </p:nvGraphicFramePr>
        <p:xfrm>
          <a:off x="1194694" y="4230956"/>
          <a:ext cx="6269038" cy="494188"/>
        </p:xfrm>
        <a:graphic>
          <a:graphicData uri="http://schemas.openxmlformats.org/presentationml/2006/ole">
            <p:oleObj spid="_x0000_s45512" name="Equation" r:id="rId4" imgW="2654280" imgH="203040" progId="Equation.DSMT4">
              <p:embed/>
            </p:oleObj>
          </a:graphicData>
        </a:graphic>
      </p:graphicFrame>
      <p:graphicFrame>
        <p:nvGraphicFramePr>
          <p:cNvPr id="45063" name="对象 2"/>
          <p:cNvGraphicFramePr>
            <a:graphicFrameLocks noChangeAspect="1"/>
          </p:cNvGraphicFramePr>
          <p:nvPr>
            <p:extLst>
              <p:ext uri="{D42A27DB-BD31-4B8C-83A1-F6EECF244321}">
                <p14:modId xmlns:p14="http://schemas.microsoft.com/office/powerpoint/2010/main" xmlns="" val="2659689251"/>
              </p:ext>
            </p:extLst>
          </p:nvPr>
        </p:nvGraphicFramePr>
        <p:xfrm>
          <a:off x="1194694" y="5021134"/>
          <a:ext cx="7803991" cy="560547"/>
        </p:xfrm>
        <a:graphic>
          <a:graphicData uri="http://schemas.openxmlformats.org/presentationml/2006/ole">
            <p:oleObj spid="_x0000_s45513" name="Equation" r:id="rId5" imgW="3301920" imgH="228600" progId="Equation.DSMT4">
              <p:embed/>
            </p:oleObj>
          </a:graphicData>
        </a:graphic>
      </p:graphicFrame>
      <p:sp>
        <p:nvSpPr>
          <p:cNvPr id="45064"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5065" name="Rectangle 9"/>
          <p:cNvSpPr>
            <a:spLocks noChangeArrowheads="1"/>
          </p:cNvSpPr>
          <p:nvPr/>
        </p:nvSpPr>
        <p:spPr bwMode="auto">
          <a:xfrm>
            <a:off x="0" y="6667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tabLst>
                <a:tab pos="2641600" algn="ctr"/>
                <a:tab pos="5270500" algn="r"/>
              </a:tabLst>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57225" indent="-246063">
              <a:spcBef>
                <a:spcPts val="300"/>
              </a:spcBef>
              <a:buClr>
                <a:schemeClr val="accent2"/>
              </a:buClr>
              <a:buFont typeface="Georgia" panose="02040502050405020303" pitchFamily="18" charset="0"/>
              <a:buChar char="▫"/>
              <a:tabLst>
                <a:tab pos="2641600" algn="ctr"/>
                <a:tab pos="5270500" algn="r"/>
              </a:tabLst>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922338" indent="-219075">
              <a:spcBef>
                <a:spcPts val="300"/>
              </a:spcBef>
              <a:buClr>
                <a:schemeClr val="accent1"/>
              </a:buClr>
              <a:buFont typeface="Wingdings 2" panose="05020102010507070707" pitchFamily="18" charset="2"/>
              <a:buChar char=""/>
              <a:tabLst>
                <a:tab pos="2641600" algn="ctr"/>
                <a:tab pos="5270500" algn="r"/>
              </a:tabLst>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179513" indent="-200025">
              <a:spcBef>
                <a:spcPts val="300"/>
              </a:spcBef>
              <a:buClr>
                <a:schemeClr val="accent1"/>
              </a:buClr>
              <a:buFont typeface="Wingdings 2" panose="05020102010507070707" pitchFamily="18" charset="2"/>
              <a:buChar char=""/>
              <a:tabLst>
                <a:tab pos="2641600" algn="ctr"/>
                <a:tab pos="5270500" algn="r"/>
              </a:tabLst>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1389063" indent="-182563">
              <a:spcBef>
                <a:spcPts val="300"/>
              </a:spcBef>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18462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3034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27606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2178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1200" dirty="0"/>
              <a:t>	</a:t>
            </a:r>
            <a:endParaRPr lang="en-US" altLang="zh-CN" sz="1000" dirty="0">
              <a:latin typeface="Calibri" panose="020F0502020204030204" pitchFamily="34" charset="0"/>
            </a:endParaRPr>
          </a:p>
          <a:p>
            <a:pPr>
              <a:spcBef>
                <a:spcPct val="0"/>
              </a:spcBef>
              <a:buClrTx/>
              <a:buFontTx/>
              <a:buNone/>
            </a:pPr>
            <a:r>
              <a:rPr lang="en-US" altLang="zh-CN" sz="1000" dirty="0">
                <a:latin typeface="Calibri" panose="020F0502020204030204" pitchFamily="34" charset="0"/>
              </a:rPr>
              <a:t>	</a:t>
            </a:r>
            <a:endParaRPr lang="en-US" altLang="zh-CN" sz="1800" dirty="0">
              <a:latin typeface="Georgia" panose="02040502050405020303" pitchFamily="18" charset="0"/>
            </a:endParaRPr>
          </a:p>
        </p:txBody>
      </p:sp>
      <p:sp>
        <p:nvSpPr>
          <p:cNvPr id="45066" name="Rectangle 10"/>
          <p:cNvSpPr>
            <a:spLocks noChangeArrowheads="1"/>
          </p:cNvSpPr>
          <p:nvPr/>
        </p:nvSpPr>
        <p:spPr bwMode="auto">
          <a:xfrm>
            <a:off x="0" y="90487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zh-CN" altLang="zh-CN" sz="700">
                <a:latin typeface="Georgia" panose="02040502050405020303" pitchFamily="18" charset="0"/>
              </a:rPr>
              <a:t> </a:t>
            </a:r>
            <a:endParaRPr lang="zh-CN" altLang="zh-CN" sz="1800">
              <a:latin typeface="Georgia" panose="02040502050405020303" pitchFamily="18" charset="0"/>
            </a:endParaRPr>
          </a:p>
        </p:txBody>
      </p:sp>
      <p:sp>
        <p:nvSpPr>
          <p:cNvPr id="11" name="棱台 10">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a:hlinkClick r:id="rId6" action="ppaction://hlinksldjump"/>
          </p:cNvPr>
          <p:cNvSpPr/>
          <p:nvPr/>
        </p:nvSpPr>
        <p:spPr>
          <a:xfrm>
            <a:off x="6732240" y="1412776"/>
            <a:ext cx="1152128" cy="363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hlinkClick r:id="rId6" action="ppaction://hlinksldjump"/>
          </p:cNvPr>
          <p:cNvSpPr/>
          <p:nvPr/>
        </p:nvSpPr>
        <p:spPr>
          <a:xfrm>
            <a:off x="1043608" y="1879206"/>
            <a:ext cx="1440160" cy="363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wipe(left)">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wipe(left)">
                                      <p:cBhvr>
                                        <p:cTn id="17" dur="500"/>
                                        <p:tgtEl>
                                          <p:spTgt spid="19459">
                                            <p:txEl>
                                              <p:pRg st="2" end="2"/>
                                            </p:txEl>
                                          </p:spTgt>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45062"/>
                                        </p:tgtEl>
                                        <p:attrNameLst>
                                          <p:attrName>style.visibility</p:attrName>
                                        </p:attrNameLst>
                                      </p:cBhvr>
                                      <p:to>
                                        <p:strVal val="visible"/>
                                      </p:to>
                                    </p:set>
                                    <p:anim calcmode="lin" valueType="num">
                                      <p:cBhvr>
                                        <p:cTn id="21" dur="500" fill="hold"/>
                                        <p:tgtEl>
                                          <p:spTgt spid="45062"/>
                                        </p:tgtEl>
                                        <p:attrNameLst>
                                          <p:attrName>ppt_w</p:attrName>
                                        </p:attrNameLst>
                                      </p:cBhvr>
                                      <p:tavLst>
                                        <p:tav tm="0">
                                          <p:val>
                                            <p:fltVal val="0"/>
                                          </p:val>
                                        </p:tav>
                                        <p:tav tm="100000">
                                          <p:val>
                                            <p:strVal val="#ppt_w"/>
                                          </p:val>
                                        </p:tav>
                                      </p:tavLst>
                                    </p:anim>
                                    <p:anim calcmode="lin" valueType="num">
                                      <p:cBhvr>
                                        <p:cTn id="22" dur="500" fill="hold"/>
                                        <p:tgtEl>
                                          <p:spTgt spid="45062"/>
                                        </p:tgtEl>
                                        <p:attrNameLst>
                                          <p:attrName>ppt_h</p:attrName>
                                        </p:attrNameLst>
                                      </p:cBhvr>
                                      <p:tavLst>
                                        <p:tav tm="0">
                                          <p:val>
                                            <p:fltVal val="0"/>
                                          </p:val>
                                        </p:tav>
                                        <p:tav tm="100000">
                                          <p:val>
                                            <p:strVal val="#ppt_h"/>
                                          </p:val>
                                        </p:tav>
                                      </p:tavLst>
                                    </p:anim>
                                    <p:animEffect transition="in" filter="fade">
                                      <p:cBhvr>
                                        <p:cTn id="23" dur="500"/>
                                        <p:tgtEl>
                                          <p:spTgt spid="4506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5063"/>
                                        </p:tgtEl>
                                        <p:attrNameLst>
                                          <p:attrName>style.visibility</p:attrName>
                                        </p:attrNameLst>
                                      </p:cBhvr>
                                      <p:to>
                                        <p:strVal val="visible"/>
                                      </p:to>
                                    </p:set>
                                    <p:anim calcmode="lin" valueType="num">
                                      <p:cBhvr>
                                        <p:cTn id="28" dur="500" fill="hold"/>
                                        <p:tgtEl>
                                          <p:spTgt spid="45063"/>
                                        </p:tgtEl>
                                        <p:attrNameLst>
                                          <p:attrName>ppt_w</p:attrName>
                                        </p:attrNameLst>
                                      </p:cBhvr>
                                      <p:tavLst>
                                        <p:tav tm="0">
                                          <p:val>
                                            <p:fltVal val="0"/>
                                          </p:val>
                                        </p:tav>
                                        <p:tav tm="100000">
                                          <p:val>
                                            <p:strVal val="#ppt_w"/>
                                          </p:val>
                                        </p:tav>
                                      </p:tavLst>
                                    </p:anim>
                                    <p:anim calcmode="lin" valueType="num">
                                      <p:cBhvr>
                                        <p:cTn id="29" dur="500" fill="hold"/>
                                        <p:tgtEl>
                                          <p:spTgt spid="45063"/>
                                        </p:tgtEl>
                                        <p:attrNameLst>
                                          <p:attrName>ppt_h</p:attrName>
                                        </p:attrNameLst>
                                      </p:cBhvr>
                                      <p:tavLst>
                                        <p:tav tm="0">
                                          <p:val>
                                            <p:fltVal val="0"/>
                                          </p:val>
                                        </p:tav>
                                        <p:tav tm="100000">
                                          <p:val>
                                            <p:strVal val="#ppt_h"/>
                                          </p:val>
                                        </p:tav>
                                      </p:tavLst>
                                    </p:anim>
                                    <p:animEffect transition="in" filter="fade">
                                      <p:cBhvr>
                                        <p:cTn id="30" dur="5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64096"/>
          </a:xfrm>
        </p:spPr>
        <p:txBody>
          <a:bodyPr/>
          <a:lstStyle/>
          <a:p>
            <a:r>
              <a:rPr lang="en-US" altLang="zh-CN" i="1" u="sng" dirty="0" smtClean="0">
                <a:solidFill>
                  <a:srgbClr val="FF0000"/>
                </a:solidFill>
                <a:latin typeface="Times New Roman" panose="02020603050405020304" pitchFamily="18" charset="0"/>
                <a:cs typeface="Times New Roman" panose="02020603050405020304" pitchFamily="18" charset="0"/>
              </a:rPr>
              <a:t>Dirichlet</a:t>
            </a:r>
            <a:r>
              <a:rPr lang="en-US" altLang="zh-CN" dirty="0" smtClean="0"/>
              <a:t> </a:t>
            </a:r>
            <a:r>
              <a:rPr lang="zh-CN" altLang="en-US" dirty="0" smtClean="0"/>
              <a:t>定理</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79512" y="1052736"/>
                <a:ext cx="8784976" cy="5256584"/>
              </a:xfrm>
            </p:spPr>
            <p:txBody>
              <a:bodyPr/>
              <a:lstStyle/>
              <a:p>
                <a:pPr>
                  <a:lnSpc>
                    <a:spcPct val="114000"/>
                  </a:lnSpc>
                </a:pPr>
                <a:r>
                  <a:rPr lang="en-US" altLang="zh-CN" dirty="0"/>
                  <a:t>1829</a:t>
                </a:r>
                <a:r>
                  <a:rPr lang="zh-CN" altLang="en-US" dirty="0"/>
                  <a:t>年，</a:t>
                </a:r>
                <a:r>
                  <a:rPr lang="en-US" altLang="zh-CN" dirty="0"/>
                  <a:t>Dirichlet </a:t>
                </a:r>
                <a:r>
                  <a:rPr lang="zh-CN" altLang="en-US" dirty="0"/>
                  <a:t>奠定了理论基础：</a:t>
                </a:r>
                <a:endParaRPr lang="en-US" altLang="zh-CN" dirty="0"/>
              </a:p>
              <a:p>
                <a:pPr lvl="1">
                  <a:lnSpc>
                    <a:spcPct val="114000"/>
                  </a:lnSpc>
                </a:pPr>
                <a:r>
                  <a:rPr lang="zh-CN" altLang="en-US" sz="2800" dirty="0" smtClean="0"/>
                  <a:t>函数 </a:t>
                </a:r>
                <a:r>
                  <a:rPr lang="en-US" altLang="zh-CN" sz="2800" i="1" dirty="0" smtClean="0"/>
                  <a:t>f</a:t>
                </a:r>
                <a:r>
                  <a:rPr lang="en-US" altLang="zh-CN" sz="2800" dirty="0" smtClean="0"/>
                  <a:t>(</a:t>
                </a:r>
                <a:r>
                  <a:rPr lang="en-US" altLang="zh-CN" sz="2800" i="1" dirty="0" smtClean="0"/>
                  <a:t>t</a:t>
                </a:r>
                <a:r>
                  <a:rPr lang="en-US" altLang="zh-CN" sz="2800" dirty="0" smtClean="0"/>
                  <a:t>) </a:t>
                </a:r>
                <a:r>
                  <a:rPr lang="zh-CN" altLang="en-US" sz="2800" dirty="0"/>
                  <a:t>在区间 </a:t>
                </a:r>
                <a:r>
                  <a:rPr lang="en-US" altLang="zh-CN" sz="2800" dirty="0" smtClean="0"/>
                  <a:t>[-</a:t>
                </a:r>
                <a:r>
                  <a:rPr lang="en-US" altLang="zh-CN" sz="2800" i="1" dirty="0" smtClean="0"/>
                  <a:t>T</a:t>
                </a:r>
                <a:r>
                  <a:rPr lang="en-US" altLang="zh-CN" sz="2800" dirty="0" smtClean="0"/>
                  <a:t>/2, </a:t>
                </a:r>
                <a:r>
                  <a:rPr lang="en-US" altLang="zh-CN" sz="2800" i="1" dirty="0" smtClean="0"/>
                  <a:t>T</a:t>
                </a:r>
                <a:r>
                  <a:rPr lang="en-US" altLang="zh-CN" sz="2800" dirty="0" smtClean="0"/>
                  <a:t>/2] </a:t>
                </a:r>
                <a:r>
                  <a:rPr lang="zh-CN" altLang="en-US" sz="2800" dirty="0"/>
                  <a:t>上满足 </a:t>
                </a:r>
                <a:r>
                  <a:rPr lang="en-US" altLang="zh-CN" sz="2800" dirty="0"/>
                  <a:t>Dirichlet </a:t>
                </a:r>
                <a:r>
                  <a:rPr lang="zh-CN" altLang="en-US" sz="2800" dirty="0">
                    <a:latin typeface="华文楷体" panose="02010600040101010101" pitchFamily="2" charset="-122"/>
                    <a:ea typeface="华文楷体" panose="02010600040101010101" pitchFamily="2" charset="-122"/>
                  </a:rPr>
                  <a:t>条件</a:t>
                </a:r>
                <a:r>
                  <a:rPr lang="zh-CN" altLang="en-US" sz="2800" dirty="0"/>
                  <a:t>：</a:t>
                </a:r>
                <a:endParaRPr lang="en-US" altLang="zh-CN" sz="2800" dirty="0"/>
              </a:p>
              <a:p>
                <a:pPr marL="1217613" lvl="2" indent="-514350">
                  <a:lnSpc>
                    <a:spcPct val="114000"/>
                  </a:lnSpc>
                  <a:buFont typeface="+mj-lt"/>
                  <a:buAutoNum type="arabicPeriod"/>
                </a:pPr>
                <a:r>
                  <a:rPr lang="zh-CN" altLang="en-US" sz="2800" dirty="0"/>
                  <a:t>连续，或只有有限个</a:t>
                </a:r>
                <a:r>
                  <a:rPr lang="zh-CN" altLang="en-US" sz="2800" u="sng" dirty="0">
                    <a:solidFill>
                      <a:srgbClr val="FF0000"/>
                    </a:solidFill>
                    <a:latin typeface="华文楷体" panose="02010600040101010101" pitchFamily="2" charset="-122"/>
                    <a:ea typeface="华文楷体" panose="02010600040101010101" pitchFamily="2" charset="-122"/>
                  </a:rPr>
                  <a:t>第一类间断</a:t>
                </a:r>
                <a:r>
                  <a:rPr lang="zh-CN" altLang="en-US" sz="2800" u="sng" dirty="0" smtClean="0">
                    <a:solidFill>
                      <a:srgbClr val="FF0000"/>
                    </a:solidFill>
                    <a:latin typeface="华文楷体" panose="02010600040101010101" pitchFamily="2" charset="-122"/>
                    <a:ea typeface="华文楷体" panose="02010600040101010101" pitchFamily="2" charset="-122"/>
                  </a:rPr>
                  <a:t>点</a:t>
                </a:r>
                <a:r>
                  <a:rPr lang="zh-CN" altLang="en-US" sz="2800" dirty="0" smtClean="0"/>
                  <a:t>；</a:t>
                </a:r>
                <a:endParaRPr lang="en-US" altLang="zh-CN" sz="2800" dirty="0"/>
              </a:p>
              <a:p>
                <a:pPr marL="1217613" lvl="2" indent="-514350">
                  <a:lnSpc>
                    <a:spcPct val="114000"/>
                  </a:lnSpc>
                  <a:buFont typeface="+mj-lt"/>
                  <a:buAutoNum type="arabicPeriod"/>
                </a:pPr>
                <a:r>
                  <a:rPr lang="zh-CN" altLang="en-US" sz="2800" dirty="0"/>
                  <a:t>只有有限个</a:t>
                </a:r>
                <a:r>
                  <a:rPr lang="zh-CN" altLang="en-US" sz="2800" u="sng" dirty="0">
                    <a:solidFill>
                      <a:srgbClr val="FF0000"/>
                    </a:solidFill>
                    <a:latin typeface="华文楷体" panose="02010600040101010101" pitchFamily="2" charset="-122"/>
                    <a:ea typeface="华文楷体" panose="02010600040101010101" pitchFamily="2" charset="-122"/>
                  </a:rPr>
                  <a:t>极值点</a:t>
                </a:r>
                <a:r>
                  <a:rPr lang="zh-CN" altLang="en-US" sz="2800" dirty="0" smtClean="0"/>
                  <a:t>。</a:t>
                </a:r>
                <a:endParaRPr lang="en-US" altLang="zh-CN" sz="2800" dirty="0"/>
              </a:p>
              <a:p>
                <a:pPr lvl="1">
                  <a:lnSpc>
                    <a:spcPct val="114000"/>
                  </a:lnSpc>
                </a:pPr>
                <a:r>
                  <a:rPr lang="zh-CN" altLang="en-US" sz="2800" dirty="0"/>
                  <a:t>则其可以展开成以 </a:t>
                </a:r>
                <a:r>
                  <a:rPr lang="en-US" altLang="zh-CN" sz="2800" i="1" dirty="0"/>
                  <a:t>T</a:t>
                </a:r>
                <a:r>
                  <a:rPr lang="en-US" altLang="zh-CN" sz="2800" dirty="0" smtClean="0"/>
                  <a:t/>
                </a:r>
                <a:r>
                  <a:rPr lang="zh-CN" altLang="en-US" sz="2800" dirty="0"/>
                  <a:t>为周期的 </a:t>
                </a:r>
                <a:r>
                  <a:rPr lang="en-US" altLang="zh-CN" sz="3200" dirty="0">
                    <a:solidFill>
                      <a:srgbClr val="FF0000"/>
                    </a:solidFill>
                  </a:rPr>
                  <a:t>Fourier </a:t>
                </a:r>
                <a:r>
                  <a:rPr lang="zh-CN" altLang="en-US" sz="3200" dirty="0">
                    <a:solidFill>
                      <a:srgbClr val="FF0000"/>
                    </a:solidFill>
                    <a:latin typeface="华文楷体" panose="02010600040101010101" pitchFamily="2" charset="-122"/>
                    <a:ea typeface="华文楷体" panose="02010600040101010101" pitchFamily="2" charset="-122"/>
                  </a:rPr>
                  <a:t>级数</a:t>
                </a:r>
                <a:r>
                  <a:rPr lang="zh-CN" altLang="en-US" sz="2800" dirty="0"/>
                  <a:t>，</a:t>
                </a:r>
                <a:endParaRPr lang="en-US" altLang="zh-CN" sz="2800" dirty="0"/>
              </a:p>
              <a:p>
                <a:pPr lvl="2">
                  <a:lnSpc>
                    <a:spcPct val="114000"/>
                  </a:lnSpc>
                </a:pPr>
                <a:r>
                  <a:rPr lang="zh-CN" altLang="en-US" sz="2800" dirty="0"/>
                  <a:t>在连续</a:t>
                </a:r>
                <a:r>
                  <a:rPr lang="zh-CN" altLang="en-US" sz="2800" dirty="0" smtClean="0"/>
                  <a:t>点处</a:t>
                </a:r>
                <a:r>
                  <a:rPr lang="zh-CN" altLang="en-US" sz="2800" dirty="0"/>
                  <a:t>有：</a:t>
                </a:r>
                <a:endParaRPr lang="en-US" altLang="zh-CN" sz="2800" dirty="0"/>
              </a:p>
              <a:p>
                <a:pPr lvl="2">
                  <a:lnSpc>
                    <a:spcPct val="114000"/>
                  </a:lnSpc>
                </a:pPr>
                <a:endParaRPr lang="en-US" altLang="zh-CN" sz="2800" dirty="0"/>
              </a:p>
              <a:p>
                <a:pPr lvl="2">
                  <a:lnSpc>
                    <a:spcPct val="114000"/>
                  </a:lnSpc>
                </a:pPr>
                <a:endParaRPr lang="en-US" altLang="zh-CN" sz="2800" dirty="0"/>
              </a:p>
              <a:p>
                <a:pPr lvl="2">
                  <a:lnSpc>
                    <a:spcPct val="114000"/>
                  </a:lnSpc>
                </a:pPr>
                <a:r>
                  <a:rPr lang="zh-CN" altLang="en-US" sz="2800" dirty="0" smtClean="0"/>
                  <a:t>其中：</a:t>
                </a:r>
                <a14:m>
                  <m:oMath xmlns:m="http://schemas.openxmlformats.org/officeDocument/2006/math">
                    <m:sSub>
                      <m:sSubPr>
                        <m:ctrlPr>
                          <a:rPr lang="zh-CN" altLang="zh-CN" sz="2800" i="1">
                            <a:latin typeface="Cambria Math"/>
                          </a:rPr>
                        </m:ctrlPr>
                      </m:sSubPr>
                      <m:e>
                        <m:r>
                          <a:rPr lang="en-US" altLang="zh-CN" sz="2800" i="1">
                            <a:latin typeface="Cambria Math" panose="02040503050406030204" pitchFamily="18" charset="0"/>
                          </a:rPr>
                          <m:t>𝝎</m:t>
                        </m:r>
                      </m:e>
                      <m:sub>
                        <m:r>
                          <a:rPr lang="en-US" altLang="zh-CN" sz="2800" i="1">
                            <a:latin typeface="Cambria Math" panose="02040503050406030204" pitchFamily="18" charset="0"/>
                          </a:rPr>
                          <m:t>𝒏</m:t>
                        </m:r>
                      </m:sub>
                    </m:sSub>
                    <m:r>
                      <a:rPr lang="en-US" altLang="zh-CN" sz="2800" i="1">
                        <a:latin typeface="Cambria Math" panose="02040503050406030204" pitchFamily="18" charset="0"/>
                      </a:rPr>
                      <m:t>=</m:t>
                    </m:r>
                    <m:r>
                      <a:rPr lang="en-US" altLang="zh-CN" sz="2800" i="1">
                        <a:latin typeface="Cambria Math" panose="02040503050406030204" pitchFamily="18" charset="0"/>
                      </a:rPr>
                      <m:t>𝒏</m:t>
                    </m:r>
                    <m:r>
                      <a:rPr lang="en-US" altLang="zh-CN" sz="2800" i="1">
                        <a:latin typeface="Cambria Math" panose="02040503050406030204" pitchFamily="18" charset="0"/>
                      </a:rPr>
                      <m:t>𝝎</m:t>
                    </m:r>
                    <m:r>
                      <a:rPr lang="en-US" altLang="zh-CN" sz="2800" i="1">
                        <a:latin typeface="Cambria Math" panose="02040503050406030204" pitchFamily="18" charset="0"/>
                      </a:rPr>
                      <m:t>,</m:t>
                    </m:r>
                    <m:r>
                      <a:rPr lang="en-US" altLang="zh-CN" sz="2800" i="1">
                        <a:latin typeface="Cambria Math" panose="02040503050406030204" pitchFamily="18" charset="0"/>
                      </a:rPr>
                      <m:t>𝝎</m:t>
                    </m:r>
                    <m:r>
                      <a:rPr lang="en-US" altLang="zh-CN" sz="2800" i="1">
                        <a:latin typeface="Cambria Math" panose="02040503050406030204" pitchFamily="18" charset="0"/>
                      </a:rPr>
                      <m:t>=</m:t>
                    </m:r>
                    <m:f>
                      <m:fPr>
                        <m:ctrlPr>
                          <a:rPr lang="zh-CN" altLang="zh-CN" sz="2800" i="1">
                            <a:latin typeface="Cambria Math"/>
                          </a:rPr>
                        </m:ctrlPr>
                      </m:fPr>
                      <m:num>
                        <m:r>
                          <a:rPr lang="en-US" altLang="zh-CN" sz="2800" i="1">
                            <a:latin typeface="Cambria Math" panose="02040503050406030204" pitchFamily="18" charset="0"/>
                          </a:rPr>
                          <m:t>𝟐</m:t>
                        </m:r>
                        <m:r>
                          <a:rPr lang="en-US" altLang="zh-CN" sz="2800" i="1">
                            <a:latin typeface="Cambria Math" panose="02040503050406030204" pitchFamily="18" charset="0"/>
                          </a:rPr>
                          <m:t>𝝅</m:t>
                        </m:r>
                      </m:num>
                      <m:den>
                        <m:r>
                          <a:rPr lang="en-US" altLang="zh-CN" sz="2800" i="1">
                            <a:latin typeface="Cambria Math" panose="02040503050406030204" pitchFamily="18" charset="0"/>
                          </a:rPr>
                          <m:t>𝑻</m:t>
                        </m:r>
                      </m:den>
                    </m:f>
                  </m:oMath>
                </a14:m>
                <a:endParaRPr lang="en-US" altLang="zh-CN" sz="2800" dirty="0" smtClean="0"/>
              </a:p>
              <a:p>
                <a:pPr lvl="2">
                  <a:lnSpc>
                    <a:spcPct val="114000"/>
                  </a:lnSpc>
                </a:pPr>
                <a:r>
                  <a:rPr lang="zh-CN" altLang="en-US" sz="2800" dirty="0" smtClean="0"/>
                  <a:t>在</a:t>
                </a:r>
                <a:r>
                  <a:rPr lang="zh-CN" altLang="en-US" sz="2800" dirty="0"/>
                  <a:t>不连续</a:t>
                </a:r>
                <a:r>
                  <a:rPr lang="zh-CN" altLang="en-US" sz="2800" dirty="0" smtClean="0"/>
                  <a:t>点处等式</a:t>
                </a:r>
                <a:r>
                  <a:rPr lang="zh-CN" altLang="en-US" sz="2800" dirty="0"/>
                  <a:t>左端换</a:t>
                </a:r>
                <a:r>
                  <a:rPr lang="zh-CN" altLang="en-US" sz="2800" dirty="0" smtClean="0"/>
                  <a:t>为</a:t>
                </a:r>
                <a:endParaRPr lang="en-US" altLang="zh-CN" sz="2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1052736"/>
                <a:ext cx="8784976" cy="5256584"/>
              </a:xfrm>
              <a:blipFill>
                <a:blip r:embed="rId3" cstate="print"/>
                <a:stretch>
                  <a:fillRect t="-1276" b="-835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2018年9月10日2时2分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9</a:t>
            </a:fld>
            <a:endParaRPr lang="zh-CN" altLang="en-US"/>
          </a:p>
        </p:txBody>
      </p:sp>
      <p:sp>
        <p:nvSpPr>
          <p:cNvPr id="6" name="矩形 5">
            <a:hlinkClick r:id="rId4" action="ppaction://hlinksldjump"/>
          </p:cNvPr>
          <p:cNvSpPr/>
          <p:nvPr/>
        </p:nvSpPr>
        <p:spPr>
          <a:xfrm>
            <a:off x="457200" y="548680"/>
            <a:ext cx="2170584"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27"/>
          <p:cNvGraphicFramePr>
            <a:graphicFrameLocks noChangeAspect="1"/>
          </p:cNvGraphicFramePr>
          <p:nvPr>
            <p:extLst>
              <p:ext uri="{D42A27DB-BD31-4B8C-83A1-F6EECF244321}">
                <p14:modId xmlns:p14="http://schemas.microsoft.com/office/powerpoint/2010/main" xmlns="" val="2349506474"/>
              </p:ext>
            </p:extLst>
          </p:nvPr>
        </p:nvGraphicFramePr>
        <p:xfrm>
          <a:off x="1250950" y="4171950"/>
          <a:ext cx="6640513" cy="1195388"/>
        </p:xfrm>
        <a:graphic>
          <a:graphicData uri="http://schemas.openxmlformats.org/presentationml/2006/ole">
            <p:oleObj spid="_x0000_s111898" name="Equation" r:id="rId5" imgW="2400120" imgH="431640" progId="Equation.DSMT4">
              <p:embed/>
            </p:oleObj>
          </a:graphicData>
        </a:graphic>
      </p:graphicFrame>
      <p:graphicFrame>
        <p:nvGraphicFramePr>
          <p:cNvPr id="8" name="对象 28"/>
          <p:cNvGraphicFramePr>
            <a:graphicFrameLocks noChangeAspect="1"/>
          </p:cNvGraphicFramePr>
          <p:nvPr>
            <p:extLst>
              <p:ext uri="{D42A27DB-BD31-4B8C-83A1-F6EECF244321}">
                <p14:modId xmlns:p14="http://schemas.microsoft.com/office/powerpoint/2010/main" xmlns="" val="502545123"/>
              </p:ext>
            </p:extLst>
          </p:nvPr>
        </p:nvGraphicFramePr>
        <p:xfrm>
          <a:off x="5649738" y="5767213"/>
          <a:ext cx="3070225" cy="1046163"/>
        </p:xfrm>
        <a:graphic>
          <a:graphicData uri="http://schemas.openxmlformats.org/presentationml/2006/ole">
            <p:oleObj spid="_x0000_s111899" name="Equation" r:id="rId6" imgW="1193760" imgH="406080" progId="Equation.DSMT4">
              <p:embed/>
            </p:oleObj>
          </a:graphicData>
        </a:graphic>
      </p:graphicFrame>
      <p:sp>
        <p:nvSpPr>
          <p:cNvPr id="9" name="矩形 8">
            <a:hlinkClick r:id="rId7" action="ppaction://hlinksldjump"/>
          </p:cNvPr>
          <p:cNvSpPr/>
          <p:nvPr/>
        </p:nvSpPr>
        <p:spPr>
          <a:xfrm>
            <a:off x="4716016" y="2132856"/>
            <a:ext cx="2160240"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棱台 9">
            <a:hlinkClick r:id="" action="ppaction://hlinkshowjump?jump=lastslideviewed"/>
          </p:cNvPr>
          <p:cNvSpPr/>
          <p:nvPr/>
        </p:nvSpPr>
        <p:spPr>
          <a:xfrm>
            <a:off x="35496" y="6524451"/>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11" name="矩形 10">
            <a:hlinkClick r:id="rId8" action="ppaction://hlinksldjump"/>
          </p:cNvPr>
          <p:cNvSpPr/>
          <p:nvPr/>
        </p:nvSpPr>
        <p:spPr>
          <a:xfrm>
            <a:off x="3275856" y="2661071"/>
            <a:ext cx="1080120"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38164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left)">
                                      <p:cBhvr>
                                        <p:cTn id="48" dur="500"/>
                                        <p:tgtEl>
                                          <p:spTgt spid="3">
                                            <p:txEl>
                                              <p:pRg st="9" end="9"/>
                                            </p:txEl>
                                          </p:spTgt>
                                        </p:tgtEl>
                                      </p:cBhvr>
                                    </p:animEffect>
                                  </p:childTnLst>
                                </p:cTn>
                              </p:par>
                            </p:childTnLst>
                          </p:cTn>
                        </p:par>
                        <p:par>
                          <p:cTn id="49" fill="hold">
                            <p:stCondLst>
                              <p:cond delay="500"/>
                            </p:stCondLst>
                            <p:childTnLst>
                              <p:par>
                                <p:cTn id="50" presetID="53" presetClass="entr" presetSubtype="16"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Grp="1"/>
          </p:cNvSpPr>
          <p:nvPr>
            <p:ph idx="1"/>
          </p:nvPr>
        </p:nvSpPr>
        <p:spPr>
          <a:xfrm>
            <a:off x="672019" y="548680"/>
            <a:ext cx="7212349" cy="5976937"/>
          </a:xfrm>
        </p:spPr>
        <p:txBody>
          <a:bodyPr/>
          <a:lstStyle/>
          <a:p>
            <a:pPr marL="622300" indent="-514350">
              <a:buFont typeface="Trebuchet MS" panose="020B0603020202020204" pitchFamily="34" charset="0"/>
              <a:buAutoNum type="arabicPeriod" startAt="2"/>
            </a:pPr>
            <a:r>
              <a:rPr lang="zh-CN" altLang="en-US" dirty="0" smtClean="0">
                <a:solidFill>
                  <a:srgbClr val="FF0000"/>
                </a:solidFill>
                <a:latin typeface="华文楷体" panose="02010600040101010101" pitchFamily="2" charset="-122"/>
                <a:ea typeface="华文楷体" panose="02010600040101010101" pitchFamily="2" charset="-122"/>
              </a:rPr>
              <a:t>位移性质</a:t>
            </a:r>
            <a:r>
              <a:rPr lang="zh-CN" altLang="en-US" dirty="0" smtClean="0"/>
              <a:t>：</a:t>
            </a:r>
            <a:r>
              <a:rPr lang="en-US" altLang="zh-CN" i="1" dirty="0" smtClean="0"/>
              <a:t>c</a:t>
            </a:r>
            <a:r>
              <a:rPr lang="en-US" altLang="zh-CN" dirty="0" smtClean="0"/>
              <a:t> </a:t>
            </a:r>
            <a:r>
              <a:rPr lang="zh-CN" altLang="en-US" dirty="0" smtClean="0"/>
              <a:t>为任意实数</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r>
              <a:rPr lang="zh-CN" altLang="en-US" dirty="0" smtClean="0"/>
              <a:t>证明：利用</a:t>
            </a:r>
            <a:r>
              <a:rPr lang="zh-CN" altLang="zh-CN" dirty="0" smtClean="0"/>
              <a:t>积分的变量替换</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r>
              <a:rPr lang="zh-CN" altLang="zh-CN" dirty="0" smtClean="0"/>
              <a:t>其它的同理</a:t>
            </a:r>
            <a:r>
              <a:rPr lang="zh-CN" altLang="en-US" dirty="0" smtClean="0"/>
              <a:t>。</a:t>
            </a:r>
          </a:p>
        </p:txBody>
      </p:sp>
      <p:sp>
        <p:nvSpPr>
          <p:cNvPr id="4" name="日期占位符 3"/>
          <p:cNvSpPr>
            <a:spLocks noGrp="1"/>
          </p:cNvSpPr>
          <p:nvPr>
            <p:ph type="dt" sz="quarter" idx="10"/>
          </p:nvPr>
        </p:nvSpPr>
        <p:spPr/>
        <p:txBody>
          <a:bodyPr/>
          <a:lstStyle/>
          <a:p>
            <a:pPr>
              <a:defRPr/>
            </a:pPr>
            <a:fld id="{EBCF2789-2C3A-4E3E-AAC4-BC7C48F07553}" type="datetime8">
              <a:rPr lang="zh-CN" altLang="en-US" smtClean="0"/>
              <a:pPr>
                <a:defRPr/>
              </a:pPr>
              <a:t>2018年9月10日1时32分</a:t>
            </a:fld>
            <a:endParaRPr lang="zh-CN" altLang="en-US" dirty="0"/>
          </a:p>
        </p:txBody>
      </p:sp>
      <p:sp>
        <p:nvSpPr>
          <p:cNvPr id="47108"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FBFEA953-5473-46CD-A560-22FCF6161EF0}" type="slidenum">
              <a:rPr lang="zh-CN" altLang="en-US" sz="1800">
                <a:solidFill>
                  <a:srgbClr val="FFFFFF"/>
                </a:solidFill>
                <a:latin typeface="Georgia" panose="02040502050405020303" pitchFamily="18" charset="0"/>
              </a:rPr>
              <a:pPr>
                <a:spcBef>
                  <a:spcPct val="0"/>
                </a:spcBef>
                <a:buClrTx/>
                <a:buFontTx/>
                <a:buNone/>
              </a:pPr>
              <a:t>90</a:t>
            </a:fld>
            <a:endParaRPr lang="zh-CN" altLang="en-US" sz="1800">
              <a:solidFill>
                <a:srgbClr val="FFFFFF"/>
              </a:solidFill>
              <a:latin typeface="Georgia" panose="02040502050405020303" pitchFamily="18" charset="0"/>
            </a:endParaRPr>
          </a:p>
        </p:txBody>
      </p:sp>
      <p:graphicFrame>
        <p:nvGraphicFramePr>
          <p:cNvPr id="47109" name="对象 1"/>
          <p:cNvGraphicFramePr>
            <a:graphicFrameLocks noChangeAspect="1"/>
          </p:cNvGraphicFramePr>
          <p:nvPr>
            <p:extLst>
              <p:ext uri="{D42A27DB-BD31-4B8C-83A1-F6EECF244321}">
                <p14:modId xmlns:p14="http://schemas.microsoft.com/office/powerpoint/2010/main" xmlns="" val="800691988"/>
              </p:ext>
            </p:extLst>
          </p:nvPr>
        </p:nvGraphicFramePr>
        <p:xfrm>
          <a:off x="1570910" y="1124744"/>
          <a:ext cx="4276567" cy="562293"/>
        </p:xfrm>
        <a:graphic>
          <a:graphicData uri="http://schemas.openxmlformats.org/presentationml/2006/ole">
            <p:oleObj spid="_x0000_s166205" name="Equation" r:id="rId4" imgW="1815840" imgH="228600" progId="Equation.DSMT4">
              <p:embed/>
            </p:oleObj>
          </a:graphicData>
        </a:graphic>
      </p:graphicFrame>
      <p:graphicFrame>
        <p:nvGraphicFramePr>
          <p:cNvPr id="47110" name="对象 2"/>
          <p:cNvGraphicFramePr>
            <a:graphicFrameLocks noChangeAspect="1"/>
          </p:cNvGraphicFramePr>
          <p:nvPr>
            <p:extLst>
              <p:ext uri="{D42A27DB-BD31-4B8C-83A1-F6EECF244321}">
                <p14:modId xmlns:p14="http://schemas.microsoft.com/office/powerpoint/2010/main" xmlns="" val="3361143455"/>
              </p:ext>
            </p:extLst>
          </p:nvPr>
        </p:nvGraphicFramePr>
        <p:xfrm>
          <a:off x="1570910" y="1916832"/>
          <a:ext cx="5008245" cy="560546"/>
        </p:xfrm>
        <a:graphic>
          <a:graphicData uri="http://schemas.openxmlformats.org/presentationml/2006/ole">
            <p:oleObj spid="_x0000_s166206" name="Equation" r:id="rId5" imgW="2120760" imgH="228600" progId="Equation.DSMT4">
              <p:embed/>
            </p:oleObj>
          </a:graphicData>
        </a:graphic>
      </p:graphicFrame>
      <p:sp>
        <p:nvSpPr>
          <p:cNvPr id="47111"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47112" name="Rectangle 9"/>
          <p:cNvSpPr>
            <a:spLocks noChangeArrowheads="1"/>
          </p:cNvSpPr>
          <p:nvPr/>
        </p:nvSpPr>
        <p:spPr bwMode="auto">
          <a:xfrm>
            <a:off x="0" y="69532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tabLst>
                <a:tab pos="2641600" algn="ctr"/>
                <a:tab pos="5270500" algn="r"/>
              </a:tabLst>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57225" indent="-246063">
              <a:spcBef>
                <a:spcPts val="300"/>
              </a:spcBef>
              <a:buClr>
                <a:schemeClr val="accent2"/>
              </a:buClr>
              <a:buFont typeface="Georgia" panose="02040502050405020303" pitchFamily="18" charset="0"/>
              <a:buChar char="▫"/>
              <a:tabLst>
                <a:tab pos="2641600" algn="ctr"/>
                <a:tab pos="5270500" algn="r"/>
              </a:tabLst>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922338" indent="-219075">
              <a:spcBef>
                <a:spcPts val="300"/>
              </a:spcBef>
              <a:buClr>
                <a:schemeClr val="accent1"/>
              </a:buClr>
              <a:buFont typeface="Wingdings 2" panose="05020102010507070707" pitchFamily="18" charset="2"/>
              <a:buChar char=""/>
              <a:tabLst>
                <a:tab pos="2641600" algn="ctr"/>
                <a:tab pos="5270500" algn="r"/>
              </a:tabLst>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179513" indent="-200025">
              <a:spcBef>
                <a:spcPts val="300"/>
              </a:spcBef>
              <a:buClr>
                <a:schemeClr val="accent1"/>
              </a:buClr>
              <a:buFont typeface="Wingdings 2" panose="05020102010507070707" pitchFamily="18" charset="2"/>
              <a:buChar char=""/>
              <a:tabLst>
                <a:tab pos="2641600" algn="ctr"/>
                <a:tab pos="5270500" algn="r"/>
              </a:tabLst>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1389063" indent="-182563">
              <a:spcBef>
                <a:spcPts val="300"/>
              </a:spcBef>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18462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3034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27606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217863" indent="-182563" eaLnBrk="0" fontAlgn="base" hangingPunct="0">
              <a:spcBef>
                <a:spcPts val="300"/>
              </a:spcBef>
              <a:spcAft>
                <a:spcPct val="0"/>
              </a:spcAft>
              <a:buClr>
                <a:srgbClr val="A04DA3"/>
              </a:buClr>
              <a:buFont typeface="Georgia" panose="02040502050405020303" pitchFamily="18" charset="0"/>
              <a:buChar char="▫"/>
              <a:tabLst>
                <a:tab pos="2641600" algn="ctr"/>
                <a:tab pos="5270500" algn="r"/>
              </a:tabLst>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en-US" altLang="zh-CN" sz="1200"/>
              <a:t>	</a:t>
            </a:r>
            <a:endParaRPr lang="en-US" altLang="zh-CN" sz="1000">
              <a:latin typeface="Calibri" panose="020F0502020204030204" pitchFamily="34" charset="0"/>
            </a:endParaRPr>
          </a:p>
          <a:p>
            <a:pPr>
              <a:spcBef>
                <a:spcPct val="0"/>
              </a:spcBef>
              <a:buClrTx/>
              <a:buFontTx/>
              <a:buNone/>
            </a:pPr>
            <a:r>
              <a:rPr lang="en-US" altLang="zh-CN" sz="1000">
                <a:latin typeface="Calibri" panose="020F0502020204030204" pitchFamily="34" charset="0"/>
              </a:rPr>
              <a:t>	</a:t>
            </a:r>
            <a:endParaRPr lang="en-US" altLang="zh-CN" sz="1800">
              <a:latin typeface="Georgia" panose="02040502050405020303" pitchFamily="18" charset="0"/>
            </a:endParaRPr>
          </a:p>
        </p:txBody>
      </p:sp>
      <p:sp>
        <p:nvSpPr>
          <p:cNvPr id="47113" name="Rectangle 10"/>
          <p:cNvSpPr>
            <a:spLocks noChangeArrowheads="1"/>
          </p:cNvSpPr>
          <p:nvPr/>
        </p:nvSpPr>
        <p:spPr bwMode="auto">
          <a:xfrm>
            <a:off x="0" y="9334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r>
              <a:rPr lang="zh-CN" altLang="zh-CN" sz="700">
                <a:latin typeface="Georgia" panose="02040502050405020303" pitchFamily="18" charset="0"/>
              </a:rPr>
              <a:t> </a:t>
            </a:r>
            <a:endParaRPr lang="zh-CN" altLang="zh-CN" sz="1800">
              <a:latin typeface="Georgia" panose="02040502050405020303" pitchFamily="18" charset="0"/>
            </a:endParaRPr>
          </a:p>
        </p:txBody>
      </p:sp>
      <p:sp>
        <p:nvSpPr>
          <p:cNvPr id="4711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7115" name="对象 2"/>
          <p:cNvGraphicFramePr>
            <a:graphicFrameLocks noChangeAspect="1"/>
          </p:cNvGraphicFramePr>
          <p:nvPr>
            <p:extLst>
              <p:ext uri="{D42A27DB-BD31-4B8C-83A1-F6EECF244321}">
                <p14:modId xmlns:p14="http://schemas.microsoft.com/office/powerpoint/2010/main" xmlns="" val="1279122921"/>
              </p:ext>
            </p:extLst>
          </p:nvPr>
        </p:nvGraphicFramePr>
        <p:xfrm>
          <a:off x="966533" y="3323041"/>
          <a:ext cx="4880944" cy="772192"/>
        </p:xfrm>
        <a:graphic>
          <a:graphicData uri="http://schemas.openxmlformats.org/presentationml/2006/ole">
            <p:oleObj spid="_x0000_s166207" name="Equation" r:id="rId6" imgW="2070000" imgH="330120" progId="Equation.DSMT4">
              <p:embed/>
            </p:oleObj>
          </a:graphicData>
        </a:graphic>
      </p:graphicFrame>
      <p:graphicFrame>
        <p:nvGraphicFramePr>
          <p:cNvPr id="47116" name="对象 5"/>
          <p:cNvGraphicFramePr>
            <a:graphicFrameLocks noChangeAspect="1"/>
          </p:cNvGraphicFramePr>
          <p:nvPr>
            <p:extLst>
              <p:ext uri="{D42A27DB-BD31-4B8C-83A1-F6EECF244321}">
                <p14:modId xmlns:p14="http://schemas.microsoft.com/office/powerpoint/2010/main" xmlns="" val="1359978741"/>
              </p:ext>
            </p:extLst>
          </p:nvPr>
        </p:nvGraphicFramePr>
        <p:xfrm>
          <a:off x="2858365" y="4293096"/>
          <a:ext cx="3116263" cy="771525"/>
        </p:xfrm>
        <a:graphic>
          <a:graphicData uri="http://schemas.openxmlformats.org/presentationml/2006/ole">
            <p:oleObj spid="_x0000_s166208" name="Equation" r:id="rId7" imgW="1320480" imgH="330120" progId="Equation.DSMT4">
              <p:embed/>
            </p:oleObj>
          </a:graphicData>
        </a:graphic>
      </p:graphicFrame>
      <p:graphicFrame>
        <p:nvGraphicFramePr>
          <p:cNvPr id="47117" name="对象 6"/>
          <p:cNvGraphicFramePr>
            <a:graphicFrameLocks noChangeAspect="1"/>
          </p:cNvGraphicFramePr>
          <p:nvPr>
            <p:extLst>
              <p:ext uri="{D42A27DB-BD31-4B8C-83A1-F6EECF244321}">
                <p14:modId xmlns:p14="http://schemas.microsoft.com/office/powerpoint/2010/main" xmlns="" val="298229778"/>
              </p:ext>
            </p:extLst>
          </p:nvPr>
        </p:nvGraphicFramePr>
        <p:xfrm>
          <a:off x="6372200" y="5381578"/>
          <a:ext cx="2245504" cy="534004"/>
        </p:xfrm>
        <a:graphic>
          <a:graphicData uri="http://schemas.openxmlformats.org/presentationml/2006/ole">
            <p:oleObj spid="_x0000_s166209" name="Equation" r:id="rId8" imgW="952200" imgH="228600" progId="Equation.DSMT4">
              <p:embed/>
            </p:oleObj>
          </a:graphicData>
        </a:graphic>
      </p:graphicFrame>
      <p:graphicFrame>
        <p:nvGraphicFramePr>
          <p:cNvPr id="47118" name="对象 7"/>
          <p:cNvGraphicFramePr>
            <a:graphicFrameLocks noChangeAspect="1"/>
          </p:cNvGraphicFramePr>
          <p:nvPr>
            <p:extLst>
              <p:ext uri="{D42A27DB-BD31-4B8C-83A1-F6EECF244321}">
                <p14:modId xmlns:p14="http://schemas.microsoft.com/office/powerpoint/2010/main" xmlns="" val="2572040105"/>
              </p:ext>
            </p:extLst>
          </p:nvPr>
        </p:nvGraphicFramePr>
        <p:xfrm>
          <a:off x="2858365" y="5262484"/>
          <a:ext cx="3204020" cy="772192"/>
        </p:xfrm>
        <a:graphic>
          <a:graphicData uri="http://schemas.openxmlformats.org/presentationml/2006/ole">
            <p:oleObj spid="_x0000_s166210" name="Equation" r:id="rId9" imgW="1358640" imgH="330120" progId="Equation.DSMT4">
              <p:embed/>
            </p:oleObj>
          </a:graphicData>
        </a:graphic>
      </p:graphicFrame>
      <mc:AlternateContent xmlns:mc="http://schemas.openxmlformats.org/markup-compatibility/2006">
        <mc:Choice xmlns:a14="http://schemas.microsoft.com/office/drawing/2010/main" xmlns="" Requires="a14">
          <p:sp>
            <p:nvSpPr>
              <p:cNvPr id="2" name="文本框 1"/>
              <p:cNvSpPr txBox="1"/>
              <p:nvPr/>
            </p:nvSpPr>
            <p:spPr>
              <a:xfrm>
                <a:off x="602016" y="4417676"/>
                <a:ext cx="2174797" cy="523220"/>
              </a:xfrm>
              <a:prstGeom prst="rect">
                <a:avLst/>
              </a:prstGeom>
              <a:noFill/>
              <a:ln w="38100">
                <a:solidFill>
                  <a:schemeClr val="accent1">
                    <a:shade val="50000"/>
                  </a:schemeClr>
                </a:solidFill>
              </a:ln>
            </p:spPr>
            <p:txBody>
              <a:bodyPr wrap="square" rtlCol="0">
                <a:spAutoFit/>
              </a:bodyPr>
              <a:lstStyle/>
              <a:p>
                <a:r>
                  <a:rPr lang="zh-CN" altLang="en-US" sz="2800" b="1" dirty="0" smtClean="0"/>
                  <a:t>令 </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oMath>
                </a14:m>
                <a:r>
                  <a:rPr lang="zh-CN" altLang="en-US" sz="2800" b="1" dirty="0" smtClean="0"/>
                  <a:t/>
                </a:r>
                <a:endParaRPr lang="zh-CN" altLang="en-US" sz="2800" b="1" dirty="0"/>
              </a:p>
            </p:txBody>
          </p:sp>
        </mc:Choice>
        <mc:Fallback>
          <p:sp>
            <p:nvSpPr>
              <p:cNvPr id="2" name="文本框 1"/>
              <p:cNvSpPr txBox="1">
                <a:spLocks noRot="1" noChangeAspect="1" noMove="1" noResize="1" noEditPoints="1" noAdjustHandles="1" noChangeArrowheads="1" noChangeShapeType="1" noTextEdit="1"/>
              </p:cNvSpPr>
              <p:nvPr/>
            </p:nvSpPr>
            <p:spPr>
              <a:xfrm>
                <a:off x="602016" y="4417676"/>
                <a:ext cx="2174797" cy="523220"/>
              </a:xfrm>
              <a:prstGeom prst="rect">
                <a:avLst/>
              </a:prstGeom>
              <a:blipFill>
                <a:blip r:embed="rId10" cstate="print"/>
                <a:stretch>
                  <a:fillRect l="-4959" t="-11957" b="-22826"/>
                </a:stretch>
              </a:blipFill>
              <a:ln w="38100">
                <a:solidFill>
                  <a:schemeClr val="accent1">
                    <a:shade val="50000"/>
                  </a:schemeClr>
                </a:solidFill>
              </a:ln>
            </p:spPr>
            <p:txBody>
              <a:bodyPr/>
              <a:lstStyle/>
              <a:p>
                <a:r>
                  <a:rPr lang="zh-CN" altLang="en-US">
                    <a:noFill/>
                  </a:rPr>
                  <a:t> </a:t>
                </a:r>
              </a:p>
            </p:txBody>
          </p:sp>
        </mc:Fallback>
      </mc:AlternateContent>
      <p:sp>
        <p:nvSpPr>
          <p:cNvPr id="3" name="圆角矩形 2"/>
          <p:cNvSpPr/>
          <p:nvPr/>
        </p:nvSpPr>
        <p:spPr>
          <a:xfrm>
            <a:off x="3709193" y="5262484"/>
            <a:ext cx="2353192" cy="772192"/>
          </a:xfrm>
          <a:prstGeom prst="roundRect">
            <a:avLst/>
          </a:prstGeom>
          <a:solidFill>
            <a:schemeClr val="accent1">
              <a:alpha val="1500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棱台 1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Effect transition="in" filter="wipe(left)">
                                      <p:cBhvr>
                                        <p:cTn id="7" dur="500"/>
                                        <p:tgtEl>
                                          <p:spTgt spid="47106">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7109"/>
                                        </p:tgtEl>
                                        <p:attrNameLst>
                                          <p:attrName>style.visibility</p:attrName>
                                        </p:attrNameLst>
                                      </p:cBhvr>
                                      <p:to>
                                        <p:strVal val="visible"/>
                                      </p:to>
                                    </p:set>
                                    <p:anim calcmode="lin" valueType="num">
                                      <p:cBhvr>
                                        <p:cTn id="11" dur="500" fill="hold"/>
                                        <p:tgtEl>
                                          <p:spTgt spid="47109"/>
                                        </p:tgtEl>
                                        <p:attrNameLst>
                                          <p:attrName>ppt_w</p:attrName>
                                        </p:attrNameLst>
                                      </p:cBhvr>
                                      <p:tavLst>
                                        <p:tav tm="0">
                                          <p:val>
                                            <p:fltVal val="0"/>
                                          </p:val>
                                        </p:tav>
                                        <p:tav tm="100000">
                                          <p:val>
                                            <p:strVal val="#ppt_w"/>
                                          </p:val>
                                        </p:tav>
                                      </p:tavLst>
                                    </p:anim>
                                    <p:anim calcmode="lin" valueType="num">
                                      <p:cBhvr>
                                        <p:cTn id="12" dur="500" fill="hold"/>
                                        <p:tgtEl>
                                          <p:spTgt spid="47109"/>
                                        </p:tgtEl>
                                        <p:attrNameLst>
                                          <p:attrName>ppt_h</p:attrName>
                                        </p:attrNameLst>
                                      </p:cBhvr>
                                      <p:tavLst>
                                        <p:tav tm="0">
                                          <p:val>
                                            <p:fltVal val="0"/>
                                          </p:val>
                                        </p:tav>
                                        <p:tav tm="100000">
                                          <p:val>
                                            <p:strVal val="#ppt_h"/>
                                          </p:val>
                                        </p:tav>
                                      </p:tavLst>
                                    </p:anim>
                                    <p:animEffect transition="in" filter="fade">
                                      <p:cBhvr>
                                        <p:cTn id="13" dur="500"/>
                                        <p:tgtEl>
                                          <p:spTgt spid="4710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47110"/>
                                        </p:tgtEl>
                                        <p:attrNameLst>
                                          <p:attrName>style.visibility</p:attrName>
                                        </p:attrNameLst>
                                      </p:cBhvr>
                                      <p:to>
                                        <p:strVal val="visible"/>
                                      </p:to>
                                    </p:set>
                                    <p:anim calcmode="lin" valueType="num">
                                      <p:cBhvr>
                                        <p:cTn id="18" dur="500" fill="hold"/>
                                        <p:tgtEl>
                                          <p:spTgt spid="47110"/>
                                        </p:tgtEl>
                                        <p:attrNameLst>
                                          <p:attrName>ppt_w</p:attrName>
                                        </p:attrNameLst>
                                      </p:cBhvr>
                                      <p:tavLst>
                                        <p:tav tm="0">
                                          <p:val>
                                            <p:fltVal val="0"/>
                                          </p:val>
                                        </p:tav>
                                        <p:tav tm="100000">
                                          <p:val>
                                            <p:strVal val="#ppt_w"/>
                                          </p:val>
                                        </p:tav>
                                      </p:tavLst>
                                    </p:anim>
                                    <p:anim calcmode="lin" valueType="num">
                                      <p:cBhvr>
                                        <p:cTn id="19" dur="500" fill="hold"/>
                                        <p:tgtEl>
                                          <p:spTgt spid="47110"/>
                                        </p:tgtEl>
                                        <p:attrNameLst>
                                          <p:attrName>ppt_h</p:attrName>
                                        </p:attrNameLst>
                                      </p:cBhvr>
                                      <p:tavLst>
                                        <p:tav tm="0">
                                          <p:val>
                                            <p:fltVal val="0"/>
                                          </p:val>
                                        </p:tav>
                                        <p:tav tm="100000">
                                          <p:val>
                                            <p:strVal val="#ppt_h"/>
                                          </p:val>
                                        </p:tav>
                                      </p:tavLst>
                                    </p:anim>
                                    <p:animEffect transition="in" filter="fade">
                                      <p:cBhvr>
                                        <p:cTn id="20" dur="500"/>
                                        <p:tgtEl>
                                          <p:spTgt spid="471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106">
                                            <p:txEl>
                                              <p:pRg st="5" end="5"/>
                                            </p:txEl>
                                          </p:spTgt>
                                        </p:tgtEl>
                                        <p:attrNameLst>
                                          <p:attrName>style.visibility</p:attrName>
                                        </p:attrNameLst>
                                      </p:cBhvr>
                                      <p:to>
                                        <p:strVal val="visible"/>
                                      </p:to>
                                    </p:set>
                                    <p:animEffect transition="in" filter="wipe(left)">
                                      <p:cBhvr>
                                        <p:cTn id="25" dur="500"/>
                                        <p:tgtEl>
                                          <p:spTgt spid="47106">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115"/>
                                        </p:tgtEl>
                                        <p:attrNameLst>
                                          <p:attrName>style.visibility</p:attrName>
                                        </p:attrNameLst>
                                      </p:cBhvr>
                                      <p:to>
                                        <p:strVal val="visible"/>
                                      </p:to>
                                    </p:set>
                                    <p:animEffect transition="in" filter="wipe(left)">
                                      <p:cBhvr>
                                        <p:cTn id="30" dur="500"/>
                                        <p:tgtEl>
                                          <p:spTgt spid="471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7116"/>
                                        </p:tgtEl>
                                        <p:attrNameLst>
                                          <p:attrName>style.visibility</p:attrName>
                                        </p:attrNameLst>
                                      </p:cBhvr>
                                      <p:to>
                                        <p:strVal val="visible"/>
                                      </p:to>
                                    </p:set>
                                    <p:animEffect transition="in" filter="wipe(left)">
                                      <p:cBhvr>
                                        <p:cTn id="42" dur="500"/>
                                        <p:tgtEl>
                                          <p:spTgt spid="471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7118"/>
                                        </p:tgtEl>
                                        <p:attrNameLst>
                                          <p:attrName>style.visibility</p:attrName>
                                        </p:attrNameLst>
                                      </p:cBhvr>
                                      <p:to>
                                        <p:strVal val="visible"/>
                                      </p:to>
                                    </p:set>
                                    <p:animEffect transition="in" filter="wipe(left)">
                                      <p:cBhvr>
                                        <p:cTn id="47" dur="500"/>
                                        <p:tgtEl>
                                          <p:spTgt spid="471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7117"/>
                                        </p:tgtEl>
                                        <p:attrNameLst>
                                          <p:attrName>style.visibility</p:attrName>
                                        </p:attrNameLst>
                                      </p:cBhvr>
                                      <p:to>
                                        <p:strVal val="visible"/>
                                      </p:to>
                                    </p:set>
                                    <p:animEffect transition="in" filter="wipe(left)">
                                      <p:cBhvr>
                                        <p:cTn id="57" dur="500"/>
                                        <p:tgtEl>
                                          <p:spTgt spid="471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7106">
                                            <p:txEl>
                                              <p:pRg st="12" end="12"/>
                                            </p:txEl>
                                          </p:spTgt>
                                        </p:tgtEl>
                                        <p:attrNameLst>
                                          <p:attrName>style.visibility</p:attrName>
                                        </p:attrNameLst>
                                      </p:cBhvr>
                                      <p:to>
                                        <p:strVal val="visible"/>
                                      </p:to>
                                    </p:set>
                                    <p:animEffect transition="in" filter="wipe(left)">
                                      <p:cBhvr>
                                        <p:cTn id="62" dur="500"/>
                                        <p:tgtEl>
                                          <p:spTgt spid="4710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a:xfrm>
            <a:off x="595015" y="592931"/>
            <a:ext cx="7094537" cy="5976938"/>
          </a:xfrm>
        </p:spPr>
        <p:txBody>
          <a:bodyPr/>
          <a:lstStyle/>
          <a:p>
            <a:pPr marL="622300" indent="-514350">
              <a:buFont typeface="Trebuchet MS" panose="020B0603020202020204" pitchFamily="34" charset="0"/>
              <a:buAutoNum type="arabicPeriod" startAt="3"/>
            </a:pPr>
            <a:r>
              <a:rPr lang="zh-CN" altLang="zh-CN" dirty="0">
                <a:solidFill>
                  <a:srgbClr val="FF0000"/>
                </a:solidFill>
                <a:latin typeface="华文楷体" panose="02010600040101010101" pitchFamily="2" charset="-122"/>
                <a:ea typeface="华文楷体" panose="02010600040101010101" pitchFamily="2" charset="-122"/>
              </a:rPr>
              <a:t>相似性质</a:t>
            </a:r>
            <a:r>
              <a:rPr lang="zh-CN" altLang="en-US" dirty="0" smtClean="0"/>
              <a:t>：</a:t>
            </a:r>
            <a:r>
              <a:rPr lang="en-US" altLang="zh-CN" i="1" dirty="0" smtClean="0"/>
              <a:t>c</a:t>
            </a:r>
            <a:r>
              <a:rPr lang="en-US" altLang="zh-CN" dirty="0" smtClean="0"/>
              <a:t> </a:t>
            </a:r>
            <a:r>
              <a:rPr lang="zh-CN" altLang="zh-CN" dirty="0" smtClean="0"/>
              <a:t>为非零实数</a:t>
            </a:r>
            <a:endParaRPr lang="en-US" altLang="zh-CN" dirty="0" smtClean="0"/>
          </a:p>
          <a:p>
            <a:pPr>
              <a:lnSpc>
                <a:spcPct val="150000"/>
              </a:lnSpc>
            </a:pPr>
            <a:endParaRPr lang="en-US" altLang="zh-CN" dirty="0" smtClean="0"/>
          </a:p>
          <a:p>
            <a:endParaRPr lang="en-US" altLang="zh-CN" dirty="0" smtClean="0"/>
          </a:p>
          <a:p>
            <a:r>
              <a:rPr lang="zh-CN" altLang="en-US" dirty="0" smtClean="0"/>
              <a:t>证明：</a:t>
            </a:r>
            <a:r>
              <a:rPr lang="zh-CN" altLang="zh-CN" dirty="0" smtClean="0"/>
              <a:t>利用定义与积分变量替换</a:t>
            </a:r>
            <a:endParaRPr lang="zh-CN" altLang="en-US" dirty="0" smtClean="0"/>
          </a:p>
        </p:txBody>
      </p:sp>
      <p:sp>
        <p:nvSpPr>
          <p:cNvPr id="4" name="日期占位符 3"/>
          <p:cNvSpPr>
            <a:spLocks noGrp="1"/>
          </p:cNvSpPr>
          <p:nvPr>
            <p:ph type="dt" sz="quarter" idx="10"/>
          </p:nvPr>
        </p:nvSpPr>
        <p:spPr/>
        <p:txBody>
          <a:bodyPr/>
          <a:lstStyle/>
          <a:p>
            <a:pPr>
              <a:defRPr/>
            </a:pPr>
            <a:fld id="{7B6834D3-BB09-4C72-A87E-2AF035C728C6}" type="datetime8">
              <a:rPr lang="zh-CN" altLang="en-US" smtClean="0"/>
              <a:pPr>
                <a:defRPr/>
              </a:pPr>
              <a:t>2018年9月10日1时32分</a:t>
            </a:fld>
            <a:endParaRPr lang="zh-CN" altLang="en-US" dirty="0"/>
          </a:p>
        </p:txBody>
      </p:sp>
      <p:sp>
        <p:nvSpPr>
          <p:cNvPr id="4915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05A29399-E674-4DD9-9E12-4DF85552D2DA}" type="slidenum">
              <a:rPr lang="zh-CN" altLang="en-US" sz="1800">
                <a:solidFill>
                  <a:srgbClr val="FFFFFF"/>
                </a:solidFill>
                <a:latin typeface="Georgia" panose="02040502050405020303" pitchFamily="18" charset="0"/>
              </a:rPr>
              <a:pPr>
                <a:spcBef>
                  <a:spcPct val="0"/>
                </a:spcBef>
                <a:buClrTx/>
                <a:buFontTx/>
                <a:buNone/>
              </a:pPr>
              <a:t>91</a:t>
            </a:fld>
            <a:endParaRPr lang="zh-CN" altLang="en-US" sz="1800">
              <a:solidFill>
                <a:srgbClr val="FFFFFF"/>
              </a:solidFill>
              <a:latin typeface="Georgia" panose="02040502050405020303" pitchFamily="18" charset="0"/>
            </a:endParaRPr>
          </a:p>
        </p:txBody>
      </p:sp>
      <p:sp>
        <p:nvSpPr>
          <p:cNvPr id="4915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9158" name="对象 6"/>
          <p:cNvGraphicFramePr>
            <a:graphicFrameLocks noChangeAspect="1"/>
          </p:cNvGraphicFramePr>
          <p:nvPr>
            <p:extLst>
              <p:ext uri="{D42A27DB-BD31-4B8C-83A1-F6EECF244321}">
                <p14:modId xmlns:p14="http://schemas.microsoft.com/office/powerpoint/2010/main" xmlns="" val="3789649108"/>
              </p:ext>
            </p:extLst>
          </p:nvPr>
        </p:nvGraphicFramePr>
        <p:xfrm>
          <a:off x="2339752" y="993994"/>
          <a:ext cx="3856157" cy="1145227"/>
        </p:xfrm>
        <a:graphic>
          <a:graphicData uri="http://schemas.openxmlformats.org/presentationml/2006/ole">
            <p:oleObj spid="_x0000_s129794" name="Equation" r:id="rId4" imgW="1485720" imgH="444240" progId="Equation.DSMT4">
              <p:embed/>
            </p:oleObj>
          </a:graphicData>
        </a:graphic>
      </p:graphicFrame>
      <p:sp>
        <p:nvSpPr>
          <p:cNvPr id="4915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9160" name="对象 8"/>
          <p:cNvGraphicFramePr>
            <a:graphicFrameLocks noChangeAspect="1"/>
          </p:cNvGraphicFramePr>
          <p:nvPr>
            <p:extLst>
              <p:ext uri="{D42A27DB-BD31-4B8C-83A1-F6EECF244321}">
                <p14:modId xmlns:p14="http://schemas.microsoft.com/office/powerpoint/2010/main" xmlns="" val="37459541"/>
              </p:ext>
            </p:extLst>
          </p:nvPr>
        </p:nvGraphicFramePr>
        <p:xfrm>
          <a:off x="982448" y="2871927"/>
          <a:ext cx="4200953" cy="787559"/>
        </p:xfrm>
        <a:graphic>
          <a:graphicData uri="http://schemas.openxmlformats.org/presentationml/2006/ole">
            <p:oleObj spid="_x0000_s129795" name="Equation" r:id="rId5" imgW="1777680" imgH="330120" progId="Equation.DSMT4">
              <p:embed/>
            </p:oleObj>
          </a:graphicData>
        </a:graphic>
      </p:graphicFrame>
      <p:sp>
        <p:nvSpPr>
          <p:cNvPr id="4916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49162" name="对象 10"/>
          <p:cNvGraphicFramePr>
            <a:graphicFrameLocks noChangeAspect="1"/>
          </p:cNvGraphicFramePr>
          <p:nvPr>
            <p:extLst>
              <p:ext uri="{D42A27DB-BD31-4B8C-83A1-F6EECF244321}">
                <p14:modId xmlns:p14="http://schemas.microsoft.com/office/powerpoint/2010/main" xmlns="" val="4227492738"/>
              </p:ext>
            </p:extLst>
          </p:nvPr>
        </p:nvGraphicFramePr>
        <p:xfrm>
          <a:off x="7018642" y="4320014"/>
          <a:ext cx="1945846" cy="1504044"/>
        </p:xfrm>
        <a:graphic>
          <a:graphicData uri="http://schemas.openxmlformats.org/presentationml/2006/ole">
            <p:oleObj spid="_x0000_s129796" name="Equation" r:id="rId6" imgW="825480" imgH="634680" progId="Equation.DSMT4">
              <p:embed/>
            </p:oleObj>
          </a:graphicData>
        </a:graphic>
      </p:graphicFrame>
      <p:graphicFrame>
        <p:nvGraphicFramePr>
          <p:cNvPr id="49163" name="对象 11"/>
          <p:cNvGraphicFramePr>
            <a:graphicFrameLocks noChangeAspect="1"/>
          </p:cNvGraphicFramePr>
          <p:nvPr>
            <p:extLst>
              <p:ext uri="{D42A27DB-BD31-4B8C-83A1-F6EECF244321}">
                <p14:modId xmlns:p14="http://schemas.microsoft.com/office/powerpoint/2010/main" xmlns="" val="689731212"/>
              </p:ext>
            </p:extLst>
          </p:nvPr>
        </p:nvGraphicFramePr>
        <p:xfrm>
          <a:off x="1096928" y="3718674"/>
          <a:ext cx="3207862" cy="1060323"/>
        </p:xfrm>
        <a:graphic>
          <a:graphicData uri="http://schemas.openxmlformats.org/presentationml/2006/ole">
            <p:oleObj spid="_x0000_s129797" name="Equation" r:id="rId7" imgW="1358640" imgH="444240" progId="Equation.DSMT4">
              <p:embed/>
            </p:oleObj>
          </a:graphicData>
        </a:graphic>
      </p:graphicFrame>
      <p:graphicFrame>
        <p:nvGraphicFramePr>
          <p:cNvPr id="49164" name="对象 12"/>
          <p:cNvGraphicFramePr>
            <a:graphicFrameLocks noChangeAspect="1"/>
          </p:cNvGraphicFramePr>
          <p:nvPr>
            <p:extLst>
              <p:ext uri="{D42A27DB-BD31-4B8C-83A1-F6EECF244321}">
                <p14:modId xmlns:p14="http://schemas.microsoft.com/office/powerpoint/2010/main" xmlns="" val="557100982"/>
              </p:ext>
            </p:extLst>
          </p:nvPr>
        </p:nvGraphicFramePr>
        <p:xfrm>
          <a:off x="5272088" y="2654995"/>
          <a:ext cx="3389312" cy="1062037"/>
        </p:xfrm>
        <a:graphic>
          <a:graphicData uri="http://schemas.openxmlformats.org/presentationml/2006/ole">
            <p:oleObj spid="_x0000_s129798" name="Equation" r:id="rId8" imgW="1434960" imgH="444240" progId="Equation.DSMT4">
              <p:embed/>
            </p:oleObj>
          </a:graphicData>
        </a:graphic>
      </p:graphicFrame>
      <p:graphicFrame>
        <p:nvGraphicFramePr>
          <p:cNvPr id="49165" name="对象 13"/>
          <p:cNvGraphicFramePr>
            <a:graphicFrameLocks noChangeAspect="1"/>
          </p:cNvGraphicFramePr>
          <p:nvPr>
            <p:extLst>
              <p:ext uri="{D42A27DB-BD31-4B8C-83A1-F6EECF244321}">
                <p14:modId xmlns:p14="http://schemas.microsoft.com/office/powerpoint/2010/main" xmlns="" val="2351642280"/>
              </p:ext>
            </p:extLst>
          </p:nvPr>
        </p:nvGraphicFramePr>
        <p:xfrm>
          <a:off x="4567948" y="3779364"/>
          <a:ext cx="1709579" cy="1058402"/>
        </p:xfrm>
        <a:graphic>
          <a:graphicData uri="http://schemas.openxmlformats.org/presentationml/2006/ole">
            <p:oleObj spid="_x0000_s129799" name="Equation" r:id="rId9" imgW="723600" imgH="444240" progId="Equation.DSMT4">
              <p:embed/>
            </p:oleObj>
          </a:graphicData>
        </a:graphic>
      </p:graphicFrame>
      <p:graphicFrame>
        <p:nvGraphicFramePr>
          <p:cNvPr id="49166" name="对象 15"/>
          <p:cNvGraphicFramePr>
            <a:graphicFrameLocks noChangeAspect="1"/>
          </p:cNvGraphicFramePr>
          <p:nvPr>
            <p:extLst>
              <p:ext uri="{D42A27DB-BD31-4B8C-83A1-F6EECF244321}">
                <p14:modId xmlns:p14="http://schemas.microsoft.com/office/powerpoint/2010/main" xmlns="" val="4259668292"/>
              </p:ext>
            </p:extLst>
          </p:nvPr>
        </p:nvGraphicFramePr>
        <p:xfrm>
          <a:off x="1096928" y="4896535"/>
          <a:ext cx="3471020" cy="1050718"/>
        </p:xfrm>
        <a:graphic>
          <a:graphicData uri="http://schemas.openxmlformats.org/presentationml/2006/ole">
            <p:oleObj spid="_x0000_s129800" name="Equation" r:id="rId10" imgW="1473120" imgH="444240" progId="Equation.DSMT4">
              <p:embed/>
            </p:oleObj>
          </a:graphicData>
        </a:graphic>
      </p:graphicFrame>
      <p:graphicFrame>
        <p:nvGraphicFramePr>
          <p:cNvPr id="49167" name="对象 16"/>
          <p:cNvGraphicFramePr>
            <a:graphicFrameLocks noChangeAspect="1"/>
          </p:cNvGraphicFramePr>
          <p:nvPr>
            <p:extLst>
              <p:ext uri="{D42A27DB-BD31-4B8C-83A1-F6EECF244321}">
                <p14:modId xmlns:p14="http://schemas.microsoft.com/office/powerpoint/2010/main" xmlns="" val="3542241913"/>
              </p:ext>
            </p:extLst>
          </p:nvPr>
        </p:nvGraphicFramePr>
        <p:xfrm>
          <a:off x="4579910" y="4896535"/>
          <a:ext cx="1943926" cy="1052640"/>
        </p:xfrm>
        <a:graphic>
          <a:graphicData uri="http://schemas.openxmlformats.org/presentationml/2006/ole">
            <p:oleObj spid="_x0000_s129801" name="Equation" r:id="rId11" imgW="825480" imgH="444240" progId="Equation.DSMT4">
              <p:embed/>
            </p:oleObj>
          </a:graphicData>
        </a:graphic>
      </p:graphicFrame>
      <p:sp>
        <p:nvSpPr>
          <p:cNvPr id="18" name="左大括号 17"/>
          <p:cNvSpPr/>
          <p:nvPr/>
        </p:nvSpPr>
        <p:spPr>
          <a:xfrm>
            <a:off x="861766" y="4248835"/>
            <a:ext cx="215900" cy="12954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右大括号 18"/>
          <p:cNvSpPr/>
          <p:nvPr/>
        </p:nvSpPr>
        <p:spPr>
          <a:xfrm>
            <a:off x="6763957" y="4190066"/>
            <a:ext cx="215900" cy="1295400"/>
          </a:xfrm>
          <a:prstGeom prst="righ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mc:AlternateContent xmlns:mc="http://schemas.openxmlformats.org/markup-compatibility/2006">
        <mc:Choice xmlns:a14="http://schemas.microsoft.com/office/drawing/2010/main" xmlns="" Requires="a14">
          <p:sp>
            <p:nvSpPr>
              <p:cNvPr id="2" name="文本框 1"/>
              <p:cNvSpPr txBox="1"/>
              <p:nvPr/>
            </p:nvSpPr>
            <p:spPr>
              <a:xfrm>
                <a:off x="6490195" y="2025086"/>
                <a:ext cx="1685281" cy="523220"/>
              </a:xfrm>
              <a:prstGeom prst="rect">
                <a:avLst/>
              </a:prstGeom>
              <a:noFill/>
              <a:ln w="34925">
                <a:solidFill>
                  <a:schemeClr val="accent1"/>
                </a:solidFill>
              </a:ln>
            </p:spPr>
            <p:txBody>
              <a:bodyPr wrap="square" rtlCol="0">
                <a:spAutoFit/>
              </a:bodyPr>
              <a:lstStyle/>
              <a:p>
                <a:r>
                  <a:rPr lang="zh-CN" altLang="en-US" sz="2800" b="1" dirty="0" smtClean="0"/>
                  <a:t>令 </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𝒄𝒕</m:t>
                    </m:r>
                  </m:oMath>
                </a14:m>
                <a:endParaRPr lang="zh-CN" altLang="en-US" sz="2800" b="1" dirty="0"/>
              </a:p>
            </p:txBody>
          </p:sp>
        </mc:Choice>
        <mc:Fallback>
          <p:sp>
            <p:nvSpPr>
              <p:cNvPr id="2" name="文本框 1"/>
              <p:cNvSpPr txBox="1">
                <a:spLocks noRot="1" noChangeAspect="1" noMove="1" noResize="1" noEditPoints="1" noAdjustHandles="1" noChangeArrowheads="1" noChangeShapeType="1" noTextEdit="1"/>
              </p:cNvSpPr>
              <p:nvPr/>
            </p:nvSpPr>
            <p:spPr>
              <a:xfrm>
                <a:off x="6490195" y="2025086"/>
                <a:ext cx="1685281" cy="523220"/>
              </a:xfrm>
              <a:prstGeom prst="rect">
                <a:avLst/>
              </a:prstGeom>
              <a:blipFill>
                <a:blip r:embed="rId12" cstate="print"/>
                <a:stretch>
                  <a:fillRect l="-6383" t="-10870" b="-22826"/>
                </a:stretch>
              </a:blipFill>
              <a:ln w="34925">
                <a:solidFill>
                  <a:schemeClr val="accent1"/>
                </a:solidFill>
              </a:ln>
            </p:spPr>
            <p:txBody>
              <a:bodyPr/>
              <a:lstStyle/>
              <a:p>
                <a:r>
                  <a:rPr lang="zh-CN" altLang="en-US">
                    <a:noFill/>
                  </a:rPr>
                  <a:t> </a:t>
                </a:r>
              </a:p>
            </p:txBody>
          </p:sp>
        </mc:Fallback>
      </mc:AlternateContent>
      <p:sp>
        <p:nvSpPr>
          <p:cNvPr id="3" name="圆角矩形 2"/>
          <p:cNvSpPr/>
          <p:nvPr/>
        </p:nvSpPr>
        <p:spPr>
          <a:xfrm>
            <a:off x="6084168" y="2871927"/>
            <a:ext cx="406027" cy="314086"/>
          </a:xfrm>
          <a:prstGeom prst="roundRect">
            <a:avLst/>
          </a:prstGeom>
          <a:solidFill>
            <a:schemeClr val="accent1">
              <a:alpha val="13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6028755" y="3345400"/>
            <a:ext cx="497300" cy="314086"/>
          </a:xfrm>
          <a:prstGeom prst="roundRect">
            <a:avLst/>
          </a:prstGeom>
          <a:solidFill>
            <a:schemeClr val="accent1">
              <a:alpha val="13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21" name="文本框 20"/>
              <p:cNvSpPr txBox="1"/>
              <p:nvPr/>
            </p:nvSpPr>
            <p:spPr>
              <a:xfrm>
                <a:off x="437868" y="3653381"/>
                <a:ext cx="930688" cy="461665"/>
              </a:xfrm>
              <a:prstGeom prst="rect">
                <a:avLst/>
              </a:prstGeom>
              <a:noFill/>
              <a:ln w="34925">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m:oMathPara>
                </a14:m>
                <a:endParaRPr lang="zh-CN" altLang="en-US" sz="2400" b="1" dirty="0"/>
              </a:p>
            </p:txBody>
          </p:sp>
        </mc:Choice>
        <mc:Fallback>
          <p:sp>
            <p:nvSpPr>
              <p:cNvPr id="21" name="文本框 20"/>
              <p:cNvSpPr txBox="1">
                <a:spLocks noRot="1" noChangeAspect="1" noMove="1" noResize="1" noEditPoints="1" noAdjustHandles="1" noChangeArrowheads="1" noChangeShapeType="1" noTextEdit="1"/>
              </p:cNvSpPr>
              <p:nvPr/>
            </p:nvSpPr>
            <p:spPr>
              <a:xfrm>
                <a:off x="437868" y="3653381"/>
                <a:ext cx="930688" cy="461665"/>
              </a:xfrm>
              <a:prstGeom prst="rect">
                <a:avLst/>
              </a:prstGeom>
              <a:blipFill>
                <a:blip r:embed="rId13" cstate="print"/>
                <a:stretch>
                  <a:fillRect/>
                </a:stretch>
              </a:blipFill>
              <a:ln w="34925">
                <a:solidFill>
                  <a:schemeClr val="accent1"/>
                </a:solidFill>
              </a:ln>
            </p:spPr>
            <p:txBody>
              <a:bodyPr/>
              <a:lstStyle/>
              <a:p>
                <a:r>
                  <a:rPr lang="zh-CN" altLang="en-US">
                    <a:noFill/>
                  </a:rPr>
                  <a:t> </a:t>
                </a:r>
              </a:p>
            </p:txBody>
          </p:sp>
        </mc:Fallback>
      </mc:AlternateContent>
      <p:sp>
        <p:nvSpPr>
          <p:cNvPr id="22" name="圆角矩形 21"/>
          <p:cNvSpPr/>
          <p:nvPr/>
        </p:nvSpPr>
        <p:spPr>
          <a:xfrm>
            <a:off x="3347864" y="3771726"/>
            <a:ext cx="360040" cy="529088"/>
          </a:xfrm>
          <a:prstGeom prst="roundRect">
            <a:avLst/>
          </a:prstGeom>
          <a:solidFill>
            <a:srgbClr val="FFC000">
              <a:alpha val="13000"/>
            </a:srgbClr>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23" name="文本框 22"/>
              <p:cNvSpPr txBox="1"/>
              <p:nvPr/>
            </p:nvSpPr>
            <p:spPr>
              <a:xfrm>
                <a:off x="437868" y="5603126"/>
                <a:ext cx="930688" cy="461665"/>
              </a:xfrm>
              <a:prstGeom prst="rect">
                <a:avLst/>
              </a:prstGeom>
              <a:noFill/>
              <a:ln w="34925">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m:oMathPara>
                </a14:m>
                <a:endParaRPr lang="zh-CN" altLang="en-US" sz="2400" b="1" dirty="0"/>
              </a:p>
            </p:txBody>
          </p:sp>
        </mc:Choice>
        <mc:Fallback>
          <p:sp>
            <p:nvSpPr>
              <p:cNvPr id="23" name="文本框 22"/>
              <p:cNvSpPr txBox="1">
                <a:spLocks noRot="1" noChangeAspect="1" noMove="1" noResize="1" noEditPoints="1" noAdjustHandles="1" noChangeArrowheads="1" noChangeShapeType="1" noTextEdit="1"/>
              </p:cNvSpPr>
              <p:nvPr/>
            </p:nvSpPr>
            <p:spPr>
              <a:xfrm>
                <a:off x="437868" y="5603126"/>
                <a:ext cx="930688" cy="461665"/>
              </a:xfrm>
              <a:prstGeom prst="rect">
                <a:avLst/>
              </a:prstGeom>
              <a:blipFill>
                <a:blip r:embed="rId14" cstate="print"/>
                <a:stretch>
                  <a:fillRect/>
                </a:stretch>
              </a:blipFill>
              <a:ln w="34925">
                <a:solidFill>
                  <a:schemeClr val="accent1"/>
                </a:solidFill>
              </a:ln>
            </p:spPr>
            <p:txBody>
              <a:bodyPr/>
              <a:lstStyle/>
              <a:p>
                <a:r>
                  <a:rPr lang="zh-CN" altLang="en-US">
                    <a:noFill/>
                  </a:rPr>
                  <a:t> </a:t>
                </a:r>
              </a:p>
            </p:txBody>
          </p:sp>
        </mc:Fallback>
      </mc:AlternateContent>
      <p:sp>
        <p:nvSpPr>
          <p:cNvPr id="24" name="棱台 23">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Effect transition="in" filter="wipe(left)">
                                      <p:cBhvr>
                                        <p:cTn id="7" dur="500"/>
                                        <p:tgtEl>
                                          <p:spTgt spid="49154">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9158"/>
                                        </p:tgtEl>
                                        <p:attrNameLst>
                                          <p:attrName>style.visibility</p:attrName>
                                        </p:attrNameLst>
                                      </p:cBhvr>
                                      <p:to>
                                        <p:strVal val="visible"/>
                                      </p:to>
                                    </p:set>
                                    <p:anim calcmode="lin" valueType="num">
                                      <p:cBhvr>
                                        <p:cTn id="11" dur="500" fill="hold"/>
                                        <p:tgtEl>
                                          <p:spTgt spid="49158"/>
                                        </p:tgtEl>
                                        <p:attrNameLst>
                                          <p:attrName>ppt_w</p:attrName>
                                        </p:attrNameLst>
                                      </p:cBhvr>
                                      <p:tavLst>
                                        <p:tav tm="0">
                                          <p:val>
                                            <p:fltVal val="0"/>
                                          </p:val>
                                        </p:tav>
                                        <p:tav tm="100000">
                                          <p:val>
                                            <p:strVal val="#ppt_w"/>
                                          </p:val>
                                        </p:tav>
                                      </p:tavLst>
                                    </p:anim>
                                    <p:anim calcmode="lin" valueType="num">
                                      <p:cBhvr>
                                        <p:cTn id="12" dur="500" fill="hold"/>
                                        <p:tgtEl>
                                          <p:spTgt spid="49158"/>
                                        </p:tgtEl>
                                        <p:attrNameLst>
                                          <p:attrName>ppt_h</p:attrName>
                                        </p:attrNameLst>
                                      </p:cBhvr>
                                      <p:tavLst>
                                        <p:tav tm="0">
                                          <p:val>
                                            <p:fltVal val="0"/>
                                          </p:val>
                                        </p:tav>
                                        <p:tav tm="100000">
                                          <p:val>
                                            <p:strVal val="#ppt_h"/>
                                          </p:val>
                                        </p:tav>
                                      </p:tavLst>
                                    </p:anim>
                                    <p:animEffect transition="in" filter="fade">
                                      <p:cBhvr>
                                        <p:cTn id="13" dur="500"/>
                                        <p:tgtEl>
                                          <p:spTgt spid="491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9154">
                                            <p:txEl>
                                              <p:pRg st="3" end="3"/>
                                            </p:txEl>
                                          </p:spTgt>
                                        </p:tgtEl>
                                        <p:attrNameLst>
                                          <p:attrName>style.visibility</p:attrName>
                                        </p:attrNameLst>
                                      </p:cBhvr>
                                      <p:to>
                                        <p:strVal val="visible"/>
                                      </p:to>
                                    </p:set>
                                    <p:animEffect transition="in" filter="wipe(left)">
                                      <p:cBhvr>
                                        <p:cTn id="18" dur="500"/>
                                        <p:tgtEl>
                                          <p:spTgt spid="49154">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49160"/>
                                        </p:tgtEl>
                                        <p:attrNameLst>
                                          <p:attrName>style.visibility</p:attrName>
                                        </p:attrNameLst>
                                      </p:cBhvr>
                                      <p:to>
                                        <p:strVal val="visible"/>
                                      </p:to>
                                    </p:set>
                                    <p:anim calcmode="lin" valueType="num">
                                      <p:cBhvr>
                                        <p:cTn id="22" dur="500" fill="hold"/>
                                        <p:tgtEl>
                                          <p:spTgt spid="49160"/>
                                        </p:tgtEl>
                                        <p:attrNameLst>
                                          <p:attrName>ppt_w</p:attrName>
                                        </p:attrNameLst>
                                      </p:cBhvr>
                                      <p:tavLst>
                                        <p:tav tm="0">
                                          <p:val>
                                            <p:fltVal val="0"/>
                                          </p:val>
                                        </p:tav>
                                        <p:tav tm="100000">
                                          <p:val>
                                            <p:strVal val="#ppt_w"/>
                                          </p:val>
                                        </p:tav>
                                      </p:tavLst>
                                    </p:anim>
                                    <p:anim calcmode="lin" valueType="num">
                                      <p:cBhvr>
                                        <p:cTn id="23" dur="500" fill="hold"/>
                                        <p:tgtEl>
                                          <p:spTgt spid="49160"/>
                                        </p:tgtEl>
                                        <p:attrNameLst>
                                          <p:attrName>ppt_h</p:attrName>
                                        </p:attrNameLst>
                                      </p:cBhvr>
                                      <p:tavLst>
                                        <p:tav tm="0">
                                          <p:val>
                                            <p:fltVal val="0"/>
                                          </p:val>
                                        </p:tav>
                                        <p:tav tm="100000">
                                          <p:val>
                                            <p:strVal val="#ppt_h"/>
                                          </p:val>
                                        </p:tav>
                                      </p:tavLst>
                                    </p:anim>
                                    <p:animEffect transition="in" filter="fade">
                                      <p:cBhvr>
                                        <p:cTn id="24" dur="500"/>
                                        <p:tgtEl>
                                          <p:spTgt spid="4916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9164"/>
                                        </p:tgtEl>
                                        <p:attrNameLst>
                                          <p:attrName>style.visibility</p:attrName>
                                        </p:attrNameLst>
                                      </p:cBhvr>
                                      <p:to>
                                        <p:strVal val="visible"/>
                                      </p:to>
                                    </p:set>
                                    <p:animEffect transition="in" filter="wipe(left)">
                                      <p:cBhvr>
                                        <p:cTn id="36" dur="500"/>
                                        <p:tgtEl>
                                          <p:spTgt spid="4916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3"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3)">
                                      <p:cBhvr>
                                        <p:cTn id="41" dur="500"/>
                                        <p:tgtEl>
                                          <p:spTgt spid="20"/>
                                        </p:tgtEl>
                                      </p:cBhvr>
                                    </p:animEffect>
                                  </p:childTnLst>
                                </p:cTn>
                              </p:par>
                              <p:par>
                                <p:cTn id="42" presetID="21" presetClass="entr" presetSubtype="3"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heel(3)">
                                      <p:cBhvr>
                                        <p:cTn id="44" dur="500"/>
                                        <p:tgtEl>
                                          <p:spTgt spid="3"/>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163"/>
                                        </p:tgtEl>
                                        <p:attrNameLst>
                                          <p:attrName>style.visibility</p:attrName>
                                        </p:attrNameLst>
                                      </p:cBhvr>
                                      <p:to>
                                        <p:strVal val="visible"/>
                                      </p:to>
                                    </p:set>
                                    <p:animEffect transition="in" filter="wipe(left)">
                                      <p:cBhvr>
                                        <p:cTn id="60" dur="500"/>
                                        <p:tgtEl>
                                          <p:spTgt spid="49163"/>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3"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heel(3)">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9165"/>
                                        </p:tgtEl>
                                        <p:attrNameLst>
                                          <p:attrName>style.visibility</p:attrName>
                                        </p:attrNameLst>
                                      </p:cBhvr>
                                      <p:to>
                                        <p:strVal val="visible"/>
                                      </p:to>
                                    </p:set>
                                    <p:animEffect transition="in" filter="wipe(left)">
                                      <p:cBhvr>
                                        <p:cTn id="70" dur="500"/>
                                        <p:tgtEl>
                                          <p:spTgt spid="49165"/>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9166"/>
                                        </p:tgtEl>
                                        <p:attrNameLst>
                                          <p:attrName>style.visibility</p:attrName>
                                        </p:attrNameLst>
                                      </p:cBhvr>
                                      <p:to>
                                        <p:strVal val="visible"/>
                                      </p:to>
                                    </p:set>
                                    <p:animEffect transition="in" filter="wipe(left)">
                                      <p:cBhvr>
                                        <p:cTn id="82" dur="500"/>
                                        <p:tgtEl>
                                          <p:spTgt spid="4916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9167"/>
                                        </p:tgtEl>
                                        <p:attrNameLst>
                                          <p:attrName>style.visibility</p:attrName>
                                        </p:attrNameLst>
                                      </p:cBhvr>
                                      <p:to>
                                        <p:strVal val="visible"/>
                                      </p:to>
                                    </p:set>
                                    <p:animEffect transition="in" filter="wipe(left)">
                                      <p:cBhvr>
                                        <p:cTn id="87" dur="500"/>
                                        <p:tgtEl>
                                          <p:spTgt spid="4916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par>
                          <p:cTn id="93" fill="hold">
                            <p:stCondLst>
                              <p:cond delay="500"/>
                            </p:stCondLst>
                            <p:childTnLst>
                              <p:par>
                                <p:cTn id="94" presetID="53" presetClass="entr" presetSubtype="16" fill="hold" nodeType="afterEffect">
                                  <p:stCondLst>
                                    <p:cond delay="0"/>
                                  </p:stCondLst>
                                  <p:childTnLst>
                                    <p:set>
                                      <p:cBhvr>
                                        <p:cTn id="95" dur="1" fill="hold">
                                          <p:stCondLst>
                                            <p:cond delay="0"/>
                                          </p:stCondLst>
                                        </p:cTn>
                                        <p:tgtEl>
                                          <p:spTgt spid="49162"/>
                                        </p:tgtEl>
                                        <p:attrNameLst>
                                          <p:attrName>style.visibility</p:attrName>
                                        </p:attrNameLst>
                                      </p:cBhvr>
                                      <p:to>
                                        <p:strVal val="visible"/>
                                      </p:to>
                                    </p:set>
                                    <p:anim calcmode="lin" valueType="num">
                                      <p:cBhvr>
                                        <p:cTn id="96" dur="500" fill="hold"/>
                                        <p:tgtEl>
                                          <p:spTgt spid="49162"/>
                                        </p:tgtEl>
                                        <p:attrNameLst>
                                          <p:attrName>ppt_w</p:attrName>
                                        </p:attrNameLst>
                                      </p:cBhvr>
                                      <p:tavLst>
                                        <p:tav tm="0">
                                          <p:val>
                                            <p:fltVal val="0"/>
                                          </p:val>
                                        </p:tav>
                                        <p:tav tm="100000">
                                          <p:val>
                                            <p:strVal val="#ppt_w"/>
                                          </p:val>
                                        </p:tav>
                                      </p:tavLst>
                                    </p:anim>
                                    <p:anim calcmode="lin" valueType="num">
                                      <p:cBhvr>
                                        <p:cTn id="97" dur="500" fill="hold"/>
                                        <p:tgtEl>
                                          <p:spTgt spid="49162"/>
                                        </p:tgtEl>
                                        <p:attrNameLst>
                                          <p:attrName>ppt_h</p:attrName>
                                        </p:attrNameLst>
                                      </p:cBhvr>
                                      <p:tavLst>
                                        <p:tav tm="0">
                                          <p:val>
                                            <p:fltVal val="0"/>
                                          </p:val>
                                        </p:tav>
                                        <p:tav tm="100000">
                                          <p:val>
                                            <p:strVal val="#ppt_h"/>
                                          </p:val>
                                        </p:tav>
                                      </p:tavLst>
                                    </p:anim>
                                    <p:animEffect transition="in" filter="fade">
                                      <p:cBhvr>
                                        <p:cTn id="98" dur="500"/>
                                        <p:tgtEl>
                                          <p:spTgt spid="4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 grpId="0" animBg="1"/>
      <p:bldP spid="3" grpId="0" animBg="1"/>
      <p:bldP spid="20" grpId="0" animBg="1"/>
      <p:bldP spid="21" grpId="0" animBg="1"/>
      <p:bldP spid="22" grpId="0" animBg="1"/>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1763" y="562721"/>
            <a:ext cx="6488510" cy="4882503"/>
          </a:xfrm>
        </p:spPr>
        <p:txBody>
          <a:bodyPr/>
          <a:lstStyle/>
          <a:p>
            <a:pPr marL="623887" indent="-514350">
              <a:buFont typeface="+mj-lt"/>
              <a:buAutoNum type="arabicPeriod" startAt="4"/>
              <a:defRPr/>
            </a:pPr>
            <a:r>
              <a:rPr lang="zh-CN" altLang="en-US" dirty="0">
                <a:solidFill>
                  <a:srgbClr val="FF0000"/>
                </a:solidFill>
                <a:latin typeface="华文楷体" panose="02010600040101010101" pitchFamily="2" charset="-122"/>
                <a:ea typeface="华文楷体" panose="02010600040101010101" pitchFamily="2" charset="-122"/>
              </a:rPr>
              <a:t>位移与相似</a:t>
            </a:r>
            <a:r>
              <a:rPr lang="zh-CN" altLang="en-US" dirty="0" smtClean="0"/>
              <a:t>：</a:t>
            </a:r>
            <a:endParaRPr lang="en-US" altLang="zh-CN" dirty="0" smtClean="0"/>
          </a:p>
          <a:p>
            <a:pPr>
              <a:lnSpc>
                <a:spcPct val="200000"/>
              </a:lnSpc>
              <a:defRPr/>
            </a:pPr>
            <a:endParaRPr lang="en-US" altLang="zh-CN" dirty="0"/>
          </a:p>
          <a:p>
            <a:pPr>
              <a:lnSpc>
                <a:spcPct val="125000"/>
              </a:lnSpc>
              <a:defRPr/>
            </a:pPr>
            <a:r>
              <a:rPr lang="zh-CN" altLang="en-US" dirty="0" smtClean="0"/>
              <a:t>证明：</a:t>
            </a:r>
            <a:endParaRPr lang="en-US" altLang="zh-CN" dirty="0" smtClean="0"/>
          </a:p>
          <a:p>
            <a:pPr lvl="1">
              <a:lnSpc>
                <a:spcPct val="125000"/>
              </a:lnSpc>
              <a:defRPr/>
            </a:pPr>
            <a:r>
              <a:rPr lang="zh-CN" altLang="en-US" sz="2800" dirty="0" smtClean="0"/>
              <a:t>令 </a:t>
            </a:r>
            <a:r>
              <a:rPr lang="en-US" altLang="zh-CN" sz="2800" i="1" dirty="0" smtClean="0"/>
              <a:t>g</a:t>
            </a:r>
            <a:r>
              <a:rPr lang="en-US" altLang="zh-CN" sz="2800" dirty="0" smtClean="0"/>
              <a:t>(</a:t>
            </a:r>
            <a:r>
              <a:rPr lang="en-US" altLang="zh-CN" sz="2800" i="1" dirty="0" smtClean="0"/>
              <a:t>t</a:t>
            </a:r>
            <a:r>
              <a:rPr lang="en-US" altLang="zh-CN" sz="2800" dirty="0" smtClean="0"/>
              <a:t>) = </a:t>
            </a:r>
            <a:r>
              <a:rPr lang="en-US" altLang="zh-CN" sz="2800" i="1" dirty="0" smtClean="0"/>
              <a:t>f</a:t>
            </a:r>
            <a:r>
              <a:rPr lang="en-US" altLang="zh-CN" sz="2800" dirty="0" smtClean="0"/>
              <a:t>(</a:t>
            </a:r>
            <a:r>
              <a:rPr lang="en-US" altLang="zh-CN" sz="2800" i="1" dirty="0" err="1" smtClean="0"/>
              <a:t>t</a:t>
            </a:r>
            <a:r>
              <a:rPr lang="en-US" altLang="zh-CN" sz="2800" dirty="0" err="1" smtClean="0"/>
              <a:t>+</a:t>
            </a:r>
            <a:r>
              <a:rPr lang="en-US" altLang="zh-CN" sz="2800" i="1" dirty="0" err="1" smtClean="0"/>
              <a:t>b</a:t>
            </a:r>
            <a:r>
              <a:rPr lang="en-US" altLang="zh-CN" sz="2800" dirty="0" smtClean="0"/>
              <a:t>)</a:t>
            </a:r>
            <a:r>
              <a:rPr lang="zh-CN" altLang="en-US" sz="2800" dirty="0" smtClean="0"/>
              <a:t>，则 </a:t>
            </a:r>
            <a:r>
              <a:rPr lang="en-US" altLang="zh-CN" sz="2800" i="1" dirty="0" smtClean="0"/>
              <a:t>g</a:t>
            </a:r>
            <a:r>
              <a:rPr lang="en-US" altLang="zh-CN" sz="2800" dirty="0" smtClean="0"/>
              <a:t>(</a:t>
            </a:r>
            <a:r>
              <a:rPr lang="en-US" altLang="zh-CN" sz="2800" i="1" dirty="0" smtClean="0"/>
              <a:t>at</a:t>
            </a:r>
            <a:r>
              <a:rPr lang="en-US" altLang="zh-CN" sz="2800" dirty="0" smtClean="0"/>
              <a:t>) = </a:t>
            </a:r>
            <a:r>
              <a:rPr lang="en-US" altLang="zh-CN" sz="2800" i="1" dirty="0" smtClean="0"/>
              <a:t>f</a:t>
            </a:r>
            <a:r>
              <a:rPr lang="en-US" altLang="zh-CN" sz="2800" dirty="0" smtClean="0"/>
              <a:t>(</a:t>
            </a:r>
            <a:r>
              <a:rPr lang="en-US" altLang="zh-CN" sz="2800" i="1" dirty="0" err="1" smtClean="0"/>
              <a:t>at</a:t>
            </a:r>
            <a:r>
              <a:rPr lang="en-US" altLang="zh-CN" sz="2800" dirty="0" err="1" smtClean="0"/>
              <a:t>+</a:t>
            </a:r>
            <a:r>
              <a:rPr lang="en-US" altLang="zh-CN" sz="2800" i="1" dirty="0" err="1" smtClean="0"/>
              <a:t>b</a:t>
            </a:r>
            <a:r>
              <a:rPr lang="en-US" altLang="zh-CN" sz="2800" dirty="0" smtClean="0"/>
              <a:t>)</a:t>
            </a:r>
          </a:p>
          <a:p>
            <a:pPr lvl="1">
              <a:lnSpc>
                <a:spcPct val="125000"/>
              </a:lnSpc>
              <a:defRPr/>
            </a:pPr>
            <a:r>
              <a:rPr lang="zh-CN" altLang="en-US" sz="2800" dirty="0" smtClean="0"/>
              <a:t>由</a:t>
            </a:r>
            <a:r>
              <a:rPr lang="zh-CN" altLang="en-US" sz="2800" u="sng" dirty="0" smtClean="0">
                <a:solidFill>
                  <a:srgbClr val="FF0000"/>
                </a:solidFill>
                <a:latin typeface="华文楷体" panose="02010600040101010101" pitchFamily="2" charset="-122"/>
                <a:ea typeface="华文楷体" panose="02010600040101010101" pitchFamily="2" charset="-122"/>
              </a:rPr>
              <a:t>位移性质</a:t>
            </a:r>
            <a:r>
              <a:rPr lang="zh-CN" altLang="en-US" sz="2800" dirty="0" smtClean="0"/>
              <a:t>可得，</a:t>
            </a:r>
            <a:endParaRPr lang="en-US" altLang="zh-CN" sz="2800" dirty="0" smtClean="0"/>
          </a:p>
          <a:p>
            <a:pPr lvl="1">
              <a:lnSpc>
                <a:spcPct val="125000"/>
              </a:lnSpc>
              <a:defRPr/>
            </a:pPr>
            <a:endParaRPr lang="en-US" altLang="zh-CN" sz="2800" dirty="0"/>
          </a:p>
          <a:p>
            <a:pPr lvl="1">
              <a:lnSpc>
                <a:spcPct val="200000"/>
              </a:lnSpc>
              <a:defRPr/>
            </a:pPr>
            <a:r>
              <a:rPr lang="zh-CN" altLang="en-US" sz="2800" dirty="0" smtClean="0"/>
              <a:t>由</a:t>
            </a:r>
            <a:r>
              <a:rPr lang="zh-CN" altLang="en-US" sz="2800" u="sng" dirty="0">
                <a:solidFill>
                  <a:srgbClr val="FF0000"/>
                </a:solidFill>
                <a:latin typeface="华文楷体" panose="02010600040101010101" pitchFamily="2" charset="-122"/>
                <a:ea typeface="华文楷体" panose="02010600040101010101" pitchFamily="2" charset="-122"/>
              </a:rPr>
              <a:t>相似性质</a:t>
            </a:r>
            <a:r>
              <a:rPr lang="zh-CN" altLang="en-US" sz="2800" dirty="0" smtClean="0"/>
              <a:t>可得，</a:t>
            </a:r>
            <a:endParaRPr lang="zh-CN" altLang="en-US" sz="2800" dirty="0"/>
          </a:p>
        </p:txBody>
      </p:sp>
      <p:sp>
        <p:nvSpPr>
          <p:cNvPr id="4" name="日期占位符 3"/>
          <p:cNvSpPr>
            <a:spLocks noGrp="1"/>
          </p:cNvSpPr>
          <p:nvPr>
            <p:ph type="dt" sz="quarter" idx="10"/>
          </p:nvPr>
        </p:nvSpPr>
        <p:spPr/>
        <p:txBody>
          <a:bodyPr/>
          <a:lstStyle/>
          <a:p>
            <a:pPr>
              <a:defRPr/>
            </a:pPr>
            <a:fld id="{DC7F0CC4-8C37-4B30-8E4E-03A29706348F}" type="datetime8">
              <a:rPr lang="zh-CN" altLang="en-US" smtClean="0"/>
              <a:pPr>
                <a:defRPr/>
              </a:pPr>
              <a:t>2018年9月10日1时32分</a:t>
            </a:fld>
            <a:endParaRPr lang="zh-CN" altLang="en-US" dirty="0"/>
          </a:p>
        </p:txBody>
      </p:sp>
      <p:sp>
        <p:nvSpPr>
          <p:cNvPr id="51204"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6606226F-2012-45AA-9595-F35496992586}" type="slidenum">
              <a:rPr lang="zh-CN" altLang="en-US" sz="1800">
                <a:solidFill>
                  <a:srgbClr val="FFFFFF"/>
                </a:solidFill>
                <a:latin typeface="Georgia" panose="02040502050405020303" pitchFamily="18" charset="0"/>
              </a:rPr>
              <a:pPr>
                <a:spcBef>
                  <a:spcPct val="0"/>
                </a:spcBef>
                <a:buClrTx/>
                <a:buFontTx/>
                <a:buNone/>
              </a:pPr>
              <a:t>92</a:t>
            </a:fld>
            <a:endParaRPr lang="zh-CN" altLang="en-US" sz="1800">
              <a:solidFill>
                <a:srgbClr val="FFFFFF"/>
              </a:solidFill>
              <a:latin typeface="Georgia" panose="02040502050405020303" pitchFamily="18" charset="0"/>
            </a:endParaRPr>
          </a:p>
        </p:txBody>
      </p:sp>
      <p:graphicFrame>
        <p:nvGraphicFramePr>
          <p:cNvPr id="51205" name="对象 5"/>
          <p:cNvGraphicFramePr>
            <a:graphicFrameLocks noChangeAspect="1"/>
          </p:cNvGraphicFramePr>
          <p:nvPr>
            <p:extLst>
              <p:ext uri="{D42A27DB-BD31-4B8C-83A1-F6EECF244321}">
                <p14:modId xmlns:p14="http://schemas.microsoft.com/office/powerpoint/2010/main" xmlns="" val="4134054200"/>
              </p:ext>
            </p:extLst>
          </p:nvPr>
        </p:nvGraphicFramePr>
        <p:xfrm>
          <a:off x="2123728" y="942070"/>
          <a:ext cx="4612021" cy="1039194"/>
        </p:xfrm>
        <a:graphic>
          <a:graphicData uri="http://schemas.openxmlformats.org/presentationml/2006/ole">
            <p:oleObj spid="_x0000_s167179" name="Equation" r:id="rId4" imgW="1955520" imgH="444240" progId="Equation.DSMT4">
              <p:embed/>
            </p:oleObj>
          </a:graphicData>
        </a:graphic>
      </p:graphicFrame>
      <p:graphicFrame>
        <p:nvGraphicFramePr>
          <p:cNvPr id="51206" name="对象 6"/>
          <p:cNvGraphicFramePr>
            <a:graphicFrameLocks noChangeAspect="1"/>
          </p:cNvGraphicFramePr>
          <p:nvPr>
            <p:extLst>
              <p:ext uri="{D42A27DB-BD31-4B8C-83A1-F6EECF244321}">
                <p14:modId xmlns:p14="http://schemas.microsoft.com/office/powerpoint/2010/main" xmlns="" val="3163682456"/>
              </p:ext>
            </p:extLst>
          </p:nvPr>
        </p:nvGraphicFramePr>
        <p:xfrm>
          <a:off x="1201827" y="5161456"/>
          <a:ext cx="3924347" cy="474455"/>
        </p:xfrm>
        <a:graphic>
          <a:graphicData uri="http://schemas.openxmlformats.org/presentationml/2006/ole">
            <p:oleObj spid="_x0000_s167180" name="Equation" r:id="rId5" imgW="1663560" imgH="203040" progId="Equation.DSMT4">
              <p:embed/>
            </p:oleObj>
          </a:graphicData>
        </a:graphic>
      </p:graphicFrame>
      <p:graphicFrame>
        <p:nvGraphicFramePr>
          <p:cNvPr id="51207" name="对象 7"/>
          <p:cNvGraphicFramePr>
            <a:graphicFrameLocks noChangeAspect="1"/>
          </p:cNvGraphicFramePr>
          <p:nvPr>
            <p:extLst>
              <p:ext uri="{D42A27DB-BD31-4B8C-83A1-F6EECF244321}">
                <p14:modId xmlns:p14="http://schemas.microsoft.com/office/powerpoint/2010/main" xmlns="" val="4019604749"/>
              </p:ext>
            </p:extLst>
          </p:nvPr>
        </p:nvGraphicFramePr>
        <p:xfrm>
          <a:off x="1201827" y="3789040"/>
          <a:ext cx="4823316" cy="593550"/>
        </p:xfrm>
        <a:graphic>
          <a:graphicData uri="http://schemas.openxmlformats.org/presentationml/2006/ole">
            <p:oleObj spid="_x0000_s167181" name="Equation" r:id="rId6" imgW="2044440" imgH="253800" progId="Equation.DSMT4">
              <p:embed/>
            </p:oleObj>
          </a:graphicData>
        </a:graphic>
      </p:graphicFrame>
      <p:graphicFrame>
        <p:nvGraphicFramePr>
          <p:cNvPr id="51208" name="对象 8"/>
          <p:cNvGraphicFramePr>
            <a:graphicFrameLocks noChangeAspect="1"/>
          </p:cNvGraphicFramePr>
          <p:nvPr>
            <p:extLst>
              <p:ext uri="{D42A27DB-BD31-4B8C-83A1-F6EECF244321}">
                <p14:modId xmlns:p14="http://schemas.microsoft.com/office/powerpoint/2010/main" xmlns="" val="3894444047"/>
              </p:ext>
            </p:extLst>
          </p:nvPr>
        </p:nvGraphicFramePr>
        <p:xfrm>
          <a:off x="5148064" y="4869160"/>
          <a:ext cx="1945847" cy="1041115"/>
        </p:xfrm>
        <a:graphic>
          <a:graphicData uri="http://schemas.openxmlformats.org/presentationml/2006/ole">
            <p:oleObj spid="_x0000_s167182" name="Equation" r:id="rId7" imgW="825480" imgH="444240" progId="Equation.DSMT4">
              <p:embed/>
            </p:oleObj>
          </a:graphicData>
        </a:graphic>
      </p:graphicFrame>
      <p:graphicFrame>
        <p:nvGraphicFramePr>
          <p:cNvPr id="51209" name="对象 9"/>
          <p:cNvGraphicFramePr>
            <a:graphicFrameLocks noChangeAspect="1"/>
          </p:cNvGraphicFramePr>
          <p:nvPr>
            <p:extLst>
              <p:ext uri="{D42A27DB-BD31-4B8C-83A1-F6EECF244321}">
                <p14:modId xmlns:p14="http://schemas.microsoft.com/office/powerpoint/2010/main" xmlns="" val="2738244747"/>
              </p:ext>
            </p:extLst>
          </p:nvPr>
        </p:nvGraphicFramePr>
        <p:xfrm>
          <a:off x="6046303" y="3789040"/>
          <a:ext cx="1797939" cy="593550"/>
        </p:xfrm>
        <a:graphic>
          <a:graphicData uri="http://schemas.openxmlformats.org/presentationml/2006/ole">
            <p:oleObj spid="_x0000_s167183" name="Equation" r:id="rId8" imgW="761760" imgH="253800" progId="Equation.DSMT4">
              <p:embed/>
            </p:oleObj>
          </a:graphicData>
        </a:graphic>
      </p:graphicFrame>
      <p:sp>
        <p:nvSpPr>
          <p:cNvPr id="2" name="矩形 1">
            <a:hlinkClick r:id="rId9" action="ppaction://hlinksldjump"/>
          </p:cNvPr>
          <p:cNvSpPr/>
          <p:nvPr/>
        </p:nvSpPr>
        <p:spPr>
          <a:xfrm>
            <a:off x="1691680" y="3212976"/>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10" action="ppaction://hlinksldjump"/>
          </p:cNvPr>
          <p:cNvSpPr/>
          <p:nvPr/>
        </p:nvSpPr>
        <p:spPr>
          <a:xfrm>
            <a:off x="1617725" y="4578372"/>
            <a:ext cx="144405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棱台 12">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5" name="上箭头 4"/>
          <p:cNvSpPr/>
          <p:nvPr/>
        </p:nvSpPr>
        <p:spPr>
          <a:xfrm rot="2243981">
            <a:off x="6779036" y="4266406"/>
            <a:ext cx="216024" cy="6664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726821" y="3789040"/>
            <a:ext cx="209523" cy="296775"/>
          </a:xfrm>
          <a:prstGeom prst="roundRect">
            <a:avLst/>
          </a:prstGeom>
          <a:solidFill>
            <a:schemeClr val="accent1">
              <a:alpha val="15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337950" y="3925009"/>
            <a:ext cx="362841" cy="321611"/>
          </a:xfrm>
          <a:prstGeom prst="roundRect">
            <a:avLst/>
          </a:prstGeom>
          <a:solidFill>
            <a:schemeClr val="accent1">
              <a:alpha val="15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454964" y="4991685"/>
            <a:ext cx="463450" cy="890662"/>
          </a:xfrm>
          <a:prstGeom prst="roundRect">
            <a:avLst/>
          </a:prstGeom>
          <a:solidFill>
            <a:srgbClr val="FFC000">
              <a:alpha val="15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箭头 18"/>
          <p:cNvSpPr/>
          <p:nvPr/>
        </p:nvSpPr>
        <p:spPr>
          <a:xfrm rot="19294983">
            <a:off x="6193110" y="1679331"/>
            <a:ext cx="430847" cy="21231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1205"/>
                                        </p:tgtEl>
                                        <p:attrNameLst>
                                          <p:attrName>style.visibility</p:attrName>
                                        </p:attrNameLst>
                                      </p:cBhvr>
                                      <p:to>
                                        <p:strVal val="visible"/>
                                      </p:to>
                                    </p:set>
                                    <p:anim calcmode="lin" valueType="num">
                                      <p:cBhvr>
                                        <p:cTn id="11" dur="500" fill="hold"/>
                                        <p:tgtEl>
                                          <p:spTgt spid="51205"/>
                                        </p:tgtEl>
                                        <p:attrNameLst>
                                          <p:attrName>ppt_w</p:attrName>
                                        </p:attrNameLst>
                                      </p:cBhvr>
                                      <p:tavLst>
                                        <p:tav tm="0">
                                          <p:val>
                                            <p:fltVal val="0"/>
                                          </p:val>
                                        </p:tav>
                                        <p:tav tm="100000">
                                          <p:val>
                                            <p:strVal val="#ppt_w"/>
                                          </p:val>
                                        </p:tav>
                                      </p:tavLst>
                                    </p:anim>
                                    <p:anim calcmode="lin" valueType="num">
                                      <p:cBhvr>
                                        <p:cTn id="12" dur="500" fill="hold"/>
                                        <p:tgtEl>
                                          <p:spTgt spid="51205"/>
                                        </p:tgtEl>
                                        <p:attrNameLst>
                                          <p:attrName>ppt_h</p:attrName>
                                        </p:attrNameLst>
                                      </p:cBhvr>
                                      <p:tavLst>
                                        <p:tav tm="0">
                                          <p:val>
                                            <p:fltVal val="0"/>
                                          </p:val>
                                        </p:tav>
                                        <p:tav tm="100000">
                                          <p:val>
                                            <p:strVal val="#ppt_h"/>
                                          </p:val>
                                        </p:tav>
                                      </p:tavLst>
                                    </p:anim>
                                    <p:animEffect transition="in" filter="fade">
                                      <p:cBhvr>
                                        <p:cTn id="13" dur="500"/>
                                        <p:tgtEl>
                                          <p:spTgt spid="5120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51207"/>
                                        </p:tgtEl>
                                        <p:attrNameLst>
                                          <p:attrName>style.visibility</p:attrName>
                                        </p:attrNameLst>
                                      </p:cBhvr>
                                      <p:to>
                                        <p:strVal val="visible"/>
                                      </p:to>
                                    </p:set>
                                    <p:animEffect transition="in" filter="wipe(left)">
                                      <p:cBhvr>
                                        <p:cTn id="31" dur="500"/>
                                        <p:tgtEl>
                                          <p:spTgt spid="5120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1209"/>
                                        </p:tgtEl>
                                        <p:attrNameLst>
                                          <p:attrName>style.visibility</p:attrName>
                                        </p:attrNameLst>
                                      </p:cBhvr>
                                      <p:to>
                                        <p:strVal val="visible"/>
                                      </p:to>
                                    </p:set>
                                    <p:animEffect transition="in" filter="wipe(left)">
                                      <p:cBhvr>
                                        <p:cTn id="36" dur="500"/>
                                        <p:tgtEl>
                                          <p:spTgt spid="5120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1206"/>
                                        </p:tgtEl>
                                        <p:attrNameLst>
                                          <p:attrName>style.visibility</p:attrName>
                                        </p:attrNameLst>
                                      </p:cBhvr>
                                      <p:to>
                                        <p:strVal val="visible"/>
                                      </p:to>
                                    </p:set>
                                    <p:animEffect transition="in" filter="wipe(left)">
                                      <p:cBhvr>
                                        <p:cTn id="45" dur="500"/>
                                        <p:tgtEl>
                                          <p:spTgt spid="512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1208"/>
                                        </p:tgtEl>
                                        <p:attrNameLst>
                                          <p:attrName>style.visibility</p:attrName>
                                        </p:attrNameLst>
                                      </p:cBhvr>
                                      <p:to>
                                        <p:strVal val="visible"/>
                                      </p:to>
                                    </p:set>
                                    <p:animEffect transition="in" filter="wipe(left)">
                                      <p:cBhvr>
                                        <p:cTn id="50" dur="500"/>
                                        <p:tgtEl>
                                          <p:spTgt spid="51208"/>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3"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heel(3)">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down)">
                                      <p:cBhvr>
                                        <p:cTn id="60" dur="500"/>
                                        <p:tgtEl>
                                          <p:spTgt spid="5"/>
                                        </p:tgtEl>
                                      </p:cBhvr>
                                    </p:animEffect>
                                  </p:childTnLst>
                                </p:cTn>
                              </p:par>
                            </p:childTnLst>
                          </p:cTn>
                        </p:par>
                        <p:par>
                          <p:cTn id="61" fill="hold">
                            <p:stCondLst>
                              <p:cond delay="500"/>
                            </p:stCondLst>
                            <p:childTnLst>
                              <p:par>
                                <p:cTn id="62" presetID="21" presetClass="entr" presetSubtype="3"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heel(3)">
                                      <p:cBhvr>
                                        <p:cTn id="64" dur="500"/>
                                        <p:tgtEl>
                                          <p:spTgt spid="17"/>
                                        </p:tgtEl>
                                      </p:cBhvr>
                                    </p:animEffect>
                                  </p:childTnLst>
                                </p:cTn>
                              </p:par>
                              <p:par>
                                <p:cTn id="65" presetID="21" presetClass="entr" presetSubtype="3"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heel(3)">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animBg="1"/>
      <p:bldP spid="18"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53250" name="内容占位符 2"/>
              <p:cNvSpPr>
                <a:spLocks noGrp="1"/>
              </p:cNvSpPr>
              <p:nvPr>
                <p:ph idx="1"/>
              </p:nvPr>
            </p:nvSpPr>
            <p:spPr>
              <a:xfrm>
                <a:off x="467544" y="476399"/>
                <a:ext cx="8497069" cy="5976937"/>
              </a:xfrm>
            </p:spPr>
            <p:txBody>
              <a:bodyPr/>
              <a:lstStyle/>
              <a:p>
                <a:pPr marL="622300" indent="-514350">
                  <a:lnSpc>
                    <a:spcPct val="150000"/>
                  </a:lnSpc>
                  <a:buFont typeface="Trebuchet MS" panose="020B0603020202020204" pitchFamily="34" charset="0"/>
                  <a:buAutoNum type="arabicPeriod" startAt="5"/>
                </a:pPr>
                <a:r>
                  <a:rPr lang="zh-CN" altLang="en-US" dirty="0" smtClean="0">
                    <a:solidFill>
                      <a:srgbClr val="FF0000"/>
                    </a:solidFill>
                    <a:latin typeface="华文楷体" panose="02010600040101010101" pitchFamily="2" charset="-122"/>
                    <a:ea typeface="华文楷体" panose="02010600040101010101" pitchFamily="2" charset="-122"/>
                  </a:rPr>
                  <a:t>对称性</a:t>
                </a:r>
                <a:r>
                  <a:rPr lang="zh-CN" altLang="en-US" dirty="0" smtClean="0"/>
                  <a:t>：若 </a:t>
                </a:r>
                <a14:m>
                  <m:oMath xmlns:m="http://schemas.openxmlformats.org/officeDocument/2006/math">
                    <m:r>
                      <a:rPr lang="en-US" altLang="zh-CN" b="1" i="1" dirty="0" smtClean="0">
                        <a:latin typeface="Cambria Math" panose="02040503050406030204" pitchFamily="18" charset="0"/>
                      </a:rPr>
                      <m:t>𝑭</m:t>
                    </m:r>
                    <m:d>
                      <m:dPr>
                        <m:ctrlPr>
                          <a:rPr lang="en-US" altLang="zh-CN" i="1" dirty="0" smtClean="0">
                            <a:latin typeface="Cambria Math"/>
                          </a:rPr>
                        </m:ctrlPr>
                      </m:dPr>
                      <m:e>
                        <m:r>
                          <a:rPr lang="en-US" altLang="zh-CN" b="1" i="1" dirty="0" smtClean="0">
                            <a:latin typeface="Cambria Math" panose="02040503050406030204" pitchFamily="18" charset="0"/>
                            <a:sym typeface="Symbol" panose="05050102010706020507" pitchFamily="18" charset="2"/>
                          </a:rPr>
                          <m:t></m:t>
                        </m:r>
                      </m:e>
                    </m:d>
                    <m:r>
                      <a:rPr lang="en-US" altLang="zh-CN" b="1" i="1" dirty="0" smtClean="0">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m:t>
                    </m:r>
                  </m:oMath>
                </a14:m>
                <a:r>
                  <a:rPr lang="zh-CN" altLang="en-US" dirty="0" smtClean="0"/>
                  <a:t>，则</a:t>
                </a:r>
                <a:endParaRPr lang="en-US" altLang="zh-CN" dirty="0" smtClean="0">
                  <a:solidFill>
                    <a:srgbClr val="FF0000"/>
                  </a:solidFill>
                  <a:latin typeface="Kunstler Script" panose="030304020206070D0D06" pitchFamily="66" charset="0"/>
                </a:endParaRPr>
              </a:p>
              <a:p>
                <a:pPr marL="107950" indent="0">
                  <a:lnSpc>
                    <a:spcPct val="150000"/>
                  </a:lnSpc>
                  <a:buNone/>
                </a:pPr>
                <a14:m>
                  <m:oMathPara xmlns:m="http://schemas.openxmlformats.org/officeDocument/2006/math">
                    <m:oMathParaPr>
                      <m:jc m:val="centerGroup"/>
                    </m:oMathParaPr>
                    <m:oMath xmlns:m="http://schemas.openxmlformats.org/officeDocument/2006/math">
                      <m:r>
                        <m:rPr>
                          <m:nor/>
                        </m:rPr>
                        <a:rPr lang="en-US" altLang="zh-CN" smtClean="0">
                          <a:solidFill>
                            <a:srgbClr val="FF0000"/>
                          </a:solidFill>
                          <a:latin typeface="Kunstler Script" panose="030304020206070D0D06" pitchFamily="66" charset="0"/>
                        </a:rPr>
                        <m:t>F</m:t>
                      </m:r>
                      <m:r>
                        <a:rPr lang="en-US" altLang="zh-CN" b="1" i="1" smtClean="0">
                          <a:solidFill>
                            <a:srgbClr val="FF0000"/>
                          </a:solidFill>
                          <a:latin typeface="Cambria Math" panose="02040503050406030204" pitchFamily="18" charset="0"/>
                        </a:rPr>
                        <m:t>  </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𝑭</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𝒕</m:t>
                      </m:r>
                      <m:r>
                        <a:rPr lang="en-US" altLang="zh-CN" b="1" i="1" dirty="0" smtClean="0">
                          <a:solidFill>
                            <a:srgbClr val="FF0000"/>
                          </a:solidFill>
                          <a:latin typeface="Cambria Math" panose="02040503050406030204" pitchFamily="18" charset="0"/>
                        </a:rPr>
                        <m:t>)] = </m:t>
                      </m:r>
                      <m:r>
                        <a:rPr lang="en-US" altLang="zh-CN" b="1" i="1" dirty="0" smtClean="0">
                          <a:solidFill>
                            <a:srgbClr val="FF0000"/>
                          </a:solidFill>
                          <a:latin typeface="Cambria Math" panose="02040503050406030204" pitchFamily="18" charset="0"/>
                        </a:rPr>
                        <m:t>𝟐</m:t>
                      </m:r>
                      <m:r>
                        <a:rPr lang="en-US" altLang="zh-CN" b="1" i="1" dirty="0" smtClean="0">
                          <a:solidFill>
                            <a:srgbClr val="FF0000"/>
                          </a:solidFill>
                          <a:latin typeface="Cambria Math" panose="02040503050406030204" pitchFamily="18" charset="0"/>
                          <a:sym typeface="Symbol" panose="05050102010706020507" pitchFamily="18" charset="2"/>
                        </a:rPr>
                        <m:t></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sym typeface="Symbol" panose="05050102010706020507" pitchFamily="18" charset="2"/>
                        </a:rPr>
                        <m:t></m:t>
                      </m:r>
                      <m:r>
                        <a:rPr lang="en-US" altLang="zh-CN" b="1" i="1" smtClean="0">
                          <a:solidFill>
                            <a:srgbClr val="FF0000"/>
                          </a:solidFill>
                          <a:latin typeface="Cambria Math" panose="02040503050406030204" pitchFamily="18" charset="0"/>
                        </a:rPr>
                        <m:t>)</m:t>
                      </m:r>
                    </m:oMath>
                  </m:oMathPara>
                </a14:m>
                <a:endParaRPr lang="en-US" altLang="zh-CN" dirty="0" smtClean="0"/>
              </a:p>
              <a:p>
                <a:pPr>
                  <a:lnSpc>
                    <a:spcPct val="150000"/>
                  </a:lnSpc>
                </a:pPr>
                <a:r>
                  <a:rPr lang="zh-CN" altLang="en-US" dirty="0" smtClean="0"/>
                  <a:t>证明：由 </a:t>
                </a:r>
                <a:r>
                  <a:rPr lang="en-US" altLang="zh-CN" dirty="0" smtClean="0"/>
                  <a:t>Fourier </a:t>
                </a:r>
                <a:r>
                  <a:rPr lang="zh-CN" altLang="en-US" dirty="0" smtClean="0"/>
                  <a:t>逆变换的定义</a:t>
                </a:r>
              </a:p>
            </p:txBody>
          </p:sp>
        </mc:Choice>
        <mc:Fallback>
          <p:sp>
            <p:nvSpPr>
              <p:cNvPr id="53250" name="内容占位符 2"/>
              <p:cNvSpPr>
                <a:spLocks noGrp="1" noRot="1" noChangeAspect="1" noMove="1" noResize="1" noEditPoints="1" noAdjustHandles="1" noChangeArrowheads="1" noChangeShapeType="1" noTextEdit="1"/>
              </p:cNvSpPr>
              <p:nvPr>
                <p:ph idx="1"/>
              </p:nvPr>
            </p:nvSpPr>
            <p:spPr>
              <a:xfrm>
                <a:off x="467544" y="476399"/>
                <a:ext cx="8497069" cy="5976937"/>
              </a:xfrm>
              <a:blipFill>
                <a:blip r:embed="rId4" cstate="print"/>
                <a:stretch>
                  <a:fillRect l="-72"/>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659A3999-3338-4B18-92CC-1FD03771D853}" type="datetime8">
              <a:rPr lang="zh-CN" altLang="en-US" smtClean="0"/>
              <a:pPr>
                <a:defRPr/>
              </a:pPr>
              <a:t>2018年9月10日1时32分</a:t>
            </a:fld>
            <a:endParaRPr lang="zh-CN" altLang="en-US" dirty="0"/>
          </a:p>
        </p:txBody>
      </p:sp>
      <p:sp>
        <p:nvSpPr>
          <p:cNvPr id="53252"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B177E559-6824-4C32-B1FD-2697B47D8D66}" type="slidenum">
              <a:rPr lang="zh-CN" altLang="en-US" sz="1800">
                <a:solidFill>
                  <a:srgbClr val="FFFFFF"/>
                </a:solidFill>
                <a:latin typeface="Georgia" panose="02040502050405020303" pitchFamily="18" charset="0"/>
              </a:rPr>
              <a:pPr>
                <a:spcBef>
                  <a:spcPct val="0"/>
                </a:spcBef>
                <a:buClrTx/>
                <a:buFontTx/>
                <a:buNone/>
              </a:pPr>
              <a:t>93</a:t>
            </a:fld>
            <a:endParaRPr lang="zh-CN" altLang="en-US" sz="1800">
              <a:solidFill>
                <a:srgbClr val="FFFFFF"/>
              </a:solidFill>
              <a:latin typeface="Georgia" panose="02040502050405020303" pitchFamily="18" charset="0"/>
            </a:endParaRPr>
          </a:p>
        </p:txBody>
      </p:sp>
      <p:graphicFrame>
        <p:nvGraphicFramePr>
          <p:cNvPr id="53253" name="对象 5"/>
          <p:cNvGraphicFramePr>
            <a:graphicFrameLocks noChangeAspect="1"/>
          </p:cNvGraphicFramePr>
          <p:nvPr>
            <p:extLst>
              <p:ext uri="{D42A27DB-BD31-4B8C-83A1-F6EECF244321}">
                <p14:modId xmlns:p14="http://schemas.microsoft.com/office/powerpoint/2010/main" xmlns="" val="3139367044"/>
              </p:ext>
            </p:extLst>
          </p:nvPr>
        </p:nvGraphicFramePr>
        <p:xfrm>
          <a:off x="868334" y="2348880"/>
          <a:ext cx="6018101" cy="950832"/>
        </p:xfrm>
        <a:graphic>
          <a:graphicData uri="http://schemas.openxmlformats.org/presentationml/2006/ole">
            <p:oleObj spid="_x0000_s175217" name="Equation" r:id="rId5" imgW="2552400" imgH="406080" progId="Equation.DSMT4">
              <p:embed/>
            </p:oleObj>
          </a:graphicData>
        </a:graphic>
      </p:graphicFrame>
      <p:graphicFrame>
        <p:nvGraphicFramePr>
          <p:cNvPr id="53254" name="对象 6"/>
          <p:cNvGraphicFramePr>
            <a:graphicFrameLocks noChangeAspect="1"/>
          </p:cNvGraphicFramePr>
          <p:nvPr>
            <p:extLst>
              <p:ext uri="{D42A27DB-BD31-4B8C-83A1-F6EECF244321}">
                <p14:modId xmlns:p14="http://schemas.microsoft.com/office/powerpoint/2010/main" xmlns="" val="772143750"/>
              </p:ext>
            </p:extLst>
          </p:nvPr>
        </p:nvGraphicFramePr>
        <p:xfrm>
          <a:off x="868334" y="3284984"/>
          <a:ext cx="4314286" cy="948913"/>
        </p:xfrm>
        <a:graphic>
          <a:graphicData uri="http://schemas.openxmlformats.org/presentationml/2006/ole">
            <p:oleObj spid="_x0000_s175218" name="Equation" r:id="rId6" imgW="1828800" imgH="406080" progId="Equation.DSMT4">
              <p:embed/>
            </p:oleObj>
          </a:graphicData>
        </a:graphic>
      </p:graphicFrame>
      <mc:AlternateContent xmlns:mc="http://schemas.openxmlformats.org/markup-compatibility/2006">
        <mc:Choice xmlns:a14="http://schemas.microsoft.com/office/drawing/2010/main" xmlns="" Requires="a14">
          <p:sp>
            <p:nvSpPr>
              <p:cNvPr id="8" name="TextBox 7"/>
              <p:cNvSpPr txBox="1"/>
              <p:nvPr/>
            </p:nvSpPr>
            <p:spPr>
              <a:xfrm>
                <a:off x="5696564" y="3513898"/>
                <a:ext cx="1804579" cy="461665"/>
              </a:xfrm>
              <a:prstGeom prst="rect">
                <a:avLst/>
              </a:prstGeom>
              <a:noFill/>
              <a:ln w="31750">
                <a:solidFill>
                  <a:schemeClr val="accent1">
                    <a:shade val="50000"/>
                  </a:schemeClr>
                </a:solidFill>
              </a:ln>
            </p:spPr>
            <p:txBody>
              <a:bodyPr wrap="square">
                <a:spAutoFit/>
              </a:bodyPr>
              <a:lstStyle/>
              <a:p>
                <a:pPr eaLnBrk="1" hangingPunct="1">
                  <a:defRPr/>
                </a:pPr>
                <a:r>
                  <a:rPr lang="zh-CN" altLang="en-US" sz="2400" b="1" dirty="0" smtClean="0"/>
                  <a:t>交换 </a:t>
                </a:r>
                <a14:m>
                  <m:oMath xmlns:m="http://schemas.openxmlformats.org/officeDocument/2006/math">
                    <m:r>
                      <a:rPr lang="en-US" altLang="zh-CN" sz="2400" b="1" i="1" dirty="0" smtClean="0">
                        <a:latin typeface="Cambria Math" panose="02040503050406030204" pitchFamily="18" charset="0"/>
                      </a:rPr>
                      <m:t>𝒕</m:t>
                    </m:r>
                  </m:oMath>
                </a14:m>
                <a:r>
                  <a:rPr lang="zh-CN" altLang="en-US" sz="2400" b="1" dirty="0" smtClean="0"/>
                  <a:t/>
                </a:r>
                <a:r>
                  <a:rPr lang="zh-CN" altLang="en-US" sz="2400" b="1" dirty="0"/>
                  <a:t>与</a:t>
                </a:r>
                <a14:m>
                  <m:oMath xmlns:m="http://schemas.openxmlformats.org/officeDocument/2006/math">
                    <m:r>
                      <a:rPr lang="en-US" altLang="zh-CN" sz="2400" b="1" i="0" dirty="0" smtClean="0">
                        <a:latin typeface="Cambria Math" panose="02040503050406030204" pitchFamily="18" charset="0"/>
                        <a:sym typeface="Symbol"/>
                      </a:rPr>
                      <m:t> </m:t>
                    </m:r>
                    <m:r>
                      <a:rPr lang="zh-CN" altLang="en-US" sz="2400" b="1" i="1" dirty="0" smtClean="0">
                        <a:latin typeface="Cambria Math" panose="02040503050406030204" pitchFamily="18" charset="0"/>
                        <a:sym typeface="Symbol"/>
                      </a:rPr>
                      <m:t>𝝎</m:t>
                    </m:r>
                  </m:oMath>
                </a14:m>
                <a:endParaRPr lang="zh-CN" altLang="en-US" sz="2400" b="1" dirty="0"/>
              </a:p>
            </p:txBody>
          </p:sp>
        </mc:Choice>
        <mc:Fallback>
          <p:sp>
            <p:nvSpPr>
              <p:cNvPr id="8" name="TextBox 7"/>
              <p:cNvSpPr txBox="1">
                <a:spLocks noRot="1" noChangeAspect="1" noMove="1" noResize="1" noEditPoints="1" noAdjustHandles="1" noChangeArrowheads="1" noChangeShapeType="1" noTextEdit="1"/>
              </p:cNvSpPr>
              <p:nvPr/>
            </p:nvSpPr>
            <p:spPr>
              <a:xfrm>
                <a:off x="5696564" y="3513898"/>
                <a:ext cx="1804579" cy="461665"/>
              </a:xfrm>
              <a:prstGeom prst="rect">
                <a:avLst/>
              </a:prstGeom>
              <a:blipFill>
                <a:blip r:embed="rId7" cstate="print"/>
                <a:stretch>
                  <a:fillRect l="-4305" t="-11111" b="-19753"/>
                </a:stretch>
              </a:blipFill>
              <a:ln w="31750">
                <a:solidFill>
                  <a:schemeClr val="accent1">
                    <a:shade val="50000"/>
                  </a:schemeClr>
                </a:solidFill>
              </a:ln>
            </p:spPr>
            <p:txBody>
              <a:bodyPr/>
              <a:lstStyle/>
              <a:p>
                <a:r>
                  <a:rPr lang="zh-CN" altLang="en-US">
                    <a:noFill/>
                  </a:rPr>
                  <a:t> </a:t>
                </a:r>
              </a:p>
            </p:txBody>
          </p:sp>
        </mc:Fallback>
      </mc:AlternateContent>
      <p:graphicFrame>
        <p:nvGraphicFramePr>
          <p:cNvPr id="53256" name="对象 8"/>
          <p:cNvGraphicFramePr>
            <a:graphicFrameLocks noChangeAspect="1"/>
          </p:cNvGraphicFramePr>
          <p:nvPr>
            <p:extLst>
              <p:ext uri="{D42A27DB-BD31-4B8C-83A1-F6EECF244321}">
                <p14:modId xmlns:p14="http://schemas.microsoft.com/office/powerpoint/2010/main" xmlns="" val="3175922237"/>
              </p:ext>
            </p:extLst>
          </p:nvPr>
        </p:nvGraphicFramePr>
        <p:xfrm>
          <a:off x="870746" y="4365104"/>
          <a:ext cx="4852131" cy="950833"/>
        </p:xfrm>
        <a:graphic>
          <a:graphicData uri="http://schemas.openxmlformats.org/presentationml/2006/ole">
            <p:oleObj spid="_x0000_s175219" name="Equation" r:id="rId8" imgW="2057400" imgH="406080" progId="Equation.DSMT4">
              <p:embed/>
            </p:oleObj>
          </a:graphicData>
        </a:graphic>
      </p:graphicFrame>
      <p:graphicFrame>
        <p:nvGraphicFramePr>
          <p:cNvPr id="53257" name="对象 9"/>
          <p:cNvGraphicFramePr>
            <a:graphicFrameLocks noChangeAspect="1"/>
          </p:cNvGraphicFramePr>
          <p:nvPr>
            <p:extLst>
              <p:ext uri="{D42A27DB-BD31-4B8C-83A1-F6EECF244321}">
                <p14:modId xmlns:p14="http://schemas.microsoft.com/office/powerpoint/2010/main" xmlns="" val="3788501979"/>
              </p:ext>
            </p:extLst>
          </p:nvPr>
        </p:nvGraphicFramePr>
        <p:xfrm>
          <a:off x="5796136" y="4367024"/>
          <a:ext cx="3025378" cy="948913"/>
        </p:xfrm>
        <a:graphic>
          <a:graphicData uri="http://schemas.openxmlformats.org/presentationml/2006/ole">
            <p:oleObj spid="_x0000_s175220" name="Equation" r:id="rId9" imgW="1282680" imgH="406080" progId="Equation.DSMT4">
              <p:embed/>
            </p:oleObj>
          </a:graphicData>
        </a:graphic>
      </p:graphicFrame>
      <p:graphicFrame>
        <p:nvGraphicFramePr>
          <p:cNvPr id="53258" name="对象 10"/>
          <p:cNvGraphicFramePr>
            <a:graphicFrameLocks noChangeAspect="1"/>
          </p:cNvGraphicFramePr>
          <p:nvPr>
            <p:extLst>
              <p:ext uri="{D42A27DB-BD31-4B8C-83A1-F6EECF244321}">
                <p14:modId xmlns:p14="http://schemas.microsoft.com/office/powerpoint/2010/main" xmlns="" val="2722100433"/>
              </p:ext>
            </p:extLst>
          </p:nvPr>
        </p:nvGraphicFramePr>
        <p:xfrm>
          <a:off x="1071626" y="5231021"/>
          <a:ext cx="2276238" cy="948913"/>
        </p:xfrm>
        <a:graphic>
          <a:graphicData uri="http://schemas.openxmlformats.org/presentationml/2006/ole">
            <p:oleObj spid="_x0000_s175221" name="Equation" r:id="rId10" imgW="965160" imgH="406080" progId="Equation.DSMT4">
              <p:embed/>
            </p:oleObj>
          </a:graphicData>
        </a:graphic>
      </p:graphicFrame>
      <p:sp>
        <p:nvSpPr>
          <p:cNvPr id="12" name="棱台 11">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圆角矩形 1"/>
          <p:cNvSpPr/>
          <p:nvPr/>
        </p:nvSpPr>
        <p:spPr>
          <a:xfrm>
            <a:off x="1286815" y="2659546"/>
            <a:ext cx="216024" cy="360040"/>
          </a:xfrm>
          <a:prstGeom prst="roundRect">
            <a:avLst/>
          </a:prstGeom>
          <a:solidFill>
            <a:schemeClr val="accent1">
              <a:alpha val="12000"/>
            </a:schemeClr>
          </a:solid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445706" y="2650581"/>
            <a:ext cx="250858" cy="360040"/>
          </a:xfrm>
          <a:prstGeom prst="round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571958" y="2665510"/>
            <a:ext cx="250858" cy="360040"/>
          </a:xfrm>
          <a:prstGeom prst="round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066078" y="2607610"/>
            <a:ext cx="266177" cy="242275"/>
          </a:xfrm>
          <a:prstGeom prst="round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814579" y="3597350"/>
            <a:ext cx="347909" cy="360040"/>
          </a:xfrm>
          <a:prstGeom prst="roundRect">
            <a:avLst/>
          </a:prstGeom>
          <a:solidFill>
            <a:schemeClr val="accent1">
              <a:alpha val="12000"/>
            </a:schemeClr>
          </a:solid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529578" y="3513448"/>
            <a:ext cx="196385" cy="245913"/>
          </a:xfrm>
          <a:prstGeom prst="roundRect">
            <a:avLst/>
          </a:prstGeom>
          <a:solidFill>
            <a:schemeClr val="accent1">
              <a:alpha val="12000"/>
            </a:schemeClr>
          </a:solid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xmlns="" Requires="a14">
          <p:sp>
            <p:nvSpPr>
              <p:cNvPr id="18" name="TextBox 7"/>
              <p:cNvSpPr txBox="1"/>
              <p:nvPr/>
            </p:nvSpPr>
            <p:spPr>
              <a:xfrm>
                <a:off x="480484" y="4119463"/>
                <a:ext cx="1396736" cy="461665"/>
              </a:xfrm>
              <a:prstGeom prst="rect">
                <a:avLst/>
              </a:prstGeom>
              <a:noFill/>
              <a:ln w="31750">
                <a:solidFill>
                  <a:schemeClr val="accent1">
                    <a:shade val="50000"/>
                  </a:schemeClr>
                </a:solidFill>
              </a:ln>
            </p:spPr>
            <p:txBody>
              <a:bodyPr wrap="square">
                <a:spAutoFit/>
              </a:bodyPr>
              <a:lstStyle/>
              <a:p>
                <a:pPr eaLnBrk="1" hangingPunct="1">
                  <a:defRPr/>
                </a:pPr>
                <a14:m>
                  <m:oMathPara xmlns:m="http://schemas.openxmlformats.org/officeDocument/2006/math">
                    <m:oMathParaPr>
                      <m:jc m:val="centerGroup"/>
                    </m:oMathParaPr>
                    <m:oMath xmlns:m="http://schemas.openxmlformats.org/officeDocument/2006/math">
                      <m:r>
                        <a:rPr lang="zh-CN" altLang="en-US" sz="2400" b="1" i="1" dirty="0" smtClean="0">
                          <a:latin typeface="Cambria Math" panose="02040503050406030204" pitchFamily="18" charset="0"/>
                          <a:sym typeface="Symbol"/>
                        </a:rPr>
                        <m:t>𝝎</m:t>
                      </m:r>
                      <m:r>
                        <a:rPr lang="en-US" altLang="zh-CN" sz="2400" b="1" i="1" dirty="0" smtClean="0">
                          <a:latin typeface="Cambria Math" panose="02040503050406030204" pitchFamily="18" charset="0"/>
                          <a:sym typeface="Symbol"/>
                        </a:rPr>
                        <m:t>≔−</m:t>
                      </m:r>
                      <m:r>
                        <a:rPr lang="en-US" altLang="zh-CN" sz="2400" b="1" i="1" dirty="0" smtClean="0">
                          <a:latin typeface="Cambria Math" panose="02040503050406030204" pitchFamily="18" charset="0"/>
                          <a:sym typeface="Symbol"/>
                        </a:rPr>
                        <m:t>𝝎</m:t>
                      </m:r>
                    </m:oMath>
                  </m:oMathPara>
                </a14:m>
                <a:endParaRPr lang="zh-CN" altLang="en-US" sz="2400" b="1" dirty="0"/>
              </a:p>
            </p:txBody>
          </p:sp>
        </mc:Choice>
        <mc:Fallback>
          <p:sp>
            <p:nvSpPr>
              <p:cNvPr id="18" name="TextBox 7"/>
              <p:cNvSpPr txBox="1">
                <a:spLocks noRot="1" noChangeAspect="1" noMove="1" noResize="1" noEditPoints="1" noAdjustHandles="1" noChangeArrowheads="1" noChangeShapeType="1" noTextEdit="1"/>
              </p:cNvSpPr>
              <p:nvPr/>
            </p:nvSpPr>
            <p:spPr>
              <a:xfrm>
                <a:off x="480484" y="4119463"/>
                <a:ext cx="1396736" cy="461665"/>
              </a:xfrm>
              <a:prstGeom prst="rect">
                <a:avLst/>
              </a:prstGeom>
              <a:blipFill>
                <a:blip r:embed="rId11" cstate="print"/>
                <a:stretch>
                  <a:fillRect/>
                </a:stretch>
              </a:blipFill>
              <a:ln w="31750">
                <a:solidFill>
                  <a:schemeClr val="accent1">
                    <a:shade val="50000"/>
                  </a:schemeClr>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Effect transition="in" filter="wipe(left)">
                                      <p:cBhvr>
                                        <p:cTn id="7" dur="500"/>
                                        <p:tgtEl>
                                          <p:spTgt spid="53250">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3250">
                                            <p:txEl>
                                              <p:pRg st="1" end="1"/>
                                            </p:txEl>
                                          </p:spTgt>
                                        </p:tgtEl>
                                        <p:attrNameLst>
                                          <p:attrName>style.visibility</p:attrName>
                                        </p:attrNameLst>
                                      </p:cBhvr>
                                      <p:to>
                                        <p:strVal val="visible"/>
                                      </p:to>
                                    </p:set>
                                    <p:anim calcmode="lin" valueType="num">
                                      <p:cBhvr>
                                        <p:cTn id="11" dur="500" fill="hold"/>
                                        <p:tgtEl>
                                          <p:spTgt spid="53250">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53250">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5325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3250">
                                            <p:txEl>
                                              <p:pRg st="2" end="2"/>
                                            </p:txEl>
                                          </p:spTgt>
                                        </p:tgtEl>
                                        <p:attrNameLst>
                                          <p:attrName>style.visibility</p:attrName>
                                        </p:attrNameLst>
                                      </p:cBhvr>
                                      <p:to>
                                        <p:strVal val="visible"/>
                                      </p:to>
                                    </p:set>
                                    <p:animEffect transition="in" filter="wipe(left)">
                                      <p:cBhvr>
                                        <p:cTn id="18" dur="500"/>
                                        <p:tgtEl>
                                          <p:spTgt spid="53250">
                                            <p:txEl>
                                              <p:pRg st="2" end="2"/>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53253"/>
                                        </p:tgtEl>
                                        <p:attrNameLst>
                                          <p:attrName>style.visibility</p:attrName>
                                        </p:attrNameLst>
                                      </p:cBhvr>
                                      <p:to>
                                        <p:strVal val="visible"/>
                                      </p:to>
                                    </p:set>
                                    <p:anim calcmode="lin" valueType="num">
                                      <p:cBhvr>
                                        <p:cTn id="22" dur="500" fill="hold"/>
                                        <p:tgtEl>
                                          <p:spTgt spid="53253"/>
                                        </p:tgtEl>
                                        <p:attrNameLst>
                                          <p:attrName>ppt_w</p:attrName>
                                        </p:attrNameLst>
                                      </p:cBhvr>
                                      <p:tavLst>
                                        <p:tav tm="0">
                                          <p:val>
                                            <p:fltVal val="0"/>
                                          </p:val>
                                        </p:tav>
                                        <p:tav tm="100000">
                                          <p:val>
                                            <p:strVal val="#ppt_w"/>
                                          </p:val>
                                        </p:tav>
                                      </p:tavLst>
                                    </p:anim>
                                    <p:anim calcmode="lin" valueType="num">
                                      <p:cBhvr>
                                        <p:cTn id="23" dur="500" fill="hold"/>
                                        <p:tgtEl>
                                          <p:spTgt spid="53253"/>
                                        </p:tgtEl>
                                        <p:attrNameLst>
                                          <p:attrName>ppt_h</p:attrName>
                                        </p:attrNameLst>
                                      </p:cBhvr>
                                      <p:tavLst>
                                        <p:tav tm="0">
                                          <p:val>
                                            <p:fltVal val="0"/>
                                          </p:val>
                                        </p:tav>
                                        <p:tav tm="100000">
                                          <p:val>
                                            <p:strVal val="#ppt_h"/>
                                          </p:val>
                                        </p:tav>
                                      </p:tavLst>
                                    </p:anim>
                                    <p:animEffect transition="in" filter="fade">
                                      <p:cBhvr>
                                        <p:cTn id="24" dur="500"/>
                                        <p:tgtEl>
                                          <p:spTgt spid="5325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3"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heel(3)">
                                      <p:cBhvr>
                                        <p:cTn id="36" dur="500"/>
                                        <p:tgtEl>
                                          <p:spTgt spid="2"/>
                                        </p:tgtEl>
                                      </p:cBhvr>
                                    </p:animEffect>
                                  </p:childTnLst>
                                </p:cTn>
                              </p:par>
                              <p:par>
                                <p:cTn id="37" presetID="21" presetClass="entr" presetSubtype="3"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heel(3)">
                                      <p:cBhvr>
                                        <p:cTn id="39" dur="500"/>
                                        <p:tgtEl>
                                          <p:spTgt spid="13"/>
                                        </p:tgtEl>
                                      </p:cBhvr>
                                    </p:animEffect>
                                  </p:childTnLst>
                                </p:cTn>
                              </p:par>
                              <p:par>
                                <p:cTn id="40" presetID="21" presetClass="entr" presetSubtype="3"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heel(3)">
                                      <p:cBhvr>
                                        <p:cTn id="42" dur="500"/>
                                        <p:tgtEl>
                                          <p:spTgt spid="14"/>
                                        </p:tgtEl>
                                      </p:cBhvr>
                                    </p:animEffect>
                                  </p:childTnLst>
                                </p:cTn>
                              </p:par>
                              <p:par>
                                <p:cTn id="43" presetID="21" presetClass="entr" presetSubtype="3"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3)">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3254"/>
                                        </p:tgtEl>
                                        <p:attrNameLst>
                                          <p:attrName>style.visibility</p:attrName>
                                        </p:attrNameLst>
                                      </p:cBhvr>
                                      <p:to>
                                        <p:strVal val="visible"/>
                                      </p:to>
                                    </p:set>
                                    <p:animEffect transition="in" filter="wipe(left)">
                                      <p:cBhvr>
                                        <p:cTn id="50" dur="500"/>
                                        <p:tgtEl>
                                          <p:spTgt spid="53254"/>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500"/>
                            </p:stCondLst>
                            <p:childTnLst>
                              <p:par>
                                <p:cTn id="59" presetID="21" presetClass="entr" presetSubtype="3"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heel(3)">
                                      <p:cBhvr>
                                        <p:cTn id="61" dur="500"/>
                                        <p:tgtEl>
                                          <p:spTgt spid="16"/>
                                        </p:tgtEl>
                                      </p:cBhvr>
                                    </p:animEffect>
                                  </p:childTnLst>
                                </p:cTn>
                              </p:par>
                              <p:par>
                                <p:cTn id="62" presetID="21" presetClass="entr" presetSubtype="3"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heel(3)">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3256"/>
                                        </p:tgtEl>
                                        <p:attrNameLst>
                                          <p:attrName>style.visibility</p:attrName>
                                        </p:attrNameLst>
                                      </p:cBhvr>
                                      <p:to>
                                        <p:strVal val="visible"/>
                                      </p:to>
                                    </p:set>
                                    <p:animEffect transition="in" filter="wipe(left)">
                                      <p:cBhvr>
                                        <p:cTn id="69" dur="500"/>
                                        <p:tgtEl>
                                          <p:spTgt spid="5325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3257"/>
                                        </p:tgtEl>
                                        <p:attrNameLst>
                                          <p:attrName>style.visibility</p:attrName>
                                        </p:attrNameLst>
                                      </p:cBhvr>
                                      <p:to>
                                        <p:strVal val="visible"/>
                                      </p:to>
                                    </p:set>
                                    <p:animEffect transition="in" filter="wipe(left)">
                                      <p:cBhvr>
                                        <p:cTn id="74" dur="500"/>
                                        <p:tgtEl>
                                          <p:spTgt spid="5325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53258"/>
                                        </p:tgtEl>
                                        <p:attrNameLst>
                                          <p:attrName>style.visibility</p:attrName>
                                        </p:attrNameLst>
                                      </p:cBhvr>
                                      <p:to>
                                        <p:strVal val="visible"/>
                                      </p:to>
                                    </p:set>
                                    <p:animEffect transition="in" filter="wipe(left)">
                                      <p:cBhvr>
                                        <p:cTn id="79" dur="5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uiExpand="1" build="p"/>
      <p:bldP spid="8" grpId="0" animBg="1"/>
      <p:bldP spid="2" grpId="0" animBg="1"/>
      <p:bldP spid="13" grpId="0" animBg="1"/>
      <p:bldP spid="14" grpId="0" animBg="1"/>
      <p:bldP spid="15" grpId="0" animBg="1"/>
      <p:bldP spid="16" grpId="0" animBg="1"/>
      <p:bldP spid="17" grpId="0" animBg="1"/>
      <p:bldP spid="1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66799" y="332657"/>
                <a:ext cx="8469239" cy="4653682"/>
              </a:xfrm>
            </p:spPr>
            <p:txBody>
              <a:bodyPr/>
              <a:lstStyle/>
              <a:p>
                <a:pPr marL="623887" indent="-514350">
                  <a:lnSpc>
                    <a:spcPct val="125000"/>
                  </a:lnSpc>
                  <a:buFont typeface="+mj-lt"/>
                  <a:buAutoNum type="arabicPeriod" startAt="6"/>
                  <a:defRPr/>
                </a:pPr>
                <a:r>
                  <a:rPr lang="zh-CN" altLang="zh-CN" dirty="0" smtClean="0">
                    <a:solidFill>
                      <a:srgbClr val="FF0000"/>
                    </a:solidFill>
                    <a:latin typeface="华文楷体" panose="02010600040101010101" pitchFamily="2" charset="-122"/>
                    <a:ea typeface="华文楷体" panose="02010600040101010101" pitchFamily="2" charset="-122"/>
                  </a:rPr>
                  <a:t>微分性质</a:t>
                </a:r>
                <a:r>
                  <a:rPr lang="zh-CN" altLang="en-US" dirty="0" smtClean="0"/>
                  <a:t>：</a:t>
                </a:r>
                <a:endParaRPr lang="en-US" altLang="zh-CN" dirty="0" smtClean="0"/>
              </a:p>
              <a:p>
                <a:pPr>
                  <a:lnSpc>
                    <a:spcPct val="125000"/>
                  </a:lnSpc>
                  <a:defRPr/>
                </a:pPr>
                <a:r>
                  <a:rPr lang="en-US" altLang="zh-CN" dirty="0" smtClean="0"/>
                  <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m:t>
                    </m:r>
                    <m:sSup>
                      <m:sSupPr>
                        <m:ctrlPr>
                          <a:rPr lang="en-US" altLang="zh-CN" i="1" dirty="0" smtClean="0">
                            <a:latin typeface="Cambria Math"/>
                          </a:rPr>
                        </m:ctrlPr>
                      </m:sSupPr>
                      <m:e>
                        <m:r>
                          <a:rPr lang="en-US" altLang="zh-CN" b="1" i="1" dirty="0" smtClean="0">
                            <a:latin typeface="Cambria Math" panose="02040503050406030204" pitchFamily="18" charset="0"/>
                          </a:rPr>
                          <m:t>𝒇</m:t>
                        </m:r>
                      </m:e>
                      <m:sup>
                        <m:r>
                          <a:rPr lang="en-US" altLang="zh-CN" b="1" i="1" dirty="0" smtClean="0">
                            <a:latin typeface="Cambria Math" panose="02040503050406030204" pitchFamily="18" charset="0"/>
                          </a:rPr>
                          <m:t>′</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m:t>
                    </m:r>
                  </m:oMath>
                </a14:m>
                <a:r>
                  <a:rPr lang="zh-CN" altLang="zh-CN" dirty="0" smtClean="0"/>
                  <a:t>在任一</a:t>
                </a:r>
                <a:r>
                  <a:rPr lang="zh-CN" altLang="zh-CN" dirty="0"/>
                  <a:t>有限区间上满</a:t>
                </a:r>
                <a:r>
                  <a:rPr lang="zh-CN" altLang="zh-CN" dirty="0" smtClean="0"/>
                  <a:t>足</a:t>
                </a:r>
                <a:r>
                  <a:rPr lang="en-US" altLang="zh-CN" dirty="0" smtClean="0"/>
                  <a:t/>
                </a:r>
                <a:r>
                  <a:rPr lang="en-US" altLang="zh-CN" i="1" u="sng" dirty="0" err="1" smtClean="0">
                    <a:solidFill>
                      <a:srgbClr val="FF0000"/>
                    </a:solidFill>
                  </a:rPr>
                  <a:t>Dirichlet</a:t>
                </a:r>
                <a:r>
                  <a:rPr lang="en-US" altLang="zh-CN" u="sng" dirty="0" smtClean="0">
                    <a:solidFill>
                      <a:srgbClr val="FF0000"/>
                    </a:solidFill>
                  </a:rPr>
                  <a:t/>
                </a:r>
                <a:r>
                  <a:rPr lang="zh-CN" altLang="zh-CN" u="sng" dirty="0" smtClean="0">
                    <a:solidFill>
                      <a:srgbClr val="FF0000"/>
                    </a:solidFill>
                    <a:latin typeface="华文楷体" panose="02010600040101010101" pitchFamily="2" charset="-122"/>
                    <a:ea typeface="华文楷体" panose="02010600040101010101" pitchFamily="2" charset="-122"/>
                  </a:rPr>
                  <a:t>条</a:t>
                </a:r>
                <a:r>
                  <a:rPr lang="zh-CN" altLang="zh-CN" u="sng" dirty="0">
                    <a:solidFill>
                      <a:srgbClr val="FF0000"/>
                    </a:solidFill>
                    <a:latin typeface="华文楷体" panose="02010600040101010101" pitchFamily="2" charset="-122"/>
                    <a:ea typeface="华文楷体" panose="02010600040101010101" pitchFamily="2" charset="-122"/>
                  </a:rPr>
                  <a:t>件</a:t>
                </a:r>
                <a:r>
                  <a:rPr lang="zh-CN" altLang="zh-CN" dirty="0" smtClean="0"/>
                  <a:t>，</a:t>
                </a:r>
                <a:endParaRPr lang="en-US" altLang="zh-CN" dirty="0" smtClean="0"/>
              </a:p>
              <a:p>
                <a:pPr>
                  <a:lnSpc>
                    <a:spcPct val="125000"/>
                  </a:lnSpc>
                  <a:defRPr/>
                </a:pPr>
                <a:r>
                  <a:rPr lang="zh-CN" altLang="zh-CN" dirty="0" smtClean="0"/>
                  <a:t>在</a:t>
                </a:r>
                <a:r>
                  <a:rPr lang="en-US" altLang="zh-CN" dirty="0" smtClean="0"/>
                  <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a:rPr>
                      <m:t>,</m:t>
                    </m:r>
                    <m:r>
                      <a:rPr lang="en-US" altLang="zh-CN" b="1" i="1" dirty="0" smtClean="0">
                        <a:latin typeface="Cambria Math" panose="02040503050406030204" pitchFamily="18" charset="0"/>
                      </a:rPr>
                      <m:t>) </m:t>
                    </m:r>
                  </m:oMath>
                </a14:m>
                <a:r>
                  <a:rPr lang="zh-CN" altLang="zh-CN" dirty="0" smtClean="0"/>
                  <a:t>上</a:t>
                </a:r>
                <a:r>
                  <a:rPr lang="en-US" altLang="zh-CN" dirty="0" smtClean="0"/>
                  <a:t/>
                </a:r>
                <a14:m>
                  <m:oMath xmlns:m="http://schemas.openxmlformats.org/officeDocument/2006/math">
                    <m:r>
                      <a:rPr lang="en-US" altLang="zh-CN" b="1" i="1" dirty="0">
                        <a:latin typeface="Cambria Math" panose="02040503050406030204" pitchFamily="18" charset="0"/>
                      </a:rPr>
                      <m:t>𝒇</m:t>
                    </m:r>
                    <m:r>
                      <a:rPr lang="en-US" altLang="zh-CN" b="1" i="1" dirty="0">
                        <a:latin typeface="Cambria Math" panose="02040503050406030204" pitchFamily="18" charset="0"/>
                      </a:rPr>
                      <m:t>(</m:t>
                    </m:r>
                    <m:r>
                      <a:rPr lang="en-US" altLang="zh-CN" b="1" i="1" dirty="0">
                        <a:latin typeface="Cambria Math" panose="02040503050406030204" pitchFamily="18" charset="0"/>
                      </a:rPr>
                      <m:t>𝒕</m:t>
                    </m:r>
                    <m:r>
                      <a:rPr lang="en-US" altLang="zh-CN" b="1" i="1" dirty="0">
                        <a:latin typeface="Cambria Math" panose="02040503050406030204" pitchFamily="18" charset="0"/>
                      </a:rPr>
                      <m:t>), </m:t>
                    </m:r>
                    <m:sSup>
                      <m:sSupPr>
                        <m:ctrlPr>
                          <a:rPr lang="en-US" altLang="zh-CN" i="1" dirty="0">
                            <a:latin typeface="Cambria Math"/>
                          </a:rPr>
                        </m:ctrlPr>
                      </m:sSupPr>
                      <m:e>
                        <m:r>
                          <a:rPr lang="en-US" altLang="zh-CN" b="1" i="1" dirty="0">
                            <a:latin typeface="Cambria Math" panose="02040503050406030204" pitchFamily="18" charset="0"/>
                          </a:rPr>
                          <m:t>𝒇</m:t>
                        </m:r>
                      </m:e>
                      <m:sup>
                        <m:r>
                          <a:rPr lang="en-US" altLang="zh-CN" b="1" i="1" dirty="0">
                            <a:latin typeface="Cambria Math" panose="02040503050406030204" pitchFamily="18" charset="0"/>
                          </a:rPr>
                          <m:t>′</m:t>
                        </m:r>
                      </m:sup>
                    </m:sSup>
                    <m:r>
                      <a:rPr lang="en-US" altLang="zh-CN" b="1" i="1" dirty="0">
                        <a:latin typeface="Cambria Math" panose="02040503050406030204" pitchFamily="18" charset="0"/>
                      </a:rPr>
                      <m:t>(</m:t>
                    </m:r>
                    <m:r>
                      <a:rPr lang="en-US" altLang="zh-CN" b="1" i="1" dirty="0">
                        <a:latin typeface="Cambria Math" panose="02040503050406030204" pitchFamily="18" charset="0"/>
                      </a:rPr>
                      <m:t>𝒕</m:t>
                    </m:r>
                    <m:r>
                      <a:rPr lang="en-US" altLang="zh-CN" b="1" i="1" dirty="0">
                        <a:latin typeface="Cambria Math" panose="02040503050406030204" pitchFamily="18" charset="0"/>
                      </a:rPr>
                      <m:t>)</m:t>
                    </m:r>
                  </m:oMath>
                </a14:m>
                <a:r>
                  <a:rPr lang="en-US" altLang="zh-CN" dirty="0" smtClean="0"/>
                  <a:t/>
                </a:r>
                <a:r>
                  <a:rPr lang="zh-CN" altLang="zh-CN" dirty="0" smtClean="0"/>
                  <a:t>绝</a:t>
                </a:r>
                <a:r>
                  <a:rPr lang="zh-CN" altLang="zh-CN" dirty="0"/>
                  <a:t>对可积</a:t>
                </a:r>
                <a:r>
                  <a:rPr lang="zh-CN" altLang="zh-CN" dirty="0" smtClean="0"/>
                  <a:t>，</a:t>
                </a:r>
                <a:endParaRPr lang="en-US" altLang="zh-CN" dirty="0" smtClean="0"/>
              </a:p>
              <a:p>
                <a:pPr>
                  <a:lnSpc>
                    <a:spcPct val="125000"/>
                  </a:lnSpc>
                  <a:defRPr/>
                </a:pPr>
                <a:r>
                  <a:rPr lang="zh-CN" altLang="zh-CN" dirty="0" smtClean="0"/>
                  <a:t>当</a:t>
                </a:r>
                <a:r>
                  <a:rPr lang="en-US" altLang="zh-CN" dirty="0" smtClean="0"/>
                  <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 </m:t>
                    </m:r>
                  </m:oMath>
                </a14:m>
                <a:r>
                  <a:rPr lang="zh-CN" altLang="zh-CN" dirty="0" smtClean="0"/>
                  <a:t>时，</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 </m:t>
                    </m:r>
                    <m:r>
                      <a:rPr lang="en-US" altLang="zh-CN" b="1" i="1" dirty="0" smtClean="0">
                        <a:latin typeface="Cambria Math" panose="02040503050406030204" pitchFamily="18" charset="0"/>
                        <a:sym typeface="Symbol"/>
                      </a:rPr>
                      <m:t>𝟎</m:t>
                    </m:r>
                  </m:oMath>
                </a14:m>
                <a:r>
                  <a:rPr lang="zh-CN" altLang="zh-CN" dirty="0" smtClean="0"/>
                  <a:t>，</a:t>
                </a:r>
                <a:r>
                  <a:rPr lang="zh-CN" altLang="zh-CN" dirty="0"/>
                  <a:t>那</a:t>
                </a:r>
                <a:r>
                  <a:rPr lang="zh-CN" altLang="zh-CN" dirty="0" smtClean="0"/>
                  <a:t>么</a:t>
                </a:r>
                <a:endParaRPr lang="en-US" altLang="zh-CN" dirty="0" smtClean="0"/>
              </a:p>
              <a:p>
                <a:pPr lvl="1">
                  <a:lnSpc>
                    <a:spcPct val="125000"/>
                  </a:lnSpc>
                  <a:defRPr/>
                </a:pPr>
                <a:endParaRPr lang="en-US" altLang="zh-CN" dirty="0"/>
              </a:p>
              <a:p>
                <a:pPr lvl="1">
                  <a:lnSpc>
                    <a:spcPct val="125000"/>
                  </a:lnSpc>
                  <a:defRPr/>
                </a:pPr>
                <a:endParaRPr lang="en-US" altLang="zh-CN" dirty="0" smtClean="0"/>
              </a:p>
              <a:p>
                <a:pPr>
                  <a:lnSpc>
                    <a:spcPct val="125000"/>
                  </a:lnSpc>
                  <a:defRPr/>
                </a:pPr>
                <a:r>
                  <a:rPr lang="zh-CN" altLang="en-US" dirty="0"/>
                  <a:t>证</a:t>
                </a:r>
                <a:r>
                  <a:rPr lang="zh-CN" altLang="en-US" dirty="0" smtClean="0"/>
                  <a:t>明：</a:t>
                </a:r>
                <a:r>
                  <a:rPr lang="zh-CN" altLang="zh-CN" dirty="0"/>
                  <a:t>利用分部</a:t>
                </a:r>
                <a:r>
                  <a:rPr lang="zh-CN" altLang="zh-CN" dirty="0" smtClean="0"/>
                  <a:t>积分</a:t>
                </a: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6799" y="332657"/>
                <a:ext cx="8469239" cy="4653682"/>
              </a:xfrm>
              <a:blipFill>
                <a:blip r:embed="rId4" cstate="print"/>
                <a:stretch>
                  <a:fillRect l="-72" t="-655" r="-288"/>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3FE0EB65-6BEA-4945-B4A2-6E77A94012FB}" type="datetime8">
              <a:rPr lang="zh-CN" altLang="en-US" smtClean="0"/>
              <a:pPr>
                <a:defRPr/>
              </a:pPr>
              <a:t>2018年9月10日1时32分</a:t>
            </a:fld>
            <a:endParaRPr lang="zh-CN" altLang="en-US" dirty="0"/>
          </a:p>
        </p:txBody>
      </p:sp>
      <p:sp>
        <p:nvSpPr>
          <p:cNvPr id="55300"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AA74C883-1A77-4FAB-86EF-FE28A6EB21C6}" type="slidenum">
              <a:rPr lang="zh-CN" altLang="en-US" sz="1800">
                <a:solidFill>
                  <a:srgbClr val="FFFFFF"/>
                </a:solidFill>
                <a:latin typeface="Georgia" panose="02040502050405020303" pitchFamily="18" charset="0"/>
              </a:rPr>
              <a:pPr>
                <a:spcBef>
                  <a:spcPct val="0"/>
                </a:spcBef>
                <a:buClrTx/>
                <a:buFontTx/>
                <a:buNone/>
              </a:pPr>
              <a:t>94</a:t>
            </a:fld>
            <a:endParaRPr lang="zh-CN" altLang="en-US" sz="1800">
              <a:solidFill>
                <a:srgbClr val="FFFFFF"/>
              </a:solidFill>
              <a:latin typeface="Georgia" panose="02040502050405020303" pitchFamily="18" charset="0"/>
            </a:endParaRPr>
          </a:p>
        </p:txBody>
      </p:sp>
      <p:sp>
        <p:nvSpPr>
          <p:cNvPr id="5530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5302" name="对象 6"/>
          <p:cNvGraphicFramePr>
            <a:graphicFrameLocks noChangeAspect="1"/>
          </p:cNvGraphicFramePr>
          <p:nvPr>
            <p:extLst>
              <p:ext uri="{D42A27DB-BD31-4B8C-83A1-F6EECF244321}">
                <p14:modId xmlns:p14="http://schemas.microsoft.com/office/powerpoint/2010/main" xmlns="" val="3563301524"/>
              </p:ext>
            </p:extLst>
          </p:nvPr>
        </p:nvGraphicFramePr>
        <p:xfrm>
          <a:off x="1331640" y="2780928"/>
          <a:ext cx="6304312" cy="706882"/>
        </p:xfrm>
        <a:graphic>
          <a:graphicData uri="http://schemas.openxmlformats.org/presentationml/2006/ole">
            <p:oleObj spid="_x0000_s168097" name="Equation" r:id="rId5" imgW="2209680" imgH="253800" progId="Equation.DSMT4">
              <p:embed/>
            </p:oleObj>
          </a:graphicData>
        </a:graphic>
      </p:graphicFrame>
      <p:sp>
        <p:nvSpPr>
          <p:cNvPr id="5530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5304" name="对象 8"/>
          <p:cNvGraphicFramePr>
            <a:graphicFrameLocks noChangeAspect="1"/>
          </p:cNvGraphicFramePr>
          <p:nvPr>
            <p:extLst>
              <p:ext uri="{D42A27DB-BD31-4B8C-83A1-F6EECF244321}">
                <p14:modId xmlns:p14="http://schemas.microsoft.com/office/powerpoint/2010/main" xmlns="" val="2894424247"/>
              </p:ext>
            </p:extLst>
          </p:nvPr>
        </p:nvGraphicFramePr>
        <p:xfrm>
          <a:off x="1310807" y="4277033"/>
          <a:ext cx="4370387" cy="785813"/>
        </p:xfrm>
        <a:graphic>
          <a:graphicData uri="http://schemas.openxmlformats.org/presentationml/2006/ole">
            <p:oleObj spid="_x0000_s168098" name="Equation" r:id="rId6" imgW="1854000" imgH="330120" progId="Equation.DSMT4">
              <p:embed/>
            </p:oleObj>
          </a:graphicData>
        </a:graphic>
      </p:graphicFrame>
      <p:graphicFrame>
        <p:nvGraphicFramePr>
          <p:cNvPr id="55305" name="对象 9"/>
          <p:cNvGraphicFramePr>
            <a:graphicFrameLocks noChangeAspect="1"/>
          </p:cNvGraphicFramePr>
          <p:nvPr>
            <p:extLst>
              <p:ext uri="{D42A27DB-BD31-4B8C-83A1-F6EECF244321}">
                <p14:modId xmlns:p14="http://schemas.microsoft.com/office/powerpoint/2010/main" xmlns="" val="532460032"/>
              </p:ext>
            </p:extLst>
          </p:nvPr>
        </p:nvGraphicFramePr>
        <p:xfrm>
          <a:off x="2798695" y="5157192"/>
          <a:ext cx="4879023" cy="785639"/>
        </p:xfrm>
        <a:graphic>
          <a:graphicData uri="http://schemas.openxmlformats.org/presentationml/2006/ole">
            <p:oleObj spid="_x0000_s168099" name="Equation" r:id="rId7" imgW="2070000" imgH="330120" progId="Equation.DSMT4">
              <p:embed/>
            </p:oleObj>
          </a:graphicData>
        </a:graphic>
      </p:graphicFrame>
      <p:sp>
        <p:nvSpPr>
          <p:cNvPr id="5530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14" name="棱台 13">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a:hlinkClick r:id="rId8" action="ppaction://hlinksldjump"/>
          </p:cNvPr>
          <p:cNvSpPr/>
          <p:nvPr/>
        </p:nvSpPr>
        <p:spPr>
          <a:xfrm>
            <a:off x="6228184" y="980728"/>
            <a:ext cx="211001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3635896" y="4365104"/>
            <a:ext cx="720080" cy="621235"/>
          </a:xfrm>
          <a:prstGeom prst="roundRect">
            <a:avLst/>
          </a:prstGeom>
          <a:solidFill>
            <a:schemeClr val="accent1">
              <a:alpha val="12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523278" y="4365104"/>
            <a:ext cx="720080" cy="621235"/>
          </a:xfrm>
          <a:prstGeom prst="roundRect">
            <a:avLst/>
          </a:prstGeom>
          <a:solidFill>
            <a:srgbClr val="FFC000">
              <a:alpha val="12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号 5"/>
          <p:cNvSpPr/>
          <p:nvPr/>
        </p:nvSpPr>
        <p:spPr>
          <a:xfrm rot="16200000">
            <a:off x="5391103" y="4209398"/>
            <a:ext cx="2415503" cy="296438"/>
          </a:xfrm>
          <a:prstGeom prst="mathEqual">
            <a:avLst>
              <a:gd name="adj1" fmla="val 21030"/>
              <a:gd name="adj2" fmla="val 26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xmlns="" val="272163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5302"/>
                                        </p:tgtEl>
                                        <p:attrNameLst>
                                          <p:attrName>style.visibility</p:attrName>
                                        </p:attrNameLst>
                                      </p:cBhvr>
                                      <p:to>
                                        <p:strVal val="visible"/>
                                      </p:to>
                                    </p:set>
                                    <p:anim calcmode="lin" valueType="num">
                                      <p:cBhvr>
                                        <p:cTn id="26" dur="500" fill="hold"/>
                                        <p:tgtEl>
                                          <p:spTgt spid="55302"/>
                                        </p:tgtEl>
                                        <p:attrNameLst>
                                          <p:attrName>ppt_w</p:attrName>
                                        </p:attrNameLst>
                                      </p:cBhvr>
                                      <p:tavLst>
                                        <p:tav tm="0">
                                          <p:val>
                                            <p:fltVal val="0"/>
                                          </p:val>
                                        </p:tav>
                                        <p:tav tm="100000">
                                          <p:val>
                                            <p:strVal val="#ppt_w"/>
                                          </p:val>
                                        </p:tav>
                                      </p:tavLst>
                                    </p:anim>
                                    <p:anim calcmode="lin" valueType="num">
                                      <p:cBhvr>
                                        <p:cTn id="27" dur="500" fill="hold"/>
                                        <p:tgtEl>
                                          <p:spTgt spid="55302"/>
                                        </p:tgtEl>
                                        <p:attrNameLst>
                                          <p:attrName>ppt_h</p:attrName>
                                        </p:attrNameLst>
                                      </p:cBhvr>
                                      <p:tavLst>
                                        <p:tav tm="0">
                                          <p:val>
                                            <p:fltVal val="0"/>
                                          </p:val>
                                        </p:tav>
                                        <p:tav tm="100000">
                                          <p:val>
                                            <p:strVal val="#ppt_h"/>
                                          </p:val>
                                        </p:tav>
                                      </p:tavLst>
                                    </p:anim>
                                    <p:animEffect transition="in" filter="fade">
                                      <p:cBhvr>
                                        <p:cTn id="28" dur="500"/>
                                        <p:tgtEl>
                                          <p:spTgt spid="5530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55304"/>
                                        </p:tgtEl>
                                        <p:attrNameLst>
                                          <p:attrName>style.visibility</p:attrName>
                                        </p:attrNameLst>
                                      </p:cBhvr>
                                      <p:to>
                                        <p:strVal val="visible"/>
                                      </p:to>
                                    </p:set>
                                    <p:anim calcmode="lin" valueType="num">
                                      <p:cBhvr>
                                        <p:cTn id="37" dur="500" fill="hold"/>
                                        <p:tgtEl>
                                          <p:spTgt spid="55304"/>
                                        </p:tgtEl>
                                        <p:attrNameLst>
                                          <p:attrName>ppt_w</p:attrName>
                                        </p:attrNameLst>
                                      </p:cBhvr>
                                      <p:tavLst>
                                        <p:tav tm="0">
                                          <p:val>
                                            <p:fltVal val="0"/>
                                          </p:val>
                                        </p:tav>
                                        <p:tav tm="100000">
                                          <p:val>
                                            <p:strVal val="#ppt_w"/>
                                          </p:val>
                                        </p:tav>
                                      </p:tavLst>
                                    </p:anim>
                                    <p:anim calcmode="lin" valueType="num">
                                      <p:cBhvr>
                                        <p:cTn id="38" dur="500" fill="hold"/>
                                        <p:tgtEl>
                                          <p:spTgt spid="55304"/>
                                        </p:tgtEl>
                                        <p:attrNameLst>
                                          <p:attrName>ppt_h</p:attrName>
                                        </p:attrNameLst>
                                      </p:cBhvr>
                                      <p:tavLst>
                                        <p:tav tm="0">
                                          <p:val>
                                            <p:fltVal val="0"/>
                                          </p:val>
                                        </p:tav>
                                        <p:tav tm="100000">
                                          <p:val>
                                            <p:strVal val="#ppt_h"/>
                                          </p:val>
                                        </p:tav>
                                      </p:tavLst>
                                    </p:anim>
                                    <p:animEffect transition="in" filter="fade">
                                      <p:cBhvr>
                                        <p:cTn id="39" dur="500"/>
                                        <p:tgtEl>
                                          <p:spTgt spid="55304"/>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3"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heel(3)">
                                      <p:cBhvr>
                                        <p:cTn id="44" dur="500"/>
                                        <p:tgtEl>
                                          <p:spTgt spid="5"/>
                                        </p:tgtEl>
                                      </p:cBhvr>
                                    </p:animEffect>
                                  </p:childTnLst>
                                </p:cTn>
                              </p:par>
                              <p:par>
                                <p:cTn id="45" presetID="21" presetClass="entr" presetSubtype="3"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3)">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5305"/>
                                        </p:tgtEl>
                                        <p:attrNameLst>
                                          <p:attrName>style.visibility</p:attrName>
                                        </p:attrNameLst>
                                      </p:cBhvr>
                                      <p:to>
                                        <p:strVal val="visible"/>
                                      </p:to>
                                    </p:set>
                                    <p:animEffect transition="in" filter="wipe(left)">
                                      <p:cBhvr>
                                        <p:cTn id="52" dur="500"/>
                                        <p:tgtEl>
                                          <p:spTgt spid="5530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39552" y="476251"/>
                <a:ext cx="8064896" cy="5976937"/>
              </a:xfrm>
            </p:spPr>
            <p:txBody>
              <a:bodyPr/>
              <a:lstStyle/>
              <a:p>
                <a:pPr>
                  <a:lnSpc>
                    <a:spcPct val="125000"/>
                  </a:lnSpc>
                  <a:defRPr/>
                </a:pPr>
                <a:r>
                  <a:rPr lang="zh-CN" altLang="en-US" dirty="0" smtClean="0"/>
                  <a:t>推论：</a:t>
                </a:r>
                <a:endParaRPr lang="en-US" altLang="zh-CN" dirty="0" smtClean="0"/>
              </a:p>
              <a:p>
                <a:pPr lvl="1">
                  <a:lnSpc>
                    <a:spcPct val="125000"/>
                  </a:lnSpc>
                  <a:defRPr/>
                </a:pPr>
                <a:r>
                  <a:rPr lang="zh-CN" altLang="zh-CN" dirty="0" smtClean="0"/>
                  <a:t>如果</a:t>
                </a:r>
                <a:r>
                  <a:rPr lang="en-US" altLang="zh-CN" dirty="0" smtClean="0"/>
                  <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oMath>
                </a14:m>
                <a:r>
                  <a:rPr lang="en-US" altLang="zh-CN" dirty="0" smtClean="0"/>
                  <a:t/>
                </a:r>
                <a:r>
                  <a:rPr lang="zh-CN" altLang="zh-CN" dirty="0" smtClean="0"/>
                  <a:t>和</a:t>
                </a:r>
                <a:r>
                  <a:rPr lang="zh-CN" altLang="zh-CN" dirty="0"/>
                  <a:t>它的直到</a:t>
                </a:r>
                <a:r>
                  <a:rPr lang="en-US" altLang="zh-CN" dirty="0"/>
                  <a:t/>
                </a:r>
                <a14:m>
                  <m:oMath xmlns:m="http://schemas.openxmlformats.org/officeDocument/2006/math">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 </m:t>
                    </m:r>
                  </m:oMath>
                </a14:m>
                <a:r>
                  <a:rPr lang="zh-CN" altLang="zh-CN" dirty="0" smtClean="0"/>
                  <a:t>阶</a:t>
                </a:r>
                <a:r>
                  <a:rPr lang="zh-CN" altLang="zh-CN" dirty="0"/>
                  <a:t>的导数都连续</a:t>
                </a:r>
                <a:r>
                  <a:rPr lang="zh-CN" altLang="zh-CN" dirty="0" smtClean="0"/>
                  <a:t>，</a:t>
                </a:r>
                <a:endParaRPr lang="en-US" altLang="zh-CN" dirty="0" smtClean="0"/>
              </a:p>
              <a:p>
                <a:pPr lvl="1">
                  <a:lnSpc>
                    <a:spcPct val="125000"/>
                  </a:lnSpc>
                  <a:defRPr/>
                </a:pPr>
                <a14:m>
                  <m:oMath xmlns:m="http://schemas.openxmlformats.org/officeDocument/2006/math">
                    <m:func>
                      <m:funcPr>
                        <m:ctrlPr>
                          <a:rPr lang="en-US" altLang="zh-CN" i="1" dirty="0" smtClean="0">
                            <a:latin typeface="Cambria Math"/>
                            <a:sym typeface="Symbol"/>
                          </a:rPr>
                        </m:ctrlPr>
                      </m:funcPr>
                      <m:fName>
                        <m:limLow>
                          <m:limLowPr>
                            <m:ctrlPr>
                              <a:rPr lang="en-US" altLang="zh-CN" i="1" dirty="0" smtClean="0">
                                <a:latin typeface="Cambria Math"/>
                                <a:sym typeface="Symbol"/>
                              </a:rPr>
                            </m:ctrlPr>
                          </m:limLowPr>
                          <m:e>
                            <m:r>
                              <a:rPr lang="en-US" altLang="zh-CN" b="1" i="0" dirty="0" smtClean="0">
                                <a:latin typeface="Cambria Math" panose="02040503050406030204" pitchFamily="18" charset="0"/>
                                <a:sym typeface="Symbol"/>
                              </a:rPr>
                              <m:t>𝐥𝐢𝐦</m:t>
                            </m:r>
                          </m:e>
                          <m:lim>
                            <m:d>
                              <m:dPr>
                                <m:begChr m:val="|"/>
                                <m:endChr m:val="|"/>
                                <m:ctrlPr>
                                  <a:rPr lang="en-US" altLang="zh-CN" i="1" dirty="0" smtClean="0">
                                    <a:latin typeface="Cambria Math"/>
                                    <a:sym typeface="Symbol"/>
                                  </a:rPr>
                                </m:ctrlPr>
                              </m:dPr>
                              <m:e>
                                <m:r>
                                  <a:rPr lang="en-US" altLang="zh-CN" b="1" i="1" dirty="0" smtClean="0">
                                    <a:latin typeface="Cambria Math" panose="02040503050406030204" pitchFamily="18" charset="0"/>
                                    <a:sym typeface="Symbol"/>
                                  </a:rPr>
                                  <m:t>𝒕</m:t>
                                </m:r>
                              </m:e>
                            </m:d>
                            <m:r>
                              <a:rPr lang="en-US" altLang="zh-CN" b="1" i="1" dirty="0" smtClean="0">
                                <a:latin typeface="Cambria Math" panose="02040503050406030204" pitchFamily="18" charset="0"/>
                                <a:ea typeface="Cambria Math" panose="02040503050406030204" pitchFamily="18" charset="0"/>
                                <a:sym typeface="Symbol"/>
                              </a:rPr>
                              <m:t>→</m:t>
                            </m:r>
                            <m:r>
                              <a:rPr lang="en-US" altLang="zh-CN" b="1" i="1" dirty="0" smtClean="0">
                                <a:latin typeface="Cambria Math" panose="02040503050406030204" pitchFamily="18" charset="0"/>
                                <a:ea typeface="Cambria Math" panose="02040503050406030204" pitchFamily="18" charset="0"/>
                                <a:sym typeface="Symbol"/>
                              </a:rPr>
                              <m:t>𝟎</m:t>
                            </m:r>
                          </m:lim>
                        </m:limLow>
                      </m:fName>
                      <m:e>
                        <m:sSup>
                          <m:sSupPr>
                            <m:ctrlPr>
                              <a:rPr lang="en-US" altLang="zh-CN" i="1" dirty="0" smtClean="0">
                                <a:latin typeface="Cambria Math"/>
                                <a:sym typeface="Symbol"/>
                              </a:rPr>
                            </m:ctrlPr>
                          </m:sSupPr>
                          <m:e>
                            <m:r>
                              <a:rPr lang="en-US" altLang="zh-CN" b="1" i="1" dirty="0" smtClean="0">
                                <a:latin typeface="Cambria Math" panose="02040503050406030204" pitchFamily="18" charset="0"/>
                                <a:sym typeface="Symbol"/>
                              </a:rPr>
                              <m:t>𝒇</m:t>
                            </m:r>
                          </m:e>
                          <m:sup>
                            <m:d>
                              <m:dPr>
                                <m:ctrlPr>
                                  <a:rPr lang="en-US" altLang="zh-CN" i="1" dirty="0" smtClean="0">
                                    <a:latin typeface="Cambria Math"/>
                                    <a:sym typeface="Symbol"/>
                                  </a:rPr>
                                </m:ctrlPr>
                              </m:dPr>
                              <m:e>
                                <m:r>
                                  <a:rPr lang="en-US" altLang="zh-CN" b="1" i="1" dirty="0" smtClean="0">
                                    <a:latin typeface="Cambria Math" panose="02040503050406030204" pitchFamily="18" charset="0"/>
                                    <a:sym typeface="Symbol"/>
                                  </a:rPr>
                                  <m:t>𝒌</m:t>
                                </m:r>
                              </m:e>
                            </m:d>
                          </m:sup>
                        </m:sSup>
                        <m:d>
                          <m:dPr>
                            <m:ctrlPr>
                              <a:rPr lang="en-US" altLang="zh-CN" i="1" dirty="0" smtClean="0">
                                <a:latin typeface="Cambria Math"/>
                                <a:sym typeface="Symbol"/>
                              </a:rPr>
                            </m:ctrlPr>
                          </m:dPr>
                          <m:e>
                            <m:r>
                              <a:rPr lang="en-US" altLang="zh-CN" b="1" i="1" dirty="0" smtClean="0">
                                <a:latin typeface="Cambria Math" panose="02040503050406030204" pitchFamily="18" charset="0"/>
                                <a:sym typeface="Symbol"/>
                              </a:rPr>
                              <m:t>𝒕</m:t>
                            </m:r>
                          </m:e>
                        </m:d>
                      </m:e>
                    </m:func>
                    <m:r>
                      <a:rPr lang="en-US" altLang="zh-CN" b="1" i="1" dirty="0" smtClean="0">
                        <a:latin typeface="Cambria Math" panose="02040503050406030204" pitchFamily="18" charset="0"/>
                        <a:sym typeface="Symbol"/>
                      </a:rPr>
                      <m:t>= </m:t>
                    </m:r>
                    <m:r>
                      <a:rPr lang="en-US" altLang="zh-CN" b="1" i="1" dirty="0" smtClean="0">
                        <a:latin typeface="Cambria Math" panose="02040503050406030204" pitchFamily="18" charset="0"/>
                        <a:sym typeface="Symbol"/>
                      </a:rPr>
                      <m:t>𝟎</m:t>
                    </m:r>
                    <m:r>
                      <a:rPr lang="en-US" altLang="zh-CN" b="1" i="1" dirty="0" smtClean="0">
                        <a:latin typeface="Cambria Math" panose="02040503050406030204" pitchFamily="18" charset="0"/>
                      </a:rPr>
                      <m:t>, </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oMath>
                </a14:m>
                <a:r>
                  <a:rPr lang="zh-CN" altLang="en-US" dirty="0" smtClean="0"/>
                  <a:t>，</a:t>
                </a:r>
                <a:endParaRPr lang="en-US" altLang="zh-CN" dirty="0" smtClean="0"/>
              </a:p>
              <a:p>
                <a:pPr lvl="1">
                  <a:lnSpc>
                    <a:spcPct val="125000"/>
                  </a:lnSpc>
                  <a:defRPr/>
                </a:pP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oMath>
                </a14:m>
                <a:r>
                  <a:rPr lang="en-US" altLang="zh-CN" dirty="0" smtClean="0"/>
                  <a:t/>
                </a:r>
                <a:r>
                  <a:rPr lang="zh-CN" altLang="en-US" dirty="0" smtClean="0"/>
                  <a:t>及其</a:t>
                </a:r>
                <a:r>
                  <a:rPr lang="zh-CN" altLang="zh-CN" dirty="0"/>
                  <a:t>直到</a:t>
                </a:r>
                <a:r>
                  <a:rPr lang="en-US" altLang="zh-CN" dirty="0" smtClean="0"/>
                  <a:t/>
                </a:r>
                <a14:m>
                  <m:oMath xmlns:m="http://schemas.openxmlformats.org/officeDocument/2006/math">
                    <m:r>
                      <a:rPr lang="en-US" altLang="zh-CN" b="1" i="1" dirty="0" smtClean="0">
                        <a:latin typeface="Cambria Math" panose="02040503050406030204" pitchFamily="18" charset="0"/>
                      </a:rPr>
                      <m:t>𝒏</m:t>
                    </m:r>
                  </m:oMath>
                </a14:m>
                <a:r>
                  <a:rPr lang="en-US" altLang="zh-CN" i="1" dirty="0" smtClean="0"/>
                  <a:t/>
                </a:r>
                <a:r>
                  <a:rPr lang="zh-CN" altLang="zh-CN" dirty="0" smtClean="0"/>
                  <a:t>阶</a:t>
                </a:r>
                <a:r>
                  <a:rPr lang="zh-CN" altLang="zh-CN" dirty="0"/>
                  <a:t>导数分片连续且绝对可积，</a:t>
                </a:r>
                <a:r>
                  <a:rPr lang="zh-CN" altLang="zh-CN" dirty="0" smtClean="0"/>
                  <a:t>则</a:t>
                </a:r>
                <a:endParaRPr lang="en-US" altLang="zh-CN" dirty="0" smtClean="0"/>
              </a:p>
              <a:p>
                <a:pPr>
                  <a:lnSpc>
                    <a:spcPct val="150000"/>
                  </a:lnSpc>
                  <a:defRPr/>
                </a:pPr>
                <a:endParaRPr lang="en-US" altLang="zh-CN" dirty="0" smtClean="0"/>
              </a:p>
              <a:p>
                <a:pPr>
                  <a:lnSpc>
                    <a:spcPct val="200000"/>
                  </a:lnSpc>
                  <a:defRPr/>
                </a:pPr>
                <a:r>
                  <a:rPr lang="zh-CN" altLang="en-US" dirty="0" smtClean="0"/>
                  <a:t>证明：</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476251"/>
                <a:ext cx="8064896" cy="5976937"/>
              </a:xfrm>
              <a:blipFill>
                <a:blip r:embed="rId4" cstate="print"/>
                <a:stretch>
                  <a:fillRect l="-76" t="-408"/>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3FE0EB65-6BEA-4945-B4A2-6E77A94012FB}" type="datetime8">
              <a:rPr lang="zh-CN" altLang="en-US" smtClean="0"/>
              <a:pPr>
                <a:defRPr/>
              </a:pPr>
              <a:t>2018年9月10日1时32分</a:t>
            </a:fld>
            <a:endParaRPr lang="zh-CN" altLang="en-US" dirty="0"/>
          </a:p>
        </p:txBody>
      </p:sp>
      <p:sp>
        <p:nvSpPr>
          <p:cNvPr id="55300"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AA74C883-1A77-4FAB-86EF-FE28A6EB21C6}" type="slidenum">
              <a:rPr lang="zh-CN" altLang="en-US" sz="1800">
                <a:solidFill>
                  <a:srgbClr val="FFFFFF"/>
                </a:solidFill>
                <a:latin typeface="Georgia" panose="02040502050405020303" pitchFamily="18" charset="0"/>
              </a:rPr>
              <a:pPr>
                <a:spcBef>
                  <a:spcPct val="0"/>
                </a:spcBef>
                <a:buClrTx/>
                <a:buFontTx/>
                <a:buNone/>
              </a:pPr>
              <a:t>95</a:t>
            </a:fld>
            <a:endParaRPr lang="zh-CN" altLang="en-US" sz="1800">
              <a:solidFill>
                <a:srgbClr val="FFFFFF"/>
              </a:solidFill>
              <a:latin typeface="Georgia" panose="02040502050405020303" pitchFamily="18" charset="0"/>
            </a:endParaRPr>
          </a:p>
        </p:txBody>
      </p:sp>
      <p:sp>
        <p:nvSpPr>
          <p:cNvPr id="5530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5530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5530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5308" name="对象 12"/>
          <p:cNvGraphicFramePr>
            <a:graphicFrameLocks noChangeAspect="1"/>
          </p:cNvGraphicFramePr>
          <p:nvPr>
            <p:extLst>
              <p:ext uri="{D42A27DB-BD31-4B8C-83A1-F6EECF244321}">
                <p14:modId xmlns:p14="http://schemas.microsoft.com/office/powerpoint/2010/main" xmlns="" val="1194141373"/>
              </p:ext>
            </p:extLst>
          </p:nvPr>
        </p:nvGraphicFramePr>
        <p:xfrm>
          <a:off x="1238927" y="2852936"/>
          <a:ext cx="7149497" cy="716486"/>
        </p:xfrm>
        <a:graphic>
          <a:graphicData uri="http://schemas.openxmlformats.org/presentationml/2006/ole">
            <p:oleObj spid="_x0000_s178273" name="Equation" r:id="rId5" imgW="2743200" imgH="279360" progId="Equation.DSMT4">
              <p:embed/>
            </p:oleObj>
          </a:graphicData>
        </a:graphic>
      </p:graphicFrame>
      <p:sp>
        <p:nvSpPr>
          <p:cNvPr id="14" name="棱台 13">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graphicFrame>
        <p:nvGraphicFramePr>
          <p:cNvPr id="15" name="对象 12"/>
          <p:cNvGraphicFramePr>
            <a:graphicFrameLocks noChangeAspect="1"/>
          </p:cNvGraphicFramePr>
          <p:nvPr>
            <p:extLst>
              <p:ext uri="{D42A27DB-BD31-4B8C-83A1-F6EECF244321}">
                <p14:modId xmlns:p14="http://schemas.microsoft.com/office/powerpoint/2010/main" xmlns="" val="2532979747"/>
              </p:ext>
            </p:extLst>
          </p:nvPr>
        </p:nvGraphicFramePr>
        <p:xfrm>
          <a:off x="971600" y="4149080"/>
          <a:ext cx="4240212" cy="914400"/>
        </p:xfrm>
        <a:graphic>
          <a:graphicData uri="http://schemas.openxmlformats.org/presentationml/2006/ole">
            <p:oleObj spid="_x0000_s178274" name="Equation" r:id="rId6" imgW="1968480" imgH="431640" progId="Equation.DSMT4">
              <p:embed/>
            </p:oleObj>
          </a:graphicData>
        </a:graphic>
      </p:graphicFrame>
      <p:graphicFrame>
        <p:nvGraphicFramePr>
          <p:cNvPr id="16" name="对象 12"/>
          <p:cNvGraphicFramePr>
            <a:graphicFrameLocks noChangeAspect="1"/>
          </p:cNvGraphicFramePr>
          <p:nvPr>
            <p:extLst>
              <p:ext uri="{D42A27DB-BD31-4B8C-83A1-F6EECF244321}">
                <p14:modId xmlns:p14="http://schemas.microsoft.com/office/powerpoint/2010/main" xmlns="" val="3847977143"/>
              </p:ext>
            </p:extLst>
          </p:nvPr>
        </p:nvGraphicFramePr>
        <p:xfrm>
          <a:off x="5240777" y="4311005"/>
          <a:ext cx="2898775" cy="590550"/>
        </p:xfrm>
        <a:graphic>
          <a:graphicData uri="http://schemas.openxmlformats.org/presentationml/2006/ole">
            <p:oleObj spid="_x0000_s178275" name="Equation" r:id="rId7" imgW="1346040" imgH="279360" progId="Equation.DSMT4">
              <p:embed/>
            </p:oleObj>
          </a:graphicData>
        </a:graphic>
      </p:graphicFrame>
      <p:graphicFrame>
        <p:nvGraphicFramePr>
          <p:cNvPr id="17" name="对象 12"/>
          <p:cNvGraphicFramePr>
            <a:graphicFrameLocks noChangeAspect="1"/>
          </p:cNvGraphicFramePr>
          <p:nvPr>
            <p:extLst>
              <p:ext uri="{D42A27DB-BD31-4B8C-83A1-F6EECF244321}">
                <p14:modId xmlns:p14="http://schemas.microsoft.com/office/powerpoint/2010/main" xmlns="" val="26348585"/>
              </p:ext>
            </p:extLst>
          </p:nvPr>
        </p:nvGraphicFramePr>
        <p:xfrm>
          <a:off x="2538530" y="5140737"/>
          <a:ext cx="3062287" cy="617537"/>
        </p:xfrm>
        <a:graphic>
          <a:graphicData uri="http://schemas.openxmlformats.org/presentationml/2006/ole">
            <p:oleObj spid="_x0000_s178276" name="Equation" r:id="rId8" imgW="1422360" imgH="291960" progId="Equation.DSMT4">
              <p:embed/>
            </p:oleObj>
          </a:graphicData>
        </a:graphic>
      </p:graphicFrame>
      <p:graphicFrame>
        <p:nvGraphicFramePr>
          <p:cNvPr id="18" name="对象 12"/>
          <p:cNvGraphicFramePr>
            <a:graphicFrameLocks noChangeAspect="1"/>
          </p:cNvGraphicFramePr>
          <p:nvPr>
            <p:extLst>
              <p:ext uri="{D42A27DB-BD31-4B8C-83A1-F6EECF244321}">
                <p14:modId xmlns:p14="http://schemas.microsoft.com/office/powerpoint/2010/main" xmlns="" val="3164969346"/>
              </p:ext>
            </p:extLst>
          </p:nvPr>
        </p:nvGraphicFramePr>
        <p:xfrm>
          <a:off x="5607886" y="5140737"/>
          <a:ext cx="3089275" cy="590550"/>
        </p:xfrm>
        <a:graphic>
          <a:graphicData uri="http://schemas.openxmlformats.org/presentationml/2006/ole">
            <p:oleObj spid="_x0000_s178277" name="Equation" r:id="rId9" imgW="1434960" imgH="27936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5308"/>
                                        </p:tgtEl>
                                        <p:attrNameLst>
                                          <p:attrName>style.visibility</p:attrName>
                                        </p:attrNameLst>
                                      </p:cBhvr>
                                      <p:to>
                                        <p:strVal val="visible"/>
                                      </p:to>
                                    </p:set>
                                    <p:anim calcmode="lin" valueType="num">
                                      <p:cBhvr>
                                        <p:cTn id="26" dur="500" fill="hold"/>
                                        <p:tgtEl>
                                          <p:spTgt spid="55308"/>
                                        </p:tgtEl>
                                        <p:attrNameLst>
                                          <p:attrName>ppt_w</p:attrName>
                                        </p:attrNameLst>
                                      </p:cBhvr>
                                      <p:tavLst>
                                        <p:tav tm="0">
                                          <p:val>
                                            <p:fltVal val="0"/>
                                          </p:val>
                                        </p:tav>
                                        <p:tav tm="100000">
                                          <p:val>
                                            <p:strVal val="#ppt_w"/>
                                          </p:val>
                                        </p:tav>
                                      </p:tavLst>
                                    </p:anim>
                                    <p:anim calcmode="lin" valueType="num">
                                      <p:cBhvr>
                                        <p:cTn id="27" dur="500" fill="hold"/>
                                        <p:tgtEl>
                                          <p:spTgt spid="55308"/>
                                        </p:tgtEl>
                                        <p:attrNameLst>
                                          <p:attrName>ppt_h</p:attrName>
                                        </p:attrNameLst>
                                      </p:cBhvr>
                                      <p:tavLst>
                                        <p:tav tm="0">
                                          <p:val>
                                            <p:fltVal val="0"/>
                                          </p:val>
                                        </p:tav>
                                        <p:tav tm="100000">
                                          <p:val>
                                            <p:strVal val="#ppt_h"/>
                                          </p:val>
                                        </p:tav>
                                      </p:tavLst>
                                    </p:anim>
                                    <p:animEffect transition="in" filter="fade">
                                      <p:cBhvr>
                                        <p:cTn id="28" dur="500"/>
                                        <p:tgtEl>
                                          <p:spTgt spid="5530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31478" y="620025"/>
                <a:ext cx="8281044" cy="5976937"/>
              </a:xfrm>
            </p:spPr>
            <p:txBody>
              <a:bodyPr/>
              <a:lstStyle/>
              <a:p>
                <a:pPr marL="623887" indent="-514350">
                  <a:buFont typeface="+mj-lt"/>
                  <a:buAutoNum type="arabicPeriod" startAt="7"/>
                  <a:defRPr/>
                </a:pPr>
                <a:r>
                  <a:rPr lang="zh-CN" altLang="zh-CN" dirty="0" smtClean="0">
                    <a:solidFill>
                      <a:srgbClr val="FF0000"/>
                    </a:solidFill>
                    <a:latin typeface="华文楷体" panose="02010600040101010101" pitchFamily="2" charset="-122"/>
                    <a:ea typeface="华文楷体" panose="02010600040101010101" pitchFamily="2" charset="-122"/>
                  </a:rPr>
                  <a:t>象函数的微分性质</a:t>
                </a:r>
                <a:r>
                  <a:rPr lang="zh-CN" altLang="en-US" dirty="0" smtClean="0"/>
                  <a:t>：设</a:t>
                </a:r>
                <a:r>
                  <a:rPr lang="en-US" altLang="zh-CN" i="1" dirty="0" smtClean="0"/>
                  <a:t/>
                </a:r>
                <a14:m>
                  <m:oMath xmlns:m="http://schemas.openxmlformats.org/officeDocument/2006/math">
                    <m:r>
                      <a:rPr lang="en-US" altLang="zh-CN" b="1" i="1" dirty="0" smtClean="0">
                        <a:latin typeface="Cambria Math" panose="02040503050406030204" pitchFamily="18" charset="0"/>
                      </a:rPr>
                      <m:t>𝑭</m:t>
                    </m:r>
                    <m:d>
                      <m:dPr>
                        <m:ctrlPr>
                          <a:rPr lang="en-US" altLang="zh-CN" i="1" dirty="0" smtClean="0">
                            <a:latin typeface="Cambria Math"/>
                          </a:rPr>
                        </m:ctrlPr>
                      </m:dPr>
                      <m:e>
                        <m:r>
                          <a:rPr lang="zh-CN" altLang="en-US" b="1" i="1" dirty="0" smtClean="0">
                            <a:latin typeface="Cambria Math" panose="02040503050406030204" pitchFamily="18" charset="0"/>
                            <a:sym typeface="Symbol"/>
                          </a:rPr>
                          <m:t>𝝎</m:t>
                        </m:r>
                      </m:e>
                    </m:d>
                    <m:r>
                      <a:rPr lang="en-US" altLang="zh-CN" b="1" i="1" dirty="0" smtClean="0">
                        <a:latin typeface="Cambria Math" panose="02040503050406030204" pitchFamily="18" charset="0"/>
                      </a:rPr>
                      <m:t>=</m:t>
                    </m:r>
                    <m:r>
                      <m:rPr>
                        <m:nor/>
                      </m:rPr>
                      <a:rPr lang="en-US" altLang="zh-CN">
                        <a:latin typeface="Kunstler Script" panose="030304020206070D0D06" pitchFamily="66" charset="0"/>
                      </a:rPr>
                      <m:t>F</m:t>
                    </m:r>
                    <m:r>
                      <a:rPr lang="en-US" altLang="zh-CN" b="1" i="1" smtClean="0">
                        <a:latin typeface="Cambria Math" panose="02040503050406030204" pitchFamily="18" charset="0"/>
                      </a:rPr>
                      <m:t>   </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oMath>
                </a14:m>
                <a:r>
                  <a:rPr lang="zh-CN" altLang="en-US" dirty="0" smtClean="0"/>
                  <a:t>，则</a:t>
                </a:r>
                <a:endParaRPr lang="zh-CN" altLang="zh-CN" dirty="0"/>
              </a:p>
              <a:p>
                <a:pPr lvl="1">
                  <a:defRPr/>
                </a:pPr>
                <a:endParaRPr lang="en-US" altLang="zh-CN" dirty="0" smtClean="0"/>
              </a:p>
              <a:p>
                <a:pPr lvl="1">
                  <a:defRPr/>
                </a:pPr>
                <a:endParaRPr lang="en-US" altLang="zh-CN" dirty="0"/>
              </a:p>
              <a:p>
                <a:pPr>
                  <a:defRPr/>
                </a:pPr>
                <a:r>
                  <a:rPr lang="zh-CN" altLang="en-US" dirty="0" smtClean="0"/>
                  <a:t>证明：</a:t>
                </a:r>
                <a:endParaRPr lang="en-US" altLang="zh-CN" dirty="0" smtClean="0"/>
              </a:p>
              <a:p>
                <a:pPr>
                  <a:defRPr/>
                </a:pPr>
                <a:endParaRPr lang="en-US" altLang="zh-CN" dirty="0" smtClean="0"/>
              </a:p>
              <a:p>
                <a:pPr>
                  <a:defRPr/>
                </a:pPr>
                <a:endParaRPr lang="en-US" altLang="zh-CN" dirty="0"/>
              </a:p>
              <a:p>
                <a:pPr>
                  <a:defRPr/>
                </a:pPr>
                <a:endParaRPr lang="en-US" altLang="zh-CN" dirty="0" smtClean="0"/>
              </a:p>
              <a:p>
                <a:pPr>
                  <a:defRPr/>
                </a:pPr>
                <a:endParaRPr lang="en-US" altLang="zh-CN" dirty="0" smtClean="0"/>
              </a:p>
              <a:p>
                <a:pPr>
                  <a:defRPr/>
                </a:pPr>
                <a:endParaRPr lang="en-US" altLang="zh-CN" dirty="0"/>
              </a:p>
              <a:p>
                <a:pPr>
                  <a:defRPr/>
                </a:pPr>
                <a:r>
                  <a:rPr lang="zh-CN" altLang="en-US" dirty="0" smtClean="0"/>
                  <a:t>推论：</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31478" y="620025"/>
                <a:ext cx="8281044" cy="5976937"/>
              </a:xfrm>
              <a:blipFill>
                <a:blip r:embed="rId4" cstate="print"/>
                <a:stretch>
                  <a:fillRect l="-74" t="-1633"/>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E7CDBC94-C04D-4F64-8853-636F8F5A872E}" type="datetime8">
              <a:rPr lang="zh-CN" altLang="en-US" smtClean="0"/>
              <a:pPr>
                <a:defRPr/>
              </a:pPr>
              <a:t>2018年9月10日1时32分</a:t>
            </a:fld>
            <a:endParaRPr lang="zh-CN" altLang="en-US" dirty="0"/>
          </a:p>
        </p:txBody>
      </p:sp>
      <p:sp>
        <p:nvSpPr>
          <p:cNvPr id="57348"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6BB2A73-E6DF-4C94-B056-D9E32425E65B}" type="slidenum">
              <a:rPr lang="zh-CN" altLang="en-US" sz="1800">
                <a:solidFill>
                  <a:srgbClr val="FFFFFF"/>
                </a:solidFill>
                <a:latin typeface="Georgia" panose="02040502050405020303" pitchFamily="18" charset="0"/>
              </a:rPr>
              <a:pPr>
                <a:spcBef>
                  <a:spcPct val="0"/>
                </a:spcBef>
                <a:buClrTx/>
                <a:buFontTx/>
                <a:buNone/>
              </a:pPr>
              <a:t>96</a:t>
            </a:fld>
            <a:endParaRPr lang="zh-CN" altLang="en-US" sz="1800">
              <a:solidFill>
                <a:srgbClr val="FFFFFF"/>
              </a:solidFill>
              <a:latin typeface="Georgia" panose="02040502050405020303" pitchFamily="18" charset="0"/>
            </a:endParaRPr>
          </a:p>
        </p:txBody>
      </p:sp>
      <p:sp>
        <p:nvSpPr>
          <p:cNvPr id="5734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7350" name="对象 6"/>
          <p:cNvGraphicFramePr>
            <a:graphicFrameLocks noChangeAspect="1"/>
          </p:cNvGraphicFramePr>
          <p:nvPr>
            <p:extLst>
              <p:ext uri="{D42A27DB-BD31-4B8C-83A1-F6EECF244321}">
                <p14:modId xmlns:p14="http://schemas.microsoft.com/office/powerpoint/2010/main" xmlns="" val="3493132283"/>
              </p:ext>
            </p:extLst>
          </p:nvPr>
        </p:nvGraphicFramePr>
        <p:xfrm>
          <a:off x="2651617" y="1123920"/>
          <a:ext cx="3052271" cy="973884"/>
        </p:xfrm>
        <a:graphic>
          <a:graphicData uri="http://schemas.openxmlformats.org/presentationml/2006/ole">
            <p:oleObj spid="_x0000_s164168" name="Equation" r:id="rId5" imgW="1295280" imgH="406080" progId="Equation.DSMT4">
              <p:embed/>
            </p:oleObj>
          </a:graphicData>
        </a:graphic>
      </p:graphicFrame>
      <p:sp>
        <p:nvSpPr>
          <p:cNvPr id="5735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7352" name="对象 8"/>
          <p:cNvGraphicFramePr>
            <a:graphicFrameLocks noChangeAspect="1"/>
          </p:cNvGraphicFramePr>
          <p:nvPr>
            <p:extLst>
              <p:ext uri="{D42A27DB-BD31-4B8C-83A1-F6EECF244321}">
                <p14:modId xmlns:p14="http://schemas.microsoft.com/office/powerpoint/2010/main" xmlns="" val="299992328"/>
              </p:ext>
            </p:extLst>
          </p:nvPr>
        </p:nvGraphicFramePr>
        <p:xfrm>
          <a:off x="1835696" y="2400767"/>
          <a:ext cx="4529424" cy="956596"/>
        </p:xfrm>
        <a:graphic>
          <a:graphicData uri="http://schemas.openxmlformats.org/presentationml/2006/ole">
            <p:oleObj spid="_x0000_s164169" name="Equation" r:id="rId6" imgW="1917360" imgH="406080" progId="Equation.DSMT4">
              <p:embed/>
            </p:oleObj>
          </a:graphicData>
        </a:graphic>
      </p:graphicFrame>
      <p:sp>
        <p:nvSpPr>
          <p:cNvPr id="5735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7354" name="对象 10"/>
          <p:cNvGraphicFramePr>
            <a:graphicFrameLocks noChangeAspect="1"/>
          </p:cNvGraphicFramePr>
          <p:nvPr>
            <p:extLst>
              <p:ext uri="{D42A27DB-BD31-4B8C-83A1-F6EECF244321}">
                <p14:modId xmlns:p14="http://schemas.microsoft.com/office/powerpoint/2010/main" xmlns="" val="3677585538"/>
              </p:ext>
            </p:extLst>
          </p:nvPr>
        </p:nvGraphicFramePr>
        <p:xfrm>
          <a:off x="2339752" y="4869160"/>
          <a:ext cx="3939715" cy="1087216"/>
        </p:xfrm>
        <a:graphic>
          <a:graphicData uri="http://schemas.openxmlformats.org/presentationml/2006/ole">
            <p:oleObj spid="_x0000_s164170" name="Equation" r:id="rId7" imgW="1523880" imgH="419040" progId="Equation.DSMT4">
              <p:embed/>
            </p:oleObj>
          </a:graphicData>
        </a:graphic>
      </p:graphicFrame>
      <p:graphicFrame>
        <p:nvGraphicFramePr>
          <p:cNvPr id="57355" name="对象 11"/>
          <p:cNvGraphicFramePr>
            <a:graphicFrameLocks noChangeAspect="1"/>
          </p:cNvGraphicFramePr>
          <p:nvPr>
            <p:extLst>
              <p:ext uri="{D42A27DB-BD31-4B8C-83A1-F6EECF244321}">
                <p14:modId xmlns:p14="http://schemas.microsoft.com/office/powerpoint/2010/main" xmlns="" val="2535616400"/>
              </p:ext>
            </p:extLst>
          </p:nvPr>
        </p:nvGraphicFramePr>
        <p:xfrm>
          <a:off x="1237474" y="3496167"/>
          <a:ext cx="2967753" cy="987330"/>
        </p:xfrm>
        <a:graphic>
          <a:graphicData uri="http://schemas.openxmlformats.org/presentationml/2006/ole">
            <p:oleObj spid="_x0000_s164171" name="Equation" r:id="rId8" imgW="1257120" imgH="419040" progId="Equation.DSMT4">
              <p:embed/>
            </p:oleObj>
          </a:graphicData>
        </a:graphic>
      </p:graphicFrame>
      <p:graphicFrame>
        <p:nvGraphicFramePr>
          <p:cNvPr id="57356" name="对象 13"/>
          <p:cNvGraphicFramePr>
            <a:graphicFrameLocks noChangeAspect="1"/>
          </p:cNvGraphicFramePr>
          <p:nvPr>
            <p:extLst>
              <p:ext uri="{D42A27DB-BD31-4B8C-83A1-F6EECF244321}">
                <p14:modId xmlns:p14="http://schemas.microsoft.com/office/powerpoint/2010/main" xmlns="" val="4123422057"/>
              </p:ext>
            </p:extLst>
          </p:nvPr>
        </p:nvGraphicFramePr>
        <p:xfrm>
          <a:off x="6732240" y="3803339"/>
          <a:ext cx="1736471" cy="478298"/>
        </p:xfrm>
        <a:graphic>
          <a:graphicData uri="http://schemas.openxmlformats.org/presentationml/2006/ole">
            <p:oleObj spid="_x0000_s164172" name="Equation" r:id="rId9" imgW="736560" imgH="203040" progId="Equation.DSMT4">
              <p:embed/>
            </p:oleObj>
          </a:graphicData>
        </a:graphic>
      </p:graphicFrame>
      <p:graphicFrame>
        <p:nvGraphicFramePr>
          <p:cNvPr id="57357" name="对象 14"/>
          <p:cNvGraphicFramePr>
            <a:graphicFrameLocks noChangeAspect="1"/>
          </p:cNvGraphicFramePr>
          <p:nvPr>
            <p:extLst>
              <p:ext uri="{D42A27DB-BD31-4B8C-83A1-F6EECF244321}">
                <p14:modId xmlns:p14="http://schemas.microsoft.com/office/powerpoint/2010/main" xmlns="" val="1013822464"/>
              </p:ext>
            </p:extLst>
          </p:nvPr>
        </p:nvGraphicFramePr>
        <p:xfrm>
          <a:off x="4215893" y="3615305"/>
          <a:ext cx="2516347" cy="777954"/>
        </p:xfrm>
        <a:graphic>
          <a:graphicData uri="http://schemas.openxmlformats.org/presentationml/2006/ole">
            <p:oleObj spid="_x0000_s164173" name="Equation" r:id="rId10" imgW="1066680" imgH="330120" progId="Equation.DSMT4">
              <p:embed/>
            </p:oleObj>
          </a:graphicData>
        </a:graphic>
      </p:graphicFrame>
      <p:sp>
        <p:nvSpPr>
          <p:cNvPr id="14" name="棱台 13">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圆角矩形 1"/>
          <p:cNvSpPr/>
          <p:nvPr/>
        </p:nvSpPr>
        <p:spPr>
          <a:xfrm>
            <a:off x="5004048" y="3717032"/>
            <a:ext cx="699840" cy="564605"/>
          </a:xfrm>
          <a:prstGeom prst="roundRect">
            <a:avLst/>
          </a:prstGeom>
          <a:solidFill>
            <a:schemeClr val="accent1">
              <a:alpha val="12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7350"/>
                                        </p:tgtEl>
                                        <p:attrNameLst>
                                          <p:attrName>style.visibility</p:attrName>
                                        </p:attrNameLst>
                                      </p:cBhvr>
                                      <p:to>
                                        <p:strVal val="visible"/>
                                      </p:to>
                                    </p:set>
                                    <p:anim calcmode="lin" valueType="num">
                                      <p:cBhvr>
                                        <p:cTn id="11" dur="500" fill="hold"/>
                                        <p:tgtEl>
                                          <p:spTgt spid="57350"/>
                                        </p:tgtEl>
                                        <p:attrNameLst>
                                          <p:attrName>ppt_w</p:attrName>
                                        </p:attrNameLst>
                                      </p:cBhvr>
                                      <p:tavLst>
                                        <p:tav tm="0">
                                          <p:val>
                                            <p:fltVal val="0"/>
                                          </p:val>
                                        </p:tav>
                                        <p:tav tm="100000">
                                          <p:val>
                                            <p:strVal val="#ppt_w"/>
                                          </p:val>
                                        </p:tav>
                                      </p:tavLst>
                                    </p:anim>
                                    <p:anim calcmode="lin" valueType="num">
                                      <p:cBhvr>
                                        <p:cTn id="12" dur="500" fill="hold"/>
                                        <p:tgtEl>
                                          <p:spTgt spid="57350"/>
                                        </p:tgtEl>
                                        <p:attrNameLst>
                                          <p:attrName>ppt_h</p:attrName>
                                        </p:attrNameLst>
                                      </p:cBhvr>
                                      <p:tavLst>
                                        <p:tav tm="0">
                                          <p:val>
                                            <p:fltVal val="0"/>
                                          </p:val>
                                        </p:tav>
                                        <p:tav tm="100000">
                                          <p:val>
                                            <p:strVal val="#ppt_h"/>
                                          </p:val>
                                        </p:tav>
                                      </p:tavLst>
                                    </p:anim>
                                    <p:animEffect transition="in" filter="fade">
                                      <p:cBhvr>
                                        <p:cTn id="13" dur="500"/>
                                        <p:tgtEl>
                                          <p:spTgt spid="573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57352"/>
                                        </p:tgtEl>
                                        <p:attrNameLst>
                                          <p:attrName>style.visibility</p:attrName>
                                        </p:attrNameLst>
                                      </p:cBhvr>
                                      <p:to>
                                        <p:strVal val="visible"/>
                                      </p:to>
                                    </p:set>
                                    <p:anim calcmode="lin" valueType="num">
                                      <p:cBhvr>
                                        <p:cTn id="22" dur="500" fill="hold"/>
                                        <p:tgtEl>
                                          <p:spTgt spid="57352"/>
                                        </p:tgtEl>
                                        <p:attrNameLst>
                                          <p:attrName>ppt_w</p:attrName>
                                        </p:attrNameLst>
                                      </p:cBhvr>
                                      <p:tavLst>
                                        <p:tav tm="0">
                                          <p:val>
                                            <p:fltVal val="0"/>
                                          </p:val>
                                        </p:tav>
                                        <p:tav tm="100000">
                                          <p:val>
                                            <p:strVal val="#ppt_w"/>
                                          </p:val>
                                        </p:tav>
                                      </p:tavLst>
                                    </p:anim>
                                    <p:anim calcmode="lin" valueType="num">
                                      <p:cBhvr>
                                        <p:cTn id="23" dur="500" fill="hold"/>
                                        <p:tgtEl>
                                          <p:spTgt spid="57352"/>
                                        </p:tgtEl>
                                        <p:attrNameLst>
                                          <p:attrName>ppt_h</p:attrName>
                                        </p:attrNameLst>
                                      </p:cBhvr>
                                      <p:tavLst>
                                        <p:tav tm="0">
                                          <p:val>
                                            <p:fltVal val="0"/>
                                          </p:val>
                                        </p:tav>
                                        <p:tav tm="100000">
                                          <p:val>
                                            <p:strVal val="#ppt_h"/>
                                          </p:val>
                                        </p:tav>
                                      </p:tavLst>
                                    </p:anim>
                                    <p:animEffect transition="in" filter="fade">
                                      <p:cBhvr>
                                        <p:cTn id="24" dur="500"/>
                                        <p:tgtEl>
                                          <p:spTgt spid="573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7355"/>
                                        </p:tgtEl>
                                        <p:attrNameLst>
                                          <p:attrName>style.visibility</p:attrName>
                                        </p:attrNameLst>
                                      </p:cBhvr>
                                      <p:to>
                                        <p:strVal val="visible"/>
                                      </p:to>
                                    </p:set>
                                    <p:animEffect transition="in" filter="wipe(left)">
                                      <p:cBhvr>
                                        <p:cTn id="29" dur="500"/>
                                        <p:tgtEl>
                                          <p:spTgt spid="573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7357"/>
                                        </p:tgtEl>
                                        <p:attrNameLst>
                                          <p:attrName>style.visibility</p:attrName>
                                        </p:attrNameLst>
                                      </p:cBhvr>
                                      <p:to>
                                        <p:strVal val="visible"/>
                                      </p:to>
                                    </p:set>
                                    <p:animEffect transition="in" filter="wipe(left)">
                                      <p:cBhvr>
                                        <p:cTn id="34" dur="500"/>
                                        <p:tgtEl>
                                          <p:spTgt spid="57357"/>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3"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heel(3)">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7356"/>
                                        </p:tgtEl>
                                        <p:attrNameLst>
                                          <p:attrName>style.visibility</p:attrName>
                                        </p:attrNameLst>
                                      </p:cBhvr>
                                      <p:to>
                                        <p:strVal val="visible"/>
                                      </p:to>
                                    </p:set>
                                    <p:animEffect transition="in" filter="wipe(left)">
                                      <p:cBhvr>
                                        <p:cTn id="44" dur="500"/>
                                        <p:tgtEl>
                                          <p:spTgt spid="573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wipe(left)">
                                      <p:cBhvr>
                                        <p:cTn id="49" dur="500"/>
                                        <p:tgtEl>
                                          <p:spTgt spid="3">
                                            <p:txEl>
                                              <p:pRg st="9" end="9"/>
                                            </p:txEl>
                                          </p:spTgt>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57354"/>
                                        </p:tgtEl>
                                        <p:attrNameLst>
                                          <p:attrName>style.visibility</p:attrName>
                                        </p:attrNameLst>
                                      </p:cBhvr>
                                      <p:to>
                                        <p:strVal val="visible"/>
                                      </p:to>
                                    </p:set>
                                    <p:anim calcmode="lin" valueType="num">
                                      <p:cBhvr>
                                        <p:cTn id="53" dur="500" fill="hold"/>
                                        <p:tgtEl>
                                          <p:spTgt spid="57354"/>
                                        </p:tgtEl>
                                        <p:attrNameLst>
                                          <p:attrName>ppt_w</p:attrName>
                                        </p:attrNameLst>
                                      </p:cBhvr>
                                      <p:tavLst>
                                        <p:tav tm="0">
                                          <p:val>
                                            <p:fltVal val="0"/>
                                          </p:val>
                                        </p:tav>
                                        <p:tav tm="100000">
                                          <p:val>
                                            <p:strVal val="#ppt_w"/>
                                          </p:val>
                                        </p:tav>
                                      </p:tavLst>
                                    </p:anim>
                                    <p:anim calcmode="lin" valueType="num">
                                      <p:cBhvr>
                                        <p:cTn id="54" dur="500" fill="hold"/>
                                        <p:tgtEl>
                                          <p:spTgt spid="57354"/>
                                        </p:tgtEl>
                                        <p:attrNameLst>
                                          <p:attrName>ppt_h</p:attrName>
                                        </p:attrNameLst>
                                      </p:cBhvr>
                                      <p:tavLst>
                                        <p:tav tm="0">
                                          <p:val>
                                            <p:fltVal val="0"/>
                                          </p:val>
                                        </p:tav>
                                        <p:tav tm="100000">
                                          <p:val>
                                            <p:strVal val="#ppt_h"/>
                                          </p:val>
                                        </p:tav>
                                      </p:tavLst>
                                    </p:anim>
                                    <p:animEffect transition="in" filter="fade">
                                      <p:cBhvr>
                                        <p:cTn id="55" dur="500"/>
                                        <p:tgtEl>
                                          <p:spTgt spid="57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79351" y="692423"/>
                <a:ext cx="8641084" cy="5976937"/>
              </a:xfrm>
            </p:spPr>
            <p:txBody>
              <a:bodyPr/>
              <a:lstStyle/>
              <a:p>
                <a:pPr marL="623887" indent="-514350">
                  <a:buFont typeface="+mj-lt"/>
                  <a:buAutoNum type="arabicPeriod" startAt="8"/>
                  <a:defRPr/>
                </a:pPr>
                <a:r>
                  <a:rPr lang="zh-CN" altLang="zh-CN" dirty="0" smtClean="0">
                    <a:solidFill>
                      <a:srgbClr val="FF0000"/>
                    </a:solidFill>
                    <a:latin typeface="华文楷体" panose="02010600040101010101" pitchFamily="2" charset="-122"/>
                    <a:ea typeface="华文楷体" panose="02010600040101010101" pitchFamily="2" charset="-122"/>
                  </a:rPr>
                  <a:t>积分性质</a:t>
                </a:r>
                <a:r>
                  <a:rPr lang="zh-CN" altLang="en-US" dirty="0" smtClean="0"/>
                  <a:t>：</a:t>
                </a:r>
                <a14:m>
                  <m:oMath xmlns:m="http://schemas.openxmlformats.org/officeDocument/2006/math">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 →∞ </m:t>
                    </m:r>
                  </m:oMath>
                </a14:m>
                <a:r>
                  <a:rPr lang="zh-CN" altLang="zh-CN" dirty="0" smtClean="0"/>
                  <a:t>时</a:t>
                </a:r>
                <a:r>
                  <a:rPr lang="en-US" altLang="zh-CN" dirty="0" smtClean="0"/>
                  <a:t/>
                </a:r>
                <a14:m>
                  <m:oMath xmlns:m="http://schemas.openxmlformats.org/officeDocument/2006/math">
                    <m:r>
                      <a:rPr lang="en-US" altLang="zh-CN" b="1" i="1" dirty="0" smtClean="0">
                        <a:latin typeface="Cambria Math" panose="02040503050406030204" pitchFamily="18" charset="0"/>
                      </a:rPr>
                      <m:t>𝒈</m:t>
                    </m:r>
                    <m:d>
                      <m:dPr>
                        <m:ctrlPr>
                          <a:rPr lang="en-US" altLang="zh-CN" b="1" i="1" dirty="0" smtClean="0">
                            <a:latin typeface="Cambria Math"/>
                          </a:rPr>
                        </m:ctrlPr>
                      </m:dPr>
                      <m:e>
                        <m:r>
                          <a:rPr lang="en-US" altLang="zh-CN" b="1" i="1" dirty="0" smtClean="0">
                            <a:latin typeface="Cambria Math" panose="02040503050406030204" pitchFamily="18" charset="0"/>
                          </a:rPr>
                          <m:t>𝒕</m:t>
                        </m:r>
                      </m:e>
                    </m:d>
                    <m:r>
                      <a:rPr lang="en-US" altLang="zh-CN" b="1" i="1" dirty="0" smtClean="0">
                        <a:latin typeface="Cambria Math" panose="02040503050406030204" pitchFamily="18" charset="0"/>
                      </a:rPr>
                      <m:t>=</m:t>
                    </m:r>
                    <m:nary>
                      <m:naryPr>
                        <m:ctrlPr>
                          <a:rPr lang="en-US" altLang="zh-CN" b="1" i="1" dirty="0" smtClean="0">
                            <a:latin typeface="Cambria Math"/>
                          </a:rPr>
                        </m:ctrlPr>
                      </m:naryPr>
                      <m:sub>
                        <m:r>
                          <m:rPr>
                            <m:brk m:alnAt="23"/>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m:t>
                        </m:r>
                      </m:sub>
                      <m:sup>
                        <m:r>
                          <a:rPr lang="en-US" altLang="zh-CN" b="1" i="1" dirty="0" smtClean="0">
                            <a:latin typeface="Cambria Math" panose="02040503050406030204" pitchFamily="18" charset="0"/>
                          </a:rPr>
                          <m:t>𝒕</m:t>
                        </m:r>
                      </m:sup>
                      <m:e>
                        <m:r>
                          <a:rPr lang="en-US" altLang="zh-CN" b="1" i="1" dirty="0" smtClean="0">
                            <a:latin typeface="Cambria Math" panose="02040503050406030204" pitchFamily="18" charset="0"/>
                          </a:rPr>
                          <m:t>𝒇</m:t>
                        </m:r>
                        <m:d>
                          <m:dPr>
                            <m:ctrlPr>
                              <a:rPr lang="en-US" altLang="zh-CN" b="1" i="1" dirty="0" smtClean="0">
                                <a:latin typeface="Cambria Math"/>
                              </a:rPr>
                            </m:ctrlPr>
                          </m:dPr>
                          <m:e>
                            <m:r>
                              <a:rPr lang="en-US" altLang="zh-CN" b="1" i="1" dirty="0" smtClean="0">
                                <a:latin typeface="Cambria Math" panose="02040503050406030204" pitchFamily="18" charset="0"/>
                              </a:rPr>
                              <m:t>𝝉</m:t>
                            </m:r>
                          </m:e>
                        </m:d>
                        <m:r>
                          <a:rPr lang="en-US" altLang="zh-CN" b="1" i="0" dirty="0" smtClean="0">
                            <a:latin typeface="Cambria Math" panose="02040503050406030204" pitchFamily="18" charset="0"/>
                          </a:rPr>
                          <m:t>𝐝</m:t>
                        </m:r>
                        <m:r>
                          <a:rPr lang="en-US" altLang="zh-CN" b="1" i="1" dirty="0" smtClean="0">
                            <a:latin typeface="Cambria Math" panose="02040503050406030204" pitchFamily="18" charset="0"/>
                          </a:rPr>
                          <m:t>𝝉</m:t>
                        </m:r>
                      </m:e>
                    </m:nary>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r>
                  <a:rPr lang="zh-CN" altLang="zh-CN" dirty="0" smtClean="0"/>
                  <a:t>，</a:t>
                </a:r>
                <a:r>
                  <a:rPr lang="zh-CN" altLang="zh-CN" dirty="0"/>
                  <a:t>则</a:t>
                </a:r>
              </a:p>
              <a:p>
                <a:pPr>
                  <a:lnSpc>
                    <a:spcPct val="150000"/>
                  </a:lnSpc>
                  <a:defRPr/>
                </a:pPr>
                <a:endParaRPr lang="en-US" altLang="zh-CN" dirty="0" smtClean="0"/>
              </a:p>
              <a:p>
                <a:pPr>
                  <a:defRPr/>
                </a:pPr>
                <a:endParaRPr lang="en-US" altLang="zh-CN" dirty="0"/>
              </a:p>
              <a:p>
                <a:pPr>
                  <a:lnSpc>
                    <a:spcPct val="150000"/>
                  </a:lnSpc>
                  <a:defRPr/>
                </a:pPr>
                <a:r>
                  <a:rPr lang="zh-CN" altLang="en-US" dirty="0" smtClean="0"/>
                  <a:t>证明：显然有 </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sSup>
                      <m:sSupPr>
                        <m:ctrlPr>
                          <a:rPr lang="en-US" altLang="zh-CN" b="1" i="1" smtClean="0">
                            <a:latin typeface="Cambria Math"/>
                          </a:rPr>
                        </m:ctrlPr>
                      </m:sSupPr>
                      <m:e>
                        <m:r>
                          <a:rPr lang="en-US" altLang="zh-CN" b="1" i="1" smtClean="0">
                            <a:latin typeface="Cambria Math" panose="02040503050406030204" pitchFamily="18" charset="0"/>
                          </a:rPr>
                          <m:t>𝒈</m:t>
                        </m:r>
                      </m:e>
                      <m:sup>
                        <m:r>
                          <a:rPr lang="en-US" altLang="zh-CN" b="1" i="1" smtClean="0">
                            <a:latin typeface="Cambria Math" panose="02040503050406030204" pitchFamily="18" charset="0"/>
                          </a:rPr>
                          <m:t>′</m:t>
                        </m:r>
                      </m:sup>
                    </m:sSup>
                    <m:d>
                      <m:dPr>
                        <m:ctrlPr>
                          <a:rPr lang="en-US" altLang="zh-CN" b="1" i="1" smtClean="0">
                            <a:latin typeface="Cambria Math"/>
                          </a:rPr>
                        </m:ctrlPr>
                      </m:dPr>
                      <m:e>
                        <m:r>
                          <a:rPr lang="en-US" altLang="zh-CN" b="1" i="1" smtClean="0">
                            <a:latin typeface="Cambria Math" panose="02040503050406030204" pitchFamily="18" charset="0"/>
                          </a:rPr>
                          <m:t>𝒕</m:t>
                        </m:r>
                      </m:e>
                    </m:d>
                  </m:oMath>
                </a14:m>
                <a:endParaRPr lang="en-US" altLang="zh-CN" dirty="0" smtClean="0"/>
              </a:p>
              <a:p>
                <a:pPr marL="109537" indent="0">
                  <a:lnSpc>
                    <a:spcPct val="150000"/>
                  </a:lnSpc>
                  <a:buNone/>
                  <a:defRPr/>
                </a:pPr>
                <a:r>
                  <a:rPr lang="zh-CN" altLang="en-US" dirty="0" smtClean="0"/>
                  <a:t>   则由</a:t>
                </a:r>
                <a:r>
                  <a:rPr lang="zh-CN" altLang="en-US" u="sng" dirty="0" smtClean="0">
                    <a:solidFill>
                      <a:srgbClr val="FF0000"/>
                    </a:solidFill>
                    <a:latin typeface="华文楷体" panose="02010600040101010101" pitchFamily="2" charset="-122"/>
                    <a:ea typeface="华文楷体" panose="02010600040101010101" pitchFamily="2" charset="-122"/>
                  </a:rPr>
                  <a:t>微分性质</a:t>
                </a:r>
                <a:r>
                  <a:rPr lang="zh-CN" altLang="en-US" dirty="0" smtClean="0"/>
                  <a:t>，可得</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79351" y="692423"/>
                <a:ext cx="8641084" cy="5976937"/>
              </a:xfrm>
              <a:blipFill>
                <a:blip r:embed="rId4" cstate="print"/>
                <a:stretch>
                  <a:fillRect t="-102"/>
                </a:stretch>
              </a:blipFill>
            </p:spPr>
            <p:txBody>
              <a:bodyPr/>
              <a:lstStyle/>
              <a:p>
                <a:r>
                  <a:rPr lang="zh-CN" altLang="en-US">
                    <a:noFill/>
                  </a:rPr>
                  <a:t> </a:t>
                </a:r>
              </a:p>
            </p:txBody>
          </p:sp>
        </mc:Fallback>
      </mc:AlternateContent>
      <p:sp>
        <p:nvSpPr>
          <p:cNvPr id="4" name="日期占位符 3"/>
          <p:cNvSpPr>
            <a:spLocks noGrp="1"/>
          </p:cNvSpPr>
          <p:nvPr>
            <p:ph type="dt" sz="quarter" idx="10"/>
          </p:nvPr>
        </p:nvSpPr>
        <p:spPr/>
        <p:txBody>
          <a:bodyPr/>
          <a:lstStyle/>
          <a:p>
            <a:pPr>
              <a:defRPr/>
            </a:pPr>
            <a:fld id="{DEFB769C-1281-4C8F-AC6F-A7D878563444}" type="datetime8">
              <a:rPr lang="zh-CN" altLang="en-US" smtClean="0"/>
              <a:pPr>
                <a:defRPr/>
              </a:pPr>
              <a:t>2018年9月10日1时32分</a:t>
            </a:fld>
            <a:endParaRPr lang="zh-CN" altLang="en-US" dirty="0"/>
          </a:p>
        </p:txBody>
      </p:sp>
      <p:sp>
        <p:nvSpPr>
          <p:cNvPr id="59396" name="灯片编号占位符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ClrTx/>
              <a:buFontTx/>
              <a:buNone/>
            </a:pPr>
            <a:fld id="{5362133E-A1A1-4A3A-B658-F3888ABE9449}" type="slidenum">
              <a:rPr lang="zh-CN" altLang="en-US" sz="1800">
                <a:solidFill>
                  <a:srgbClr val="FFFFFF"/>
                </a:solidFill>
                <a:latin typeface="Georgia" panose="02040502050405020303" pitchFamily="18" charset="0"/>
              </a:rPr>
              <a:pPr>
                <a:spcBef>
                  <a:spcPct val="0"/>
                </a:spcBef>
                <a:buClrTx/>
                <a:buFontTx/>
                <a:buNone/>
              </a:pPr>
              <a:t>97</a:t>
            </a:fld>
            <a:endParaRPr lang="zh-CN" altLang="en-US" sz="1800">
              <a:solidFill>
                <a:srgbClr val="FFFFFF"/>
              </a:solidFill>
              <a:latin typeface="Georgia" panose="02040502050405020303" pitchFamily="18" charset="0"/>
            </a:endParaRPr>
          </a:p>
        </p:txBody>
      </p:sp>
      <p:sp>
        <p:nvSpPr>
          <p:cNvPr id="5939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5939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9400" name="对象 8"/>
          <p:cNvGraphicFramePr>
            <a:graphicFrameLocks noChangeAspect="1"/>
          </p:cNvGraphicFramePr>
          <p:nvPr>
            <p:extLst>
              <p:ext uri="{D42A27DB-BD31-4B8C-83A1-F6EECF244321}">
                <p14:modId xmlns:p14="http://schemas.microsoft.com/office/powerpoint/2010/main" xmlns="" val="1696286886"/>
              </p:ext>
            </p:extLst>
          </p:nvPr>
        </p:nvGraphicFramePr>
        <p:xfrm>
          <a:off x="1362997" y="1374997"/>
          <a:ext cx="6521371" cy="973883"/>
        </p:xfrm>
        <a:graphic>
          <a:graphicData uri="http://schemas.openxmlformats.org/presentationml/2006/ole">
            <p:oleObj spid="_x0000_s130672" name="Equation" r:id="rId5" imgW="2755800" imgH="406080" progId="Equation.DSMT4">
              <p:embed/>
            </p:oleObj>
          </a:graphicData>
        </a:graphic>
      </p:graphicFrame>
      <p:sp>
        <p:nvSpPr>
          <p:cNvPr id="5940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sp>
        <p:nvSpPr>
          <p:cNvPr id="5940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ts val="300"/>
              </a:spcBef>
              <a:buClr>
                <a:schemeClr val="accent2"/>
              </a:buClr>
              <a:buFont typeface="Georgia" panose="02040502050405020303" pitchFamily="18" charset="0"/>
              <a:buChar char="▫"/>
              <a:defRPr sz="26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ts val="300"/>
              </a:spcBef>
              <a:buClr>
                <a:schemeClr val="accent1"/>
              </a:buClr>
              <a:buFont typeface="Wingdings 2" panose="05020102010507070707" pitchFamily="18" charset="2"/>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ts val="300"/>
              </a:spcBef>
              <a:buClr>
                <a:schemeClr val="accent1"/>
              </a:buClr>
              <a:buFont typeface="Wingdings 2" panose="05020102010507070707" pitchFamily="18" charset="2"/>
              <a:buChar char=""/>
              <a:defRPr sz="2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ts val="300"/>
              </a:spcBef>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Tx/>
              <a:buFontTx/>
              <a:buNone/>
            </a:pPr>
            <a:endParaRPr lang="zh-CN" altLang="en-US" sz="1800">
              <a:latin typeface="Georgia" panose="02040502050405020303" pitchFamily="18" charset="0"/>
            </a:endParaRPr>
          </a:p>
        </p:txBody>
      </p:sp>
      <p:graphicFrame>
        <p:nvGraphicFramePr>
          <p:cNvPr id="59405" name="对象 13"/>
          <p:cNvGraphicFramePr>
            <a:graphicFrameLocks noChangeAspect="1"/>
          </p:cNvGraphicFramePr>
          <p:nvPr>
            <p:extLst>
              <p:ext uri="{D42A27DB-BD31-4B8C-83A1-F6EECF244321}">
                <p14:modId xmlns:p14="http://schemas.microsoft.com/office/powerpoint/2010/main" xmlns="" val="3098666964"/>
              </p:ext>
            </p:extLst>
          </p:nvPr>
        </p:nvGraphicFramePr>
        <p:xfrm>
          <a:off x="1314244" y="3933485"/>
          <a:ext cx="4512136" cy="608917"/>
        </p:xfrm>
        <a:graphic>
          <a:graphicData uri="http://schemas.openxmlformats.org/presentationml/2006/ole">
            <p:oleObj spid="_x0000_s130673" name="Equation" r:id="rId6" imgW="1904760" imgH="253800" progId="Equation.DSMT4">
              <p:embed/>
            </p:oleObj>
          </a:graphicData>
        </a:graphic>
      </p:graphicFrame>
      <p:graphicFrame>
        <p:nvGraphicFramePr>
          <p:cNvPr id="59406" name="对象 14"/>
          <p:cNvGraphicFramePr>
            <a:graphicFrameLocks noChangeAspect="1"/>
          </p:cNvGraphicFramePr>
          <p:nvPr>
            <p:extLst>
              <p:ext uri="{D42A27DB-BD31-4B8C-83A1-F6EECF244321}">
                <p14:modId xmlns:p14="http://schemas.microsoft.com/office/powerpoint/2010/main" xmlns="" val="2367639673"/>
              </p:ext>
            </p:extLst>
          </p:nvPr>
        </p:nvGraphicFramePr>
        <p:xfrm>
          <a:off x="5868144" y="3933056"/>
          <a:ext cx="1651953" cy="606997"/>
        </p:xfrm>
        <a:graphic>
          <a:graphicData uri="http://schemas.openxmlformats.org/presentationml/2006/ole">
            <p:oleObj spid="_x0000_s130674" name="Equation" r:id="rId7" imgW="698400" imgH="253800" progId="Equation.DSMT4">
              <p:embed/>
            </p:oleObj>
          </a:graphicData>
        </a:graphic>
      </p:graphicFrame>
      <p:graphicFrame>
        <p:nvGraphicFramePr>
          <p:cNvPr id="59407" name="对象 15"/>
          <p:cNvGraphicFramePr>
            <a:graphicFrameLocks noChangeAspect="1"/>
          </p:cNvGraphicFramePr>
          <p:nvPr>
            <p:extLst>
              <p:ext uri="{D42A27DB-BD31-4B8C-83A1-F6EECF244321}">
                <p14:modId xmlns:p14="http://schemas.microsoft.com/office/powerpoint/2010/main" xmlns="" val="698836761"/>
              </p:ext>
            </p:extLst>
          </p:nvPr>
        </p:nvGraphicFramePr>
        <p:xfrm>
          <a:off x="2195736" y="4913885"/>
          <a:ext cx="2134092" cy="608917"/>
        </p:xfrm>
        <a:graphic>
          <a:graphicData uri="http://schemas.openxmlformats.org/presentationml/2006/ole">
            <p:oleObj spid="_x0000_s130675" name="Equation" r:id="rId8" imgW="901440" imgH="253800" progId="Equation.DSMT4">
              <p:embed/>
            </p:oleObj>
          </a:graphicData>
        </a:graphic>
      </p:graphicFrame>
      <p:graphicFrame>
        <p:nvGraphicFramePr>
          <p:cNvPr id="59408" name="对象 16"/>
          <p:cNvGraphicFramePr>
            <a:graphicFrameLocks noChangeAspect="1"/>
          </p:cNvGraphicFramePr>
          <p:nvPr>
            <p:extLst>
              <p:ext uri="{D42A27DB-BD31-4B8C-83A1-F6EECF244321}">
                <p14:modId xmlns:p14="http://schemas.microsoft.com/office/powerpoint/2010/main" xmlns="" val="1841130067"/>
              </p:ext>
            </p:extLst>
          </p:nvPr>
        </p:nvGraphicFramePr>
        <p:xfrm>
          <a:off x="4450878" y="4761174"/>
          <a:ext cx="3217466" cy="914337"/>
        </p:xfrm>
        <a:graphic>
          <a:graphicData uri="http://schemas.openxmlformats.org/presentationml/2006/ole">
            <p:oleObj spid="_x0000_s130676" name="Equation" r:id="rId9" imgW="1358640" imgH="380880" progId="Equation.DSMT4">
              <p:embed/>
            </p:oleObj>
          </a:graphicData>
        </a:graphic>
      </p:graphicFrame>
      <p:sp>
        <p:nvSpPr>
          <p:cNvPr id="17" name="棱台 16">
            <a:hlinkClick r:id="" action="ppaction://hlinkshowjump?jump=lastslideviewed"/>
          </p:cNvPr>
          <p:cNvSpPr/>
          <p:nvPr/>
        </p:nvSpPr>
        <p:spPr>
          <a:xfrm>
            <a:off x="8101013" y="6453188"/>
            <a:ext cx="863600" cy="288925"/>
          </a:xfrm>
          <a:prstGeom prst="beve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2"/>
                </a:solidFill>
              </a:rPr>
              <a:t>BACK</a:t>
            </a:r>
            <a:endParaRPr lang="zh-CN" altLang="en-US" dirty="0">
              <a:solidFill>
                <a:schemeClr val="tx2"/>
              </a:solidFill>
            </a:endParaRPr>
          </a:p>
        </p:txBody>
      </p:sp>
      <p:sp>
        <p:nvSpPr>
          <p:cNvPr id="2" name="矩形 1">
            <a:hlinkClick r:id="rId10" action="ppaction://hlinksldjump"/>
          </p:cNvPr>
          <p:cNvSpPr/>
          <p:nvPr/>
        </p:nvSpPr>
        <p:spPr>
          <a:xfrm>
            <a:off x="1619672" y="3356992"/>
            <a:ext cx="136815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9400"/>
                                        </p:tgtEl>
                                        <p:attrNameLst>
                                          <p:attrName>style.visibility</p:attrName>
                                        </p:attrNameLst>
                                      </p:cBhvr>
                                      <p:to>
                                        <p:strVal val="visible"/>
                                      </p:to>
                                    </p:set>
                                    <p:anim calcmode="lin" valueType="num">
                                      <p:cBhvr>
                                        <p:cTn id="11" dur="500" fill="hold"/>
                                        <p:tgtEl>
                                          <p:spTgt spid="59400"/>
                                        </p:tgtEl>
                                        <p:attrNameLst>
                                          <p:attrName>ppt_w</p:attrName>
                                        </p:attrNameLst>
                                      </p:cBhvr>
                                      <p:tavLst>
                                        <p:tav tm="0">
                                          <p:val>
                                            <p:fltVal val="0"/>
                                          </p:val>
                                        </p:tav>
                                        <p:tav tm="100000">
                                          <p:val>
                                            <p:strVal val="#ppt_w"/>
                                          </p:val>
                                        </p:tav>
                                      </p:tavLst>
                                    </p:anim>
                                    <p:anim calcmode="lin" valueType="num">
                                      <p:cBhvr>
                                        <p:cTn id="12" dur="500" fill="hold"/>
                                        <p:tgtEl>
                                          <p:spTgt spid="59400"/>
                                        </p:tgtEl>
                                        <p:attrNameLst>
                                          <p:attrName>ppt_h</p:attrName>
                                        </p:attrNameLst>
                                      </p:cBhvr>
                                      <p:tavLst>
                                        <p:tav tm="0">
                                          <p:val>
                                            <p:fltVal val="0"/>
                                          </p:val>
                                        </p:tav>
                                        <p:tav tm="100000">
                                          <p:val>
                                            <p:strVal val="#ppt_h"/>
                                          </p:val>
                                        </p:tav>
                                      </p:tavLst>
                                    </p:anim>
                                    <p:animEffect transition="in" filter="fade">
                                      <p:cBhvr>
                                        <p:cTn id="13" dur="500"/>
                                        <p:tgtEl>
                                          <p:spTgt spid="5940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59405"/>
                                        </p:tgtEl>
                                        <p:attrNameLst>
                                          <p:attrName>style.visibility</p:attrName>
                                        </p:attrNameLst>
                                      </p:cBhvr>
                                      <p:to>
                                        <p:strVal val="visible"/>
                                      </p:to>
                                    </p:set>
                                    <p:anim calcmode="lin" valueType="num">
                                      <p:cBhvr>
                                        <p:cTn id="27" dur="500" fill="hold"/>
                                        <p:tgtEl>
                                          <p:spTgt spid="59405"/>
                                        </p:tgtEl>
                                        <p:attrNameLst>
                                          <p:attrName>ppt_w</p:attrName>
                                        </p:attrNameLst>
                                      </p:cBhvr>
                                      <p:tavLst>
                                        <p:tav tm="0">
                                          <p:val>
                                            <p:fltVal val="0"/>
                                          </p:val>
                                        </p:tav>
                                        <p:tav tm="100000">
                                          <p:val>
                                            <p:strVal val="#ppt_w"/>
                                          </p:val>
                                        </p:tav>
                                      </p:tavLst>
                                    </p:anim>
                                    <p:anim calcmode="lin" valueType="num">
                                      <p:cBhvr>
                                        <p:cTn id="28" dur="500" fill="hold"/>
                                        <p:tgtEl>
                                          <p:spTgt spid="59405"/>
                                        </p:tgtEl>
                                        <p:attrNameLst>
                                          <p:attrName>ppt_h</p:attrName>
                                        </p:attrNameLst>
                                      </p:cBhvr>
                                      <p:tavLst>
                                        <p:tav tm="0">
                                          <p:val>
                                            <p:fltVal val="0"/>
                                          </p:val>
                                        </p:tav>
                                        <p:tav tm="100000">
                                          <p:val>
                                            <p:strVal val="#ppt_h"/>
                                          </p:val>
                                        </p:tav>
                                      </p:tavLst>
                                    </p:anim>
                                    <p:animEffect transition="in" filter="fade">
                                      <p:cBhvr>
                                        <p:cTn id="29" dur="500"/>
                                        <p:tgtEl>
                                          <p:spTgt spid="5940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9406"/>
                                        </p:tgtEl>
                                        <p:attrNameLst>
                                          <p:attrName>style.visibility</p:attrName>
                                        </p:attrNameLst>
                                      </p:cBhvr>
                                      <p:to>
                                        <p:strVal val="visible"/>
                                      </p:to>
                                    </p:set>
                                    <p:animEffect transition="in" filter="wipe(left)">
                                      <p:cBhvr>
                                        <p:cTn id="34" dur="500"/>
                                        <p:tgtEl>
                                          <p:spTgt spid="5940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9407"/>
                                        </p:tgtEl>
                                        <p:attrNameLst>
                                          <p:attrName>style.visibility</p:attrName>
                                        </p:attrNameLst>
                                      </p:cBhvr>
                                      <p:to>
                                        <p:strVal val="visible"/>
                                      </p:to>
                                    </p:set>
                                    <p:animEffect transition="in" filter="wipe(left)">
                                      <p:cBhvr>
                                        <p:cTn id="39" dur="500"/>
                                        <p:tgtEl>
                                          <p:spTgt spid="5940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9408"/>
                                        </p:tgtEl>
                                        <p:attrNameLst>
                                          <p:attrName>style.visibility</p:attrName>
                                        </p:attrNameLst>
                                      </p:cBhvr>
                                      <p:to>
                                        <p:strVal val="visible"/>
                                      </p:to>
                                    </p:set>
                                    <p:animEffect transition="in" filter="wipe(left)">
                                      <p:cBhvr>
                                        <p:cTn id="44" dur="500"/>
                                        <p:tgtEl>
                                          <p:spTgt spid="59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64096"/>
          </a:xfrm>
        </p:spPr>
        <p:txBody>
          <a:bodyPr/>
          <a:lstStyle/>
          <a:p>
            <a:r>
              <a:rPr lang="zh-CN" altLang="zh-CN" dirty="0"/>
              <a:t>有界性与连续性</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575556" y="1124744"/>
                <a:ext cx="7992888" cy="5256584"/>
              </a:xfrm>
            </p:spPr>
            <p:txBody>
              <a:bodyPr/>
              <a:lstStyle/>
              <a:p>
                <a:pPr>
                  <a:lnSpc>
                    <a:spcPct val="125000"/>
                  </a:lnSpc>
                </a:pPr>
                <a:r>
                  <a:rPr lang="zh-CN" altLang="zh-CN" dirty="0" smtClean="0"/>
                  <a:t>若</a:t>
                </a:r>
                <a:r>
                  <a:rPr lang="en-US" altLang="zh-CN" dirty="0" smtClean="0"/>
                  <a:t/>
                </a:r>
                <a14:m>
                  <m:oMath xmlns:m="http://schemas.openxmlformats.org/officeDocument/2006/math">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oMath>
                </a14:m>
                <a:r>
                  <a:rPr lang="en-US" altLang="zh-CN" dirty="0" smtClean="0"/>
                  <a:t/>
                </a:r>
                <a:r>
                  <a:rPr lang="zh-CN" altLang="zh-CN" dirty="0" smtClean="0"/>
                  <a:t>是</a:t>
                </a:r>
                <a:r>
                  <a:rPr lang="zh-CN" altLang="zh-CN" dirty="0"/>
                  <a:t>分片连续可微且绝对可积的函数，则对</a:t>
                </a:r>
                <a:r>
                  <a:rPr lang="en-US" altLang="zh-CN" dirty="0" smtClean="0"/>
                  <a:t/>
                </a:r>
                <a14:m>
                  <m:oMath xmlns:m="http://schemas.openxmlformats.org/officeDocument/2006/math">
                    <m:r>
                      <a:rPr lang="en-US" altLang="zh-CN" b="1" i="1">
                        <a:latin typeface="Cambria Math" panose="02040503050406030204" pitchFamily="18" charset="0"/>
                      </a:rPr>
                      <m:t>−∞&lt;</m:t>
                    </m:r>
                    <m:r>
                      <a:rPr lang="en-US" altLang="zh-CN" i="1">
                        <a:latin typeface="Cambria Math" panose="02040503050406030204" pitchFamily="18" charset="0"/>
                      </a:rPr>
                      <m:t>𝝎</m:t>
                    </m:r>
                    <m:r>
                      <a:rPr lang="en-US" altLang="zh-CN" b="1" i="1">
                        <a:latin typeface="Cambria Math" panose="02040503050406030204" pitchFamily="18" charset="0"/>
                      </a:rPr>
                      <m:t>&lt;∞</m:t>
                    </m:r>
                  </m:oMath>
                </a14:m>
                <a:r>
                  <a:rPr lang="en-US" altLang="zh-CN" dirty="0" smtClean="0"/>
                  <a:t/>
                </a:r>
                <a:r>
                  <a:rPr lang="zh-CN" altLang="zh-CN" dirty="0"/>
                  <a:t>有，</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en-US" altLang="zh-CN" dirty="0" smtClean="0"/>
                  <a:t/>
                </a:r>
                <a:r>
                  <a:rPr lang="zh-CN" altLang="zh-CN" dirty="0" smtClean="0"/>
                  <a:t>有界</a:t>
                </a:r>
                <a:r>
                  <a:rPr lang="zh-CN" altLang="zh-CN" dirty="0"/>
                  <a:t>且连续。</a:t>
                </a:r>
              </a:p>
              <a:p>
                <a:pPr>
                  <a:lnSpc>
                    <a:spcPct val="125000"/>
                  </a:lnSpc>
                </a:pPr>
                <a:r>
                  <a:rPr lang="zh-CN" altLang="zh-CN" dirty="0" smtClean="0"/>
                  <a:t>证明</a:t>
                </a:r>
                <a:r>
                  <a:rPr lang="zh-CN" altLang="zh-CN" dirty="0"/>
                  <a:t>：</a:t>
                </a:r>
                <a:r>
                  <a:rPr lang="zh-CN" altLang="zh-CN" dirty="0" smtClean="0"/>
                  <a:t>由</a:t>
                </a:r>
                <a:r>
                  <a:rPr lang="en-US" altLang="zh-CN" dirty="0" smtClean="0"/>
                  <a:t> Fourier </a:t>
                </a:r>
                <a:r>
                  <a:rPr lang="zh-CN" altLang="zh-CN" dirty="0" smtClean="0"/>
                  <a:t>变换</a:t>
                </a:r>
                <a:r>
                  <a:rPr lang="zh-CN" altLang="zh-CN" dirty="0"/>
                  <a:t>的</a:t>
                </a:r>
                <a:r>
                  <a:rPr lang="zh-CN" altLang="zh-CN" dirty="0" smtClean="0"/>
                  <a:t>定义</a:t>
                </a:r>
                <a:r>
                  <a:rPr lang="zh-CN" altLang="en-US" dirty="0" smtClean="0"/>
                  <a:t>，以及</a:t>
                </a:r>
                <a:r>
                  <a:rPr lang="en-US" altLang="zh-CN" dirty="0" smtClean="0"/>
                  <a:t/>
                </a:r>
                <a14:m>
                  <m:oMath xmlns:m="http://schemas.openxmlformats.org/officeDocument/2006/math">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oMath>
                </a14:m>
                <a:r>
                  <a:rPr lang="en-US" altLang="zh-CN" dirty="0"/>
                  <a:t/>
                </a:r>
                <a:r>
                  <a:rPr lang="zh-CN" altLang="zh-CN" dirty="0"/>
                  <a:t>的绝对</a:t>
                </a:r>
                <a:r>
                  <a:rPr lang="zh-CN" altLang="zh-CN" dirty="0" smtClean="0"/>
                  <a:t>可积性</a:t>
                </a:r>
                <a:r>
                  <a:rPr lang="zh-CN" altLang="zh-CN" dirty="0"/>
                  <a:t>可知</a:t>
                </a:r>
              </a:p>
              <a:p>
                <a:pPr marL="109537" indent="0">
                  <a:buNone/>
                </a:pPr>
                <a14:m>
                  <m:oMathPara xmlns:m="http://schemas.openxmlformats.org/officeDocument/2006/math">
                    <m:oMathParaPr>
                      <m:jc m:val="centerGroup"/>
                    </m:oMathParaPr>
                    <m:oMath xmlns:m="http://schemas.openxmlformats.org/officeDocument/2006/math">
                      <m:d>
                        <m:dPr>
                          <m:begChr m:val="|"/>
                          <m:endChr m:val="|"/>
                          <m:ctrlPr>
                            <a:rPr lang="zh-CN" altLang="zh-CN" i="1" smtClean="0">
                              <a:latin typeface="Cambria Math"/>
                            </a:rPr>
                          </m:ctrlPr>
                        </m:dPr>
                        <m:e>
                          <m:r>
                            <a:rPr lang="en-US" altLang="zh-CN" i="1" smtClean="0">
                              <a:latin typeface="Cambria Math" panose="02040503050406030204" pitchFamily="18" charset="0"/>
                            </a:rPr>
                            <m:t>𝑭</m:t>
                          </m:r>
                          <m:d>
                            <m:dPr>
                              <m:ctrlPr>
                                <a:rPr lang="zh-CN" altLang="zh-CN" i="1">
                                  <a:latin typeface="Cambria Math"/>
                                </a:rPr>
                              </m:ctrlPr>
                            </m:dPr>
                            <m:e>
                              <m:r>
                                <a:rPr lang="en-US" altLang="zh-CN" i="1">
                                  <a:latin typeface="Cambria Math" panose="02040503050406030204" pitchFamily="18" charset="0"/>
                                </a:rPr>
                                <m:t>𝝎</m:t>
                              </m:r>
                            </m:e>
                          </m:d>
                        </m:e>
                      </m:d>
                      <m:r>
                        <a:rPr lang="en-US" altLang="zh-CN" b="1" i="1" smtClean="0">
                          <a:latin typeface="Cambria Math" panose="02040503050406030204" pitchFamily="18" charset="0"/>
                        </a:rPr>
                        <m:t>=</m:t>
                      </m:r>
                      <m:d>
                        <m:dPr>
                          <m:begChr m:val="|"/>
                          <m:endChr m:val="|"/>
                          <m:ctrlPr>
                            <a:rPr lang="en-US" altLang="zh-CN" b="1" i="1" smtClean="0">
                              <a:latin typeface="Cambria Math"/>
                            </a:rPr>
                          </m:ctrlPr>
                        </m:dPr>
                        <m:e>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sSup>
                                <m:sSupPr>
                                  <m:ctrlPr>
                                    <a:rPr lang="zh-CN" altLang="zh-CN" i="1">
                                      <a:latin typeface="Cambria Math"/>
                                    </a:rPr>
                                  </m:ctrlPr>
                                </m:sSupPr>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r>
                                <a:rPr lang="en-US" altLang="zh-CN" i="1">
                                  <a:latin typeface="Cambria Math" panose="02040503050406030204" pitchFamily="18" charset="0"/>
                                </a:rPr>
                                <m:t>𝐝</m:t>
                              </m:r>
                              <m:r>
                                <a:rPr lang="en-US" altLang="zh-CN" i="1">
                                  <a:latin typeface="Cambria Math" panose="02040503050406030204" pitchFamily="18" charset="0"/>
                                </a:rPr>
                                <m:t>𝒕</m:t>
                              </m:r>
                            </m:e>
                          </m:nary>
                        </m:e>
                      </m:d>
                    </m:oMath>
                  </m:oMathPara>
                </a14:m>
                <a:endParaRPr lang="en-US" altLang="zh-CN" dirty="0"/>
              </a:p>
              <a:p>
                <a:pPr marL="109537" indent="0">
                  <a:lnSpc>
                    <a:spcPct val="125000"/>
                  </a:lnSpc>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e>
                          </m:d>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𝝎</m:t>
                                  </m:r>
                                  <m:r>
                                    <a:rPr lang="en-US" altLang="zh-CN" b="1" i="1">
                                      <a:latin typeface="Cambria Math" panose="02040503050406030204" pitchFamily="18" charset="0"/>
                                    </a:rPr>
                                    <m:t>𝒕</m:t>
                                  </m:r>
                                </m:sup>
                              </m:sSup>
                            </m:e>
                          </m:d>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m:t>
                      </m:r>
                      <m:nary>
                        <m:naryPr>
                          <m:limLoc m:val="subSup"/>
                          <m:ctrlPr>
                            <a:rPr lang="zh-CN" altLang="zh-CN" i="1">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a:latin typeface="Cambria Math" panose="02040503050406030204" pitchFamily="18" charset="0"/>
                        </a:rPr>
                        <m:t>&lt;∞</m:t>
                      </m:r>
                    </m:oMath>
                  </m:oMathPara>
                </a14:m>
                <a:endParaRPr lang="zh-CN" altLang="zh-CN" dirty="0"/>
              </a:p>
              <a:p>
                <a:pPr>
                  <a:lnSpc>
                    <a:spcPct val="125000"/>
                  </a:lnSpc>
                </a:pPr>
                <a:r>
                  <a:rPr lang="zh-CN" altLang="zh-CN" dirty="0"/>
                  <a:t>从而可知</a:t>
                </a:r>
                <a:r>
                  <a:rPr lang="en-US" altLang="zh-CN" dirty="0" smtClean="0"/>
                  <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en-US" altLang="zh-CN" dirty="0" smtClean="0"/>
                  <a:t/>
                </a:r>
                <a:r>
                  <a:rPr lang="zh-CN" altLang="zh-CN" dirty="0" smtClean="0"/>
                  <a:t>有界。</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75556" y="1124744"/>
                <a:ext cx="7992888" cy="5256584"/>
              </a:xfrm>
              <a:blipFill>
                <a:blip r:embed="rId2" cstate="print"/>
                <a:stretch>
                  <a:fillRect t="-5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98</a:t>
            </a:fld>
            <a:endParaRPr lang="zh-CN" altLang="en-US"/>
          </a:p>
        </p:txBody>
      </p:sp>
      <p:sp>
        <p:nvSpPr>
          <p:cNvPr id="6" name="矩形 5"/>
          <p:cNvSpPr/>
          <p:nvPr/>
        </p:nvSpPr>
        <p:spPr>
          <a:xfrm>
            <a:off x="4716016" y="4509120"/>
            <a:ext cx="3168352" cy="10268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7133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827584" y="620688"/>
                <a:ext cx="7992888" cy="5256584"/>
              </a:xfrm>
            </p:spPr>
            <p:txBody>
              <a:bodyPr/>
              <a:lstStyle/>
              <a:p>
                <a:r>
                  <a:rPr lang="zh-CN" altLang="en-US" dirty="0" smtClean="0"/>
                  <a:t>当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𝒉</m:t>
                    </m:r>
                    <m:r>
                      <a:rPr lang="en-US" altLang="zh-CN" i="1" smtClean="0">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𝟎</m:t>
                    </m:r>
                  </m:oMath>
                </a14:m>
                <a:r>
                  <a:rPr lang="zh-CN" altLang="en-US" dirty="0" smtClean="0"/>
                  <a:t> 时</a:t>
                </a:r>
                <a14:m>
                  <m:oMath xmlns:m="http://schemas.openxmlformats.org/officeDocument/2006/math">
                    <m:r>
                      <a:rPr lang="zh-CN" altLang="en-US" dirty="0">
                        <a:latin typeface="Cambria Math" panose="02040503050406030204" pitchFamily="18" charset="0"/>
                      </a:rPr>
                      <m:t>：</m:t>
                    </m:r>
                  </m:oMath>
                </a14:m>
                <a:endParaRPr lang="en-US" altLang="zh-CN" dirty="0" smtClean="0"/>
              </a:p>
              <a:p>
                <a:pPr marL="109537" indent="0">
                  <a:buNone/>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a:rPr>
                          </m:ctrlPr>
                        </m:dPr>
                        <m:e>
                          <m:r>
                            <a:rPr lang="en-US" altLang="zh-CN" sz="2400" b="1" i="1">
                              <a:latin typeface="Cambria Math" panose="02040503050406030204" pitchFamily="18" charset="0"/>
                            </a:rPr>
                            <m:t>𝑭</m:t>
                          </m:r>
                          <m:d>
                            <m:dPr>
                              <m:ctrlPr>
                                <a:rPr lang="zh-CN" altLang="zh-CN" sz="2400" i="1">
                                  <a:latin typeface="Cambria Math"/>
                                </a:rPr>
                              </m:ctrlPr>
                            </m:dPr>
                            <m:e>
                              <m:r>
                                <a:rPr lang="en-US" altLang="zh-CN" sz="2400" b="1" i="1">
                                  <a:latin typeface="Cambria Math" panose="02040503050406030204" pitchFamily="18" charset="0"/>
                                </a:rPr>
                                <m:t>𝝎</m:t>
                              </m:r>
                              <m:r>
                                <a:rPr lang="en-US" altLang="zh-CN" sz="2400" b="1" i="1">
                                  <a:latin typeface="Cambria Math" panose="02040503050406030204" pitchFamily="18" charset="0"/>
                                </a:rPr>
                                <m:t>+</m:t>
                              </m:r>
                              <m:r>
                                <a:rPr lang="en-US" altLang="zh-CN" sz="2400" b="1" i="1">
                                  <a:latin typeface="Cambria Math" panose="02040503050406030204" pitchFamily="18" charset="0"/>
                                </a:rPr>
                                <m:t>𝒉</m:t>
                              </m:r>
                            </m:e>
                          </m:d>
                          <m:r>
                            <a:rPr lang="en-US" altLang="zh-CN" sz="2400" b="1" i="1">
                              <a:latin typeface="Cambria Math" panose="02040503050406030204" pitchFamily="18" charset="0"/>
                            </a:rPr>
                            <m:t>−</m:t>
                          </m:r>
                          <m:r>
                            <a:rPr lang="en-US" altLang="zh-CN" sz="2400" b="1" i="1">
                              <a:latin typeface="Cambria Math" panose="02040503050406030204" pitchFamily="18" charset="0"/>
                            </a:rPr>
                            <m:t>𝑭</m:t>
                          </m:r>
                          <m:d>
                            <m:dPr>
                              <m:ctrlPr>
                                <a:rPr lang="zh-CN" altLang="zh-CN" sz="2400" i="1">
                                  <a:latin typeface="Cambria Math"/>
                                </a:rPr>
                              </m:ctrlPr>
                            </m:dPr>
                            <m:e>
                              <m:r>
                                <a:rPr lang="en-US" altLang="zh-CN" sz="2400" b="1" i="1">
                                  <a:latin typeface="Cambria Math" panose="02040503050406030204" pitchFamily="18" charset="0"/>
                                </a:rPr>
                                <m:t>𝝎</m:t>
                              </m:r>
                            </m:e>
                          </m:d>
                        </m:e>
                      </m:d>
                      <m:r>
                        <a:rPr lang="en-US" altLang="zh-CN" sz="2400" b="1" i="1" smtClean="0">
                          <a:latin typeface="Cambria Math" panose="02040503050406030204" pitchFamily="18" charset="0"/>
                        </a:rPr>
                        <m:t>=</m:t>
                      </m:r>
                      <m:d>
                        <m:dPr>
                          <m:begChr m:val="|"/>
                          <m:endChr m:val="|"/>
                          <m:ctrlPr>
                            <a:rPr lang="en-US" altLang="zh-CN" sz="2400" i="1">
                              <a:latin typeface="Cambria Math"/>
                            </a:rPr>
                          </m:ctrlPr>
                        </m:dPr>
                        <m:e>
                          <m:nary>
                            <m:naryPr>
                              <m:limLoc m:val="subSup"/>
                              <m:ctrlPr>
                                <a:rPr lang="zh-CN" altLang="zh-CN" sz="2400" i="1">
                                  <a:latin typeface="Cambria Math"/>
                                </a:rPr>
                              </m:ctrlPr>
                            </m:naryPr>
                            <m:sub>
                              <m:r>
                                <a:rPr lang="en-US" altLang="zh-CN" sz="2400" i="1">
                                  <a:latin typeface="Cambria Math" panose="02040503050406030204" pitchFamily="18" charset="0"/>
                                </a:rPr>
                                <m:t>−∞</m:t>
                              </m:r>
                            </m:sub>
                            <m:sup>
                              <m:r>
                                <a:rPr lang="en-US" altLang="zh-CN" sz="2400" i="1">
                                  <a:latin typeface="Cambria Math" panose="02040503050406030204" pitchFamily="18" charset="0"/>
                                </a:rPr>
                                <m:t>∞</m:t>
                              </m:r>
                            </m:sup>
                            <m:e>
                              <m:r>
                                <a:rPr lang="en-US" altLang="zh-CN" sz="2400" i="1">
                                  <a:latin typeface="Cambria Math" panose="02040503050406030204" pitchFamily="18" charset="0"/>
                                </a:rPr>
                                <m:t>𝒇</m:t>
                              </m:r>
                              <m:d>
                                <m:dPr>
                                  <m:ctrlPr>
                                    <a:rPr lang="zh-CN" altLang="zh-CN" sz="2400" i="1">
                                      <a:latin typeface="Cambria Math"/>
                                    </a:rPr>
                                  </m:ctrlPr>
                                </m:dPr>
                                <m:e>
                                  <m:r>
                                    <a:rPr lang="en-US" altLang="zh-CN" sz="2400" i="1">
                                      <a:latin typeface="Cambria Math" panose="02040503050406030204" pitchFamily="18" charset="0"/>
                                    </a:rPr>
                                    <m:t>𝒕</m:t>
                                  </m:r>
                                </m:e>
                              </m:d>
                              <m:d>
                                <m:dPr>
                                  <m:ctrlPr>
                                    <a:rPr lang="en-US" altLang="zh-CN" sz="2400" b="1" i="1" smtClean="0">
                                      <a:latin typeface="Cambria Math"/>
                                    </a:rPr>
                                  </m:ctrlPr>
                                </m:dPr>
                                <m:e>
                                  <m:sSup>
                                    <m:sSupPr>
                                      <m:ctrlPr>
                                        <a:rPr lang="zh-CN" altLang="zh-CN" sz="2400" i="1">
                                          <a:latin typeface="Cambria Math"/>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m:t>
                                      </m:r>
                                      <m:r>
                                        <a:rPr lang="en-US" altLang="zh-CN" sz="2400" i="1">
                                          <a:latin typeface="Cambria Math" panose="02040503050406030204" pitchFamily="18" charset="0"/>
                                        </a:rPr>
                                        <m:t>𝒊</m:t>
                                      </m:r>
                                      <m:d>
                                        <m:dPr>
                                          <m:ctrlPr>
                                            <a:rPr lang="en-US" altLang="zh-CN" sz="2400" b="1" i="1" smtClean="0">
                                              <a:latin typeface="Cambria Math"/>
                                            </a:rPr>
                                          </m:ctrlPr>
                                        </m:dPr>
                                        <m:e>
                                          <m:r>
                                            <a:rPr lang="en-US" altLang="zh-CN" sz="2400" i="1">
                                              <a:latin typeface="Cambria Math" panose="02040503050406030204" pitchFamily="18" charset="0"/>
                                            </a:rPr>
                                            <m:t>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𝒉</m:t>
                                          </m:r>
                                        </m:e>
                                      </m:d>
                                      <m:r>
                                        <a:rPr lang="en-US" altLang="zh-CN" sz="2400" i="1">
                                          <a:latin typeface="Cambria Math" panose="02040503050406030204" pitchFamily="18" charset="0"/>
                                        </a:rPr>
                                        <m:t>𝒕</m:t>
                                      </m:r>
                                    </m:sup>
                                  </m:sSup>
                                  <m:r>
                                    <a:rPr lang="en-US" altLang="zh-CN" sz="2400" b="1" i="1" smtClean="0">
                                      <a:latin typeface="Cambria Math" panose="02040503050406030204" pitchFamily="18" charset="0"/>
                                    </a:rPr>
                                    <m:t>−</m:t>
                                  </m:r>
                                  <m:sSup>
                                    <m:sSupPr>
                                      <m:ctrlPr>
                                        <a:rPr lang="zh-CN" altLang="zh-CN" sz="2400" i="1">
                                          <a:latin typeface="Cambria Math"/>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m:t>
                                      </m:r>
                                      <m:r>
                                        <a:rPr lang="en-US" altLang="zh-CN" sz="2400" i="1">
                                          <a:latin typeface="Cambria Math" panose="02040503050406030204" pitchFamily="18" charset="0"/>
                                        </a:rPr>
                                        <m:t>𝒊</m:t>
                                      </m:r>
                                      <m:r>
                                        <a:rPr lang="en-US" altLang="zh-CN" sz="2400" i="1">
                                          <a:latin typeface="Cambria Math" panose="02040503050406030204" pitchFamily="18" charset="0"/>
                                        </a:rPr>
                                        <m:t>𝝎</m:t>
                                      </m:r>
                                      <m:r>
                                        <a:rPr lang="en-US" altLang="zh-CN" sz="2400" i="1">
                                          <a:latin typeface="Cambria Math" panose="02040503050406030204" pitchFamily="18" charset="0"/>
                                        </a:rPr>
                                        <m:t>𝒕</m:t>
                                      </m:r>
                                    </m:sup>
                                  </m:sSup>
                                </m:e>
                              </m:d>
                              <m:r>
                                <a:rPr lang="en-US" altLang="zh-CN" sz="2400" i="1">
                                  <a:latin typeface="Cambria Math" panose="02040503050406030204" pitchFamily="18" charset="0"/>
                                </a:rPr>
                                <m:t>𝐝</m:t>
                              </m:r>
                              <m:r>
                                <a:rPr lang="en-US" altLang="zh-CN" sz="2400" i="1">
                                  <a:latin typeface="Cambria Math" panose="02040503050406030204" pitchFamily="18" charset="0"/>
                                </a:rPr>
                                <m:t>𝒕</m:t>
                              </m:r>
                            </m:e>
                          </m:nary>
                        </m:e>
                      </m:d>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nary>
                        <m:naryPr>
                          <m:limLoc m:val="subSup"/>
                          <m:ctrlPr>
                            <a:rPr lang="zh-CN" altLang="zh-CN" i="1">
                              <a:latin typeface="Cambria Math"/>
                            </a:rPr>
                          </m:ctrlPr>
                        </m:naryPr>
                        <m:sub>
                          <m:r>
                            <a:rPr lang="en-US" altLang="zh-CN" i="1">
                              <a:latin typeface="Cambria Math" panose="02040503050406030204" pitchFamily="18" charset="0"/>
                            </a:rPr>
                            <m:t>−∞</m:t>
                          </m:r>
                        </m:sub>
                        <m:sup>
                          <m:r>
                            <a:rPr lang="en-US" altLang="zh-CN" i="1">
                              <a:latin typeface="Cambria Math" panose="02040503050406030204" pitchFamily="18" charset="0"/>
                            </a:rPr>
                            <m:t>∞</m:t>
                          </m:r>
                        </m:sup>
                        <m:e>
                          <m:d>
                            <m:dPr>
                              <m:begChr m:val="|"/>
                              <m:endChr m:val="|"/>
                              <m:ctrlPr>
                                <a:rPr lang="en-US" altLang="zh-CN" b="1" i="1" smtClean="0">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rPr>
                                    <m:t>𝝎</m:t>
                                  </m:r>
                                  <m:r>
                                    <a:rPr lang="en-US" altLang="zh-CN" i="1">
                                      <a:latin typeface="Cambria Math" panose="02040503050406030204" pitchFamily="18" charset="0"/>
                                    </a:rPr>
                                    <m:t>𝒕</m:t>
                                  </m:r>
                                </m:sup>
                              </m:sSup>
                            </m:e>
                          </m:d>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panose="02040503050406030204" pitchFamily="18" charset="0"/>
                                    </a:rPr>
                                    <m:t>𝒆</m:t>
                                  </m:r>
                                </m:e>
                                <m:sup>
                                  <m:r>
                                    <a:rPr lang="en-US" altLang="zh-CN" i="1">
                                      <a:latin typeface="Cambria Math" panose="02040503050406030204" pitchFamily="18" charset="0"/>
                                    </a:rPr>
                                    <m:t>−</m:t>
                                  </m:r>
                                  <m:r>
                                    <a:rPr lang="en-US" altLang="zh-CN" i="1">
                                      <a:latin typeface="Cambria Math" panose="02040503050406030204" pitchFamily="18" charset="0"/>
                                    </a:rPr>
                                    <m:t>𝒊𝒉𝒕</m:t>
                                  </m:r>
                                </m:sup>
                              </m:sSup>
                              <m:r>
                                <a:rPr lang="en-US" altLang="zh-CN" i="1">
                                  <a:latin typeface="Cambria Math" panose="02040503050406030204" pitchFamily="18" charset="0"/>
                                </a:rPr>
                                <m:t>−</m:t>
                              </m:r>
                              <m:r>
                                <a:rPr lang="en-US" altLang="zh-CN" i="1">
                                  <a:latin typeface="Cambria Math" panose="02040503050406030204" pitchFamily="18" charset="0"/>
                                </a:rPr>
                                <m:t>𝟏</m:t>
                              </m:r>
                            </m:e>
                          </m:d>
                          <m:d>
                            <m:dPr>
                              <m:begChr m:val="|"/>
                              <m:endChr m:val="|"/>
                              <m:ctrlPr>
                                <a:rPr lang="zh-CN" altLang="zh-CN" i="1">
                                  <a:latin typeface="Cambria Math"/>
                                </a:rPr>
                              </m:ctrlPr>
                            </m:dPr>
                            <m:e>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e>
                          </m:d>
                          <m:r>
                            <a:rPr lang="en-US" altLang="zh-CN" i="1">
                              <a:latin typeface="Cambria Math" panose="02040503050406030204" pitchFamily="18" charset="0"/>
                            </a:rPr>
                            <m:t>𝐝</m:t>
                          </m:r>
                          <m:r>
                            <a:rPr lang="en-US" altLang="zh-CN" i="1">
                              <a:latin typeface="Cambria Math" panose="02040503050406030204" pitchFamily="18" charset="0"/>
                            </a:rPr>
                            <m:t>𝒕</m:t>
                          </m:r>
                        </m:e>
                      </m:nary>
                    </m:oMath>
                  </m:oMathPara>
                </a14:m>
                <a:endParaRPr lang="en-US" altLang="zh-CN" i="1" dirty="0" smtClean="0">
                  <a:latin typeface="Cambria Math" panose="02040503050406030204" pitchFamily="18" charset="0"/>
                </a:endParaRPr>
              </a:p>
              <a:p>
                <a:pPr marL="109537" indent="0">
                  <a:lnSpc>
                    <a:spcPct val="114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limLoc m:val="subSup"/>
                          <m:ctrlPr>
                            <a:rPr lang="zh-CN" altLang="zh-CN" i="1" smtClean="0">
                              <a:latin typeface="Cambria Math"/>
                            </a:rPr>
                          </m:ctrlPr>
                        </m:naryPr>
                        <m:sub>
                          <m:r>
                            <a:rPr lang="en-US" altLang="zh-CN" b="1" i="1">
                              <a:latin typeface="Cambria Math" panose="02040503050406030204" pitchFamily="18" charset="0"/>
                            </a:rPr>
                            <m:t>−∞</m:t>
                          </m:r>
                        </m:sub>
                        <m:sup>
                          <m:r>
                            <a:rPr lang="en-US" altLang="zh-CN" b="1" i="1">
                              <a:latin typeface="Cambria Math" panose="02040503050406030204" pitchFamily="18" charset="0"/>
                            </a:rPr>
                            <m:t>∞</m:t>
                          </m:r>
                        </m:sup>
                        <m:e>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𝒉𝒕</m:t>
                                  </m:r>
                                </m:sup>
                              </m:sSup>
                              <m:r>
                                <a:rPr lang="en-US" altLang="zh-CN" b="1" i="1">
                                  <a:latin typeface="Cambria Math" panose="02040503050406030204" pitchFamily="18" charset="0"/>
                                </a:rPr>
                                <m:t>−</m:t>
                              </m:r>
                              <m:r>
                                <a:rPr lang="en-US" altLang="zh-CN" b="1" i="1">
                                  <a:latin typeface="Cambria Math" panose="02040503050406030204" pitchFamily="18" charset="0"/>
                                </a:rPr>
                                <m:t>𝟏</m:t>
                              </m:r>
                            </m:e>
                          </m:d>
                          <m:d>
                            <m:dPr>
                              <m:begChr m:val="|"/>
                              <m:endChr m:val="|"/>
                              <m:ctrlPr>
                                <a:rPr lang="zh-CN" altLang="zh-CN" i="1">
                                  <a:latin typeface="Cambria Math"/>
                                </a:rPr>
                              </m:ctrlPr>
                            </m:dPr>
                            <m:e>
                              <m:r>
                                <a:rPr lang="en-US" altLang="zh-CN" b="1" i="1">
                                  <a:latin typeface="Cambria Math" panose="02040503050406030204" pitchFamily="18" charset="0"/>
                                </a:rPr>
                                <m:t>𝒇</m:t>
                              </m:r>
                              <m:d>
                                <m:dPr>
                                  <m:ctrlPr>
                                    <a:rPr lang="zh-CN" altLang="zh-CN" i="1">
                                      <a:latin typeface="Cambria Math"/>
                                    </a:rPr>
                                  </m:ctrlPr>
                                </m:dPr>
                                <m:e>
                                  <m:r>
                                    <a:rPr lang="en-US" altLang="zh-CN" b="1" i="1">
                                      <a:latin typeface="Cambria Math" panose="02040503050406030204" pitchFamily="18" charset="0"/>
                                    </a:rPr>
                                    <m:t>𝒕</m:t>
                                  </m:r>
                                </m:e>
                              </m:d>
                            </m:e>
                          </m:d>
                          <m:r>
                            <a:rPr lang="en-US" altLang="zh-CN" b="1" i="1">
                              <a:latin typeface="Cambria Math" panose="02040503050406030204" pitchFamily="18" charset="0"/>
                            </a:rPr>
                            <m:t>𝐝</m:t>
                          </m:r>
                          <m:r>
                            <a:rPr lang="en-US" altLang="zh-CN" b="1" i="1">
                              <a:latin typeface="Cambria Math" panose="02040503050406030204" pitchFamily="18" charset="0"/>
                            </a:rPr>
                            <m:t>𝒕</m:t>
                          </m:r>
                        </m:e>
                      </m:nary>
                      <m:r>
                        <a:rPr lang="en-US" altLang="zh-CN" b="1" i="1" smtClean="0">
                          <a:latin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   </m:t>
                      </m:r>
                      <m:r>
                        <a:rPr lang="en-US" altLang="zh-CN" b="1" i="0" smtClean="0">
                          <a:latin typeface="Cambria Math" panose="02040503050406030204" pitchFamily="18" charset="0"/>
                          <a:ea typeface="Cambria Math" panose="02040503050406030204" pitchFamily="18" charset="0"/>
                        </a:rPr>
                        <m:t>𝟎</m:t>
                      </m:r>
                    </m:oMath>
                  </m:oMathPara>
                </a14:m>
                <a:endParaRPr lang="zh-CN" altLang="zh-CN" dirty="0"/>
              </a:p>
              <a:p>
                <a:pPr>
                  <a:lnSpc>
                    <a:spcPct val="125000"/>
                  </a:lnSpc>
                </a:pPr>
                <a:r>
                  <a:rPr lang="zh-CN" altLang="zh-CN" dirty="0"/>
                  <a:t>而且，对任意的</a:t>
                </a:r>
                <a:r>
                  <a:rPr lang="en-US" altLang="zh-CN" dirty="0" smtClean="0"/>
                  <a:t/>
                </a:r>
                <a14:m>
                  <m:oMath xmlns:m="http://schemas.openxmlformats.org/officeDocument/2006/math">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smtClean="0">
                        <a:latin typeface="Cambria Math" panose="02040503050406030204" pitchFamily="18" charset="0"/>
                      </a:rPr>
                      <m:t>ℝ</m:t>
                    </m:r>
                  </m:oMath>
                </a14:m>
                <a:r>
                  <a:rPr lang="en-US" altLang="zh-CN" dirty="0" smtClean="0"/>
                  <a:t/>
                </a:r>
                <a:r>
                  <a:rPr lang="zh-CN" altLang="zh-CN" dirty="0" smtClean="0"/>
                  <a:t>有</a:t>
                </a:r>
                <a14:m>
                  <m:oMath xmlns:m="http://schemas.openxmlformats.org/officeDocument/2006/math">
                    <m:r>
                      <a:rPr lang="zh-CN" altLang="en-US" dirty="0">
                        <a:latin typeface="Cambria Math" panose="02040503050406030204" pitchFamily="18" charset="0"/>
                      </a:rPr>
                      <m:t>：</m:t>
                    </m:r>
                    <m:func>
                      <m:funcPr>
                        <m:ctrlPr>
                          <a:rPr lang="zh-CN" altLang="zh-CN" i="1">
                            <a:latin typeface="Cambria Math"/>
                          </a:rPr>
                        </m:ctrlPr>
                      </m:funcPr>
                      <m:fName>
                        <m:limLow>
                          <m:limLowPr>
                            <m:ctrlPr>
                              <a:rPr lang="zh-CN" altLang="zh-CN" i="1">
                                <a:latin typeface="Cambria Math"/>
                              </a:rPr>
                            </m:ctrlPr>
                          </m:limLowPr>
                          <m:e>
                            <m:r>
                              <a:rPr lang="en-US" altLang="zh-CN" b="1" i="1">
                                <a:latin typeface="Cambria Math" panose="02040503050406030204" pitchFamily="18" charset="0"/>
                              </a:rPr>
                              <m:t>𝐥𝐢𝐦</m:t>
                            </m:r>
                          </m:e>
                          <m:lim>
                            <m:r>
                              <a:rPr lang="en-US" altLang="zh-CN" b="1" i="1">
                                <a:latin typeface="Cambria Math" panose="02040503050406030204" pitchFamily="18" charset="0"/>
                              </a:rPr>
                              <m:t>𝒉</m:t>
                            </m:r>
                            <m:r>
                              <a:rPr lang="en-US" altLang="zh-CN" b="1" i="1">
                                <a:latin typeface="Cambria Math" panose="02040503050406030204" pitchFamily="18" charset="0"/>
                              </a:rPr>
                              <m:t>→</m:t>
                            </m:r>
                            <m:r>
                              <a:rPr lang="en-US" altLang="zh-CN" b="1" i="1">
                                <a:latin typeface="Cambria Math" panose="02040503050406030204" pitchFamily="18" charset="0"/>
                              </a:rPr>
                              <m:t>𝟎</m:t>
                            </m:r>
                          </m:lim>
                        </m:limLow>
                      </m:fName>
                      <m:e>
                        <m:d>
                          <m:dPr>
                            <m:begChr m:val="|"/>
                            <m:endChr m:val="|"/>
                            <m:ctrlPr>
                              <a:rPr lang="zh-CN" altLang="zh-CN" i="1">
                                <a:latin typeface="Cambria Math"/>
                              </a:rPr>
                            </m:ctrlPr>
                          </m:dPr>
                          <m:e>
                            <m:sSup>
                              <m:sSupPr>
                                <m:ctrlPr>
                                  <a:rPr lang="zh-CN" altLang="zh-CN" i="1">
                                    <a:latin typeface="Cambria Math"/>
                                  </a:rPr>
                                </m:ctrlPr>
                              </m:sSupPr>
                              <m:e>
                                <m:r>
                                  <a:rPr lang="en-US" altLang="zh-CN" b="1" i="1">
                                    <a:latin typeface="Cambria Math" panose="02040503050406030204" pitchFamily="18" charset="0"/>
                                  </a:rPr>
                                  <m:t>𝒆</m:t>
                                </m:r>
                              </m:e>
                              <m:sup>
                                <m:r>
                                  <a:rPr lang="en-US" altLang="zh-CN" b="1" i="1">
                                    <a:latin typeface="Cambria Math" panose="02040503050406030204" pitchFamily="18" charset="0"/>
                                  </a:rPr>
                                  <m:t>−</m:t>
                                </m:r>
                                <m:r>
                                  <a:rPr lang="en-US" altLang="zh-CN" b="1" i="1" smtClean="0">
                                    <a:latin typeface="Cambria Math" panose="02040503050406030204" pitchFamily="18" charset="0"/>
                                  </a:rPr>
                                  <m:t>𝒊</m:t>
                                </m:r>
                                <m:r>
                                  <a:rPr lang="en-US" altLang="zh-CN" b="1" i="1">
                                    <a:latin typeface="Cambria Math" panose="02040503050406030204" pitchFamily="18" charset="0"/>
                                  </a:rPr>
                                  <m:t>𝒉𝒕</m:t>
                                </m:r>
                              </m:sup>
                            </m:sSup>
                            <m:r>
                              <a:rPr lang="en-US" altLang="zh-CN" b="1" i="1">
                                <a:latin typeface="Cambria Math" panose="02040503050406030204" pitchFamily="18" charset="0"/>
                              </a:rPr>
                              <m:t>−</m:t>
                            </m:r>
                            <m:r>
                              <a:rPr lang="en-US" altLang="zh-CN" b="1" i="1">
                                <a:latin typeface="Cambria Math" panose="02040503050406030204" pitchFamily="18" charset="0"/>
                              </a:rPr>
                              <m:t>𝟏</m:t>
                            </m:r>
                          </m:e>
                        </m:d>
                      </m:e>
                    </m:func>
                    <m:r>
                      <a:rPr lang="en-US" altLang="zh-CN" b="1" i="1">
                        <a:latin typeface="Cambria Math" panose="02040503050406030204" pitchFamily="18" charset="0"/>
                      </a:rPr>
                      <m:t>=</m:t>
                    </m:r>
                    <m:r>
                      <a:rPr lang="en-US" altLang="zh-CN" b="1" i="1">
                        <a:latin typeface="Cambria Math" panose="02040503050406030204" pitchFamily="18" charset="0"/>
                      </a:rPr>
                      <m:t>𝟎</m:t>
                    </m:r>
                  </m:oMath>
                </a14:m>
                <a:endParaRPr lang="zh-CN" altLang="zh-CN" dirty="0"/>
              </a:p>
              <a:p>
                <a:pPr>
                  <a:lnSpc>
                    <a:spcPct val="125000"/>
                  </a:lnSpc>
                </a:pPr>
                <a:r>
                  <a:rPr lang="zh-CN" altLang="en-US" dirty="0" smtClean="0"/>
                  <a:t>再由</a:t>
                </a:r>
                <a:r>
                  <a:rPr lang="en-US" altLang="zh-CN" dirty="0" smtClean="0"/>
                  <a:t/>
                </a:r>
                <a14:m>
                  <m:oMath xmlns:m="http://schemas.openxmlformats.org/officeDocument/2006/math">
                    <m:r>
                      <a:rPr lang="en-US" altLang="zh-CN" i="1">
                        <a:latin typeface="Cambria Math" panose="02040503050406030204" pitchFamily="18" charset="0"/>
                      </a:rPr>
                      <m:t>𝒇</m:t>
                    </m:r>
                    <m:d>
                      <m:dPr>
                        <m:ctrlPr>
                          <a:rPr lang="zh-CN" altLang="zh-CN" i="1">
                            <a:latin typeface="Cambria Math"/>
                          </a:rPr>
                        </m:ctrlPr>
                      </m:dPr>
                      <m:e>
                        <m:r>
                          <a:rPr lang="en-US" altLang="zh-CN" i="1">
                            <a:latin typeface="Cambria Math" panose="02040503050406030204" pitchFamily="18" charset="0"/>
                          </a:rPr>
                          <m:t>𝒕</m:t>
                        </m:r>
                      </m:e>
                    </m:d>
                  </m:oMath>
                </a14:m>
                <a:r>
                  <a:rPr lang="en-US" altLang="zh-CN" dirty="0"/>
                  <a:t/>
                </a:r>
                <a:r>
                  <a:rPr lang="zh-CN" altLang="zh-CN" dirty="0"/>
                  <a:t>的绝对可积性</a:t>
                </a:r>
                <a:r>
                  <a:rPr lang="zh-CN" altLang="zh-CN" dirty="0" smtClean="0"/>
                  <a:t>可知</a:t>
                </a:r>
                <a:r>
                  <a:rPr lang="zh-CN" altLang="en-US" dirty="0" smtClean="0"/>
                  <a:t>，上式趋于零。</a:t>
                </a:r>
                <a:endParaRPr lang="zh-CN" altLang="zh-CN" dirty="0"/>
              </a:p>
              <a:p>
                <a:pPr>
                  <a:lnSpc>
                    <a:spcPct val="125000"/>
                  </a:lnSpc>
                </a:pPr>
                <a:r>
                  <a:rPr lang="zh-CN" altLang="zh-CN" dirty="0" smtClean="0"/>
                  <a:t>故知</a:t>
                </a:r>
                <a:r>
                  <a:rPr lang="zh-CN" altLang="zh-CN" dirty="0"/>
                  <a:t>，</a:t>
                </a:r>
                <a14:m>
                  <m:oMath xmlns:m="http://schemas.openxmlformats.org/officeDocument/2006/math">
                    <m:r>
                      <a:rPr lang="en-US" altLang="zh-CN" b="1" i="1">
                        <a:latin typeface="Cambria Math" panose="02040503050406030204" pitchFamily="18" charset="0"/>
                      </a:rPr>
                      <m:t>𝑭</m:t>
                    </m:r>
                    <m:d>
                      <m:dPr>
                        <m:ctrlPr>
                          <a:rPr lang="zh-CN" altLang="zh-CN" i="1">
                            <a:latin typeface="Cambria Math"/>
                          </a:rPr>
                        </m:ctrlPr>
                      </m:dPr>
                      <m:e>
                        <m:r>
                          <a:rPr lang="en-US" altLang="zh-CN" b="1" i="1">
                            <a:latin typeface="Cambria Math" panose="02040503050406030204" pitchFamily="18" charset="0"/>
                          </a:rPr>
                          <m:t>𝝎</m:t>
                        </m:r>
                      </m:e>
                    </m:d>
                  </m:oMath>
                </a14:m>
                <a:r>
                  <a:rPr lang="en-US" altLang="zh-CN" dirty="0" smtClean="0"/>
                  <a:t/>
                </a:r>
                <a:r>
                  <a:rPr lang="zh-CN" altLang="zh-CN" dirty="0" smtClean="0"/>
                  <a:t>连续</a:t>
                </a:r>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27584" y="620688"/>
                <a:ext cx="7992888" cy="5256584"/>
              </a:xfrm>
              <a:blipFill>
                <a:blip r:embed="rId2" cstate="print"/>
                <a:stretch>
                  <a:fillRect l="-76" t="-1624" b="-35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A7F043D-13BB-4937-88A0-3A2E6D0AFEFB}" type="datetime8">
              <a:rPr lang="zh-CN" altLang="en-US" smtClean="0"/>
              <a:pPr>
                <a:defRPr/>
              </a:pPr>
              <a:t>2018年9月10日1时32分</a:t>
            </a:fld>
            <a:endParaRPr lang="zh-CN" altLang="en-US" dirty="0"/>
          </a:p>
        </p:txBody>
      </p:sp>
      <p:sp>
        <p:nvSpPr>
          <p:cNvPr id="5" name="灯片编号占位符 4"/>
          <p:cNvSpPr>
            <a:spLocks noGrp="1"/>
          </p:cNvSpPr>
          <p:nvPr>
            <p:ph type="sldNum" sz="quarter" idx="11"/>
          </p:nvPr>
        </p:nvSpPr>
        <p:spPr/>
        <p:txBody>
          <a:bodyPr/>
          <a:lstStyle/>
          <a:p>
            <a:pPr>
              <a:defRPr/>
            </a:pPr>
            <a:fld id="{FB2615AA-5271-4F29-B887-B2A1B604CA63}" type="slidenum">
              <a:rPr lang="zh-CN" altLang="en-US" smtClean="0"/>
              <a:pPr>
                <a:defRPr/>
              </a:pPr>
              <a:t>99</a:t>
            </a:fld>
            <a:endParaRPr lang="zh-CN" altLang="en-US"/>
          </a:p>
        </p:txBody>
      </p:sp>
      <p:sp>
        <p:nvSpPr>
          <p:cNvPr id="7" name="矩形 6"/>
          <p:cNvSpPr/>
          <p:nvPr/>
        </p:nvSpPr>
        <p:spPr>
          <a:xfrm>
            <a:off x="6156176" y="2996952"/>
            <a:ext cx="1584176" cy="10268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020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par>
                          <p:cTn id="32" fill="hold">
                            <p:stCondLst>
                              <p:cond delay="500"/>
                            </p:stCondLst>
                            <p:childTnLst>
                              <p:par>
                                <p:cTn id="33" presetID="22" presetClass="exit" presetSubtype="8" fill="hold" grpId="0" nodeType="afterEffect">
                                  <p:stCondLst>
                                    <p:cond delay="0"/>
                                  </p:stCondLst>
                                  <p:childTnLst>
                                    <p:animEffect transition="out" filter="wipe(left)">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市">
  <a:themeElements>
    <a:clrScheme name="自定义 1">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C00000"/>
      </a:hlink>
      <a:folHlink>
        <a:srgbClr val="C2A874"/>
      </a:folHlink>
    </a:clrScheme>
    <a:fontScheme name="都市">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1 6 " ? > < Y i W e i   x m l n s : x s i = " h t t p : / / w w w . w 3 . o r g / 2 0 0 1 / X M L S c h e m a - i n s t a n c e "   x m l n s : x s d = " h t t p : / / w w w . w 3 . o r g / 2 0 0 1 / X M L S c h e m a "   Y i W e i I d = " Y i W e i 2 0 1 8 "   x m l n s = " h t t p : / / x u e . y i n l e . c c / v s t o / a d d i n " > < S y s t e m I n f o   x m l n s = " "   Y i W e i S y s t e m I d = " Y i W e i S y s t e m 2 0 1 8 "   F i l e I d = " 2 0 1 8 0 9 1 0 1 3 3 2 3 8 "   T e l = " " / > < / Y i W e i > 
</file>

<file path=customXml/itemProps1.xml><?xml version="1.0" encoding="utf-8"?>
<ds:datastoreItem xmlns:ds="http://schemas.openxmlformats.org/officeDocument/2006/customXml" ds:itemID="{E7B1498B-08BD-4B92-90C7-C5309C773A7E}">
  <ds:schemaRefs>
    <ds:schemaRef ds:uri="http://www.w3.org/2001/XMLSchema"/>
    <ds:schemaRef ds:uri="http://xue.yinle.cc/vsto/addin"/>
  </ds:schemaRefs>
</ds:datastoreItem>
</file>

<file path=docProps/app.xml><?xml version="1.0" encoding="utf-8"?>
<Properties xmlns="http://schemas.openxmlformats.org/officeDocument/2006/extended-properties" xmlns:vt="http://schemas.openxmlformats.org/officeDocument/2006/docPropsVTypes">
  <Template>Urban</Template>
  <TotalTime>10198</TotalTime>
  <Words>2156</Words>
  <Application>Microsoft Office PowerPoint</Application>
  <PresentationFormat>全屏显示(4:3)</PresentationFormat>
  <Paragraphs>1147</Paragraphs>
  <Slides>187</Slides>
  <Notes>84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187</vt:i4>
      </vt:variant>
    </vt:vector>
  </HeadingPairs>
  <TitlesOfParts>
    <vt:vector size="190" baseType="lpstr">
      <vt:lpstr>都市</vt:lpstr>
      <vt:lpstr>Equation</vt:lpstr>
      <vt:lpstr>MathType 6.0 Equation</vt:lpstr>
      <vt:lpstr>Fourier 变换</vt:lpstr>
      <vt:lpstr>课程要求</vt:lpstr>
      <vt:lpstr>Fourier 变 换</vt:lpstr>
      <vt:lpstr>第一节 Fourier 级数与 Fourier 积分</vt:lpstr>
      <vt:lpstr>幻灯片 5</vt:lpstr>
      <vt:lpstr>幻灯片 6</vt:lpstr>
      <vt:lpstr>幻灯片 7</vt:lpstr>
      <vt:lpstr>Fourier 的工作</vt:lpstr>
      <vt:lpstr>Dirichlet 定理</vt:lpstr>
      <vt:lpstr>Fourier 级数的系数</vt:lpstr>
      <vt:lpstr>幻灯片 11</vt:lpstr>
      <vt:lpstr>指数形式</vt:lpstr>
      <vt:lpstr>指数形式的系数</vt:lpstr>
      <vt:lpstr>幻灯片 14</vt:lpstr>
      <vt:lpstr>幻灯片 15</vt:lpstr>
      <vt:lpstr>指数形式的系数</vt:lpstr>
      <vt:lpstr>Fourier级数的意义</vt:lpstr>
      <vt:lpstr>频谱分析</vt:lpstr>
      <vt:lpstr>指数形式的频谱计算</vt:lpstr>
      <vt:lpstr>瑞利（Rayleigh）等式</vt:lpstr>
      <vt:lpstr>频谱图</vt:lpstr>
      <vt:lpstr>幻灯片 22</vt:lpstr>
      <vt:lpstr>幻灯片 23</vt:lpstr>
      <vt:lpstr>矩形函数的Fourier积分</vt:lpstr>
      <vt:lpstr>幻灯片 25</vt:lpstr>
      <vt:lpstr>幻灯片 26</vt:lpstr>
      <vt:lpstr>幻灯片 27</vt:lpstr>
      <vt:lpstr>幻灯片 28</vt:lpstr>
      <vt:lpstr>幻灯片 29</vt:lpstr>
      <vt:lpstr>幻灯片 30</vt:lpstr>
      <vt:lpstr>幻灯片 31</vt:lpstr>
      <vt:lpstr>Fourier积分公式</vt:lpstr>
      <vt:lpstr>幻灯片 33</vt:lpstr>
      <vt:lpstr>幻灯片 34</vt:lpstr>
      <vt:lpstr>Fourier 积分定理</vt:lpstr>
      <vt:lpstr>第二节 Fourier变换</vt:lpstr>
      <vt:lpstr>三角形式的积分公式</vt:lpstr>
      <vt:lpstr>幻灯片 38</vt:lpstr>
      <vt:lpstr>幻灯片 39</vt:lpstr>
      <vt:lpstr>计算广义积分</vt:lpstr>
      <vt:lpstr>幻灯片 41</vt:lpstr>
      <vt:lpstr>幻灯片 42</vt:lpstr>
      <vt:lpstr> </vt:lpstr>
      <vt:lpstr>指数衰减函数</vt:lpstr>
      <vt:lpstr>幻灯片 45</vt:lpstr>
      <vt:lpstr>幻灯片 46</vt:lpstr>
      <vt:lpstr>指数函数</vt:lpstr>
      <vt:lpstr>幻灯片 48</vt:lpstr>
      <vt:lpstr>指数函数</vt:lpstr>
      <vt:lpstr>幻灯片 50</vt:lpstr>
      <vt:lpstr>高斯函数（钟形脉冲函数 ）</vt:lpstr>
      <vt:lpstr>幻灯片 52</vt:lpstr>
      <vt:lpstr>幻灯片 53</vt:lpstr>
      <vt:lpstr>高斯积分</vt:lpstr>
      <vt:lpstr>幻灯片 55</vt:lpstr>
      <vt:lpstr>幻灯片 56</vt:lpstr>
      <vt:lpstr>幻灯片 57</vt:lpstr>
      <vt:lpstr>幻灯片 58</vt:lpstr>
      <vt:lpstr>求             的Fourier逆变换</vt:lpstr>
      <vt:lpstr>频谱分析</vt:lpstr>
      <vt:lpstr>幻灯片 61</vt:lpstr>
      <vt:lpstr>幻灯片 62</vt:lpstr>
      <vt:lpstr>幻灯片 63</vt:lpstr>
      <vt:lpstr>幻灯片 64</vt:lpstr>
      <vt:lpstr>高维Fourier变换及其逆变换</vt:lpstr>
      <vt:lpstr>幻灯片 66</vt:lpstr>
      <vt:lpstr>幻灯片 67</vt:lpstr>
      <vt:lpstr>2-维矩形函数的 Fourier 变换</vt:lpstr>
      <vt:lpstr>幻灯片 69</vt:lpstr>
      <vt:lpstr>第三节  函数及广义Fourier变换</vt:lpstr>
      <vt:lpstr>物理背景</vt:lpstr>
      <vt:lpstr>幻灯片 72</vt:lpstr>
      <vt:lpstr> 函数(1927年，Paul Dirac )</vt:lpstr>
      <vt:lpstr>幻灯片 74</vt:lpstr>
      <vt:lpstr> 函数的性质</vt:lpstr>
      <vt:lpstr>幻灯片 76</vt:lpstr>
      <vt:lpstr>幻灯片 77</vt:lpstr>
      <vt:lpstr>幻灯片 78</vt:lpstr>
      <vt:lpstr>幻灯片 79</vt:lpstr>
      <vt:lpstr>幻灯片 80</vt:lpstr>
      <vt:lpstr>幻灯片 81</vt:lpstr>
      <vt:lpstr>三维  函数</vt:lpstr>
      <vt:lpstr>幻灯片 83</vt:lpstr>
      <vt:lpstr>广义 Fourier 变换</vt:lpstr>
      <vt:lpstr>幻灯片 85</vt:lpstr>
      <vt:lpstr>幻灯片 86</vt:lpstr>
      <vt:lpstr>幻灯片 87</vt:lpstr>
      <vt:lpstr>幻灯片 88</vt:lpstr>
      <vt:lpstr>第四节 Fourier变换的性质</vt:lpstr>
      <vt:lpstr>幻灯片 90</vt:lpstr>
      <vt:lpstr>幻灯片 91</vt:lpstr>
      <vt:lpstr>幻灯片 92</vt:lpstr>
      <vt:lpstr>幻灯片 93</vt:lpstr>
      <vt:lpstr>幻灯片 94</vt:lpstr>
      <vt:lpstr>幻灯片 95</vt:lpstr>
      <vt:lpstr>幻灯片 96</vt:lpstr>
      <vt:lpstr>幻灯片 97</vt:lpstr>
      <vt:lpstr>有界性与连续性</vt:lpstr>
      <vt:lpstr>幻灯片 99</vt:lpstr>
      <vt:lpstr>Riemann-Lebesgue引理</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第五节 卷积</vt:lpstr>
      <vt:lpstr>卷积的应用</vt:lpstr>
      <vt:lpstr>幻灯片 121</vt:lpstr>
      <vt:lpstr>卷积的性质</vt:lpstr>
      <vt:lpstr>幻灯片 123</vt:lpstr>
      <vt:lpstr>幻灯片 124</vt:lpstr>
      <vt:lpstr>幻灯片 125</vt:lpstr>
      <vt:lpstr>幻灯片 126</vt:lpstr>
      <vt:lpstr>幻灯片 127</vt:lpstr>
      <vt:lpstr>卷积定理</vt:lpstr>
      <vt:lpstr>幻灯片 129</vt:lpstr>
      <vt:lpstr>卷积定理的推广</vt:lpstr>
      <vt:lpstr>Parseval定理</vt:lpstr>
      <vt:lpstr>能量积分</vt:lpstr>
      <vt:lpstr>幻灯片 133</vt:lpstr>
      <vt:lpstr>高维 Fourier 变换性质</vt:lpstr>
      <vt:lpstr>幻灯片 135</vt:lpstr>
      <vt:lpstr>幻灯片 136</vt:lpstr>
      <vt:lpstr>幻灯片 137</vt:lpstr>
      <vt:lpstr>幻灯片 138</vt:lpstr>
      <vt:lpstr>幻灯片 139</vt:lpstr>
      <vt:lpstr>幻灯片 140</vt:lpstr>
      <vt:lpstr>幻灯片 141</vt:lpstr>
      <vt:lpstr>幻灯片 142</vt:lpstr>
      <vt:lpstr>幻灯片 143</vt:lpstr>
      <vt:lpstr>第六节 Fourier变换的应用</vt:lpstr>
      <vt:lpstr>计算过程</vt:lpstr>
      <vt:lpstr>积分方程求解</vt:lpstr>
      <vt:lpstr>幻灯片 147</vt:lpstr>
      <vt:lpstr>幻灯片 148</vt:lpstr>
      <vt:lpstr>幻灯片 149</vt:lpstr>
      <vt:lpstr>幻灯片 150</vt:lpstr>
      <vt:lpstr>幻灯片 151</vt:lpstr>
      <vt:lpstr>幻灯片 152</vt:lpstr>
      <vt:lpstr>常微分方程求解</vt:lpstr>
      <vt:lpstr>幻灯片 154</vt:lpstr>
      <vt:lpstr>微积分方程求解</vt:lpstr>
      <vt:lpstr>幻灯片 156</vt:lpstr>
      <vt:lpstr>幻灯片 157</vt:lpstr>
      <vt:lpstr>幻灯片 158</vt:lpstr>
      <vt:lpstr>偏微分方程求解</vt:lpstr>
      <vt:lpstr>幻灯片 160</vt:lpstr>
      <vt:lpstr>幻灯片 161</vt:lpstr>
      <vt:lpstr>幻灯片 162</vt:lpstr>
      <vt:lpstr>幻灯片 163</vt:lpstr>
      <vt:lpstr>第七节 DFT与FFT</vt:lpstr>
      <vt:lpstr>幻灯片 165</vt:lpstr>
      <vt:lpstr>幻灯片 166</vt:lpstr>
      <vt:lpstr>幻灯片 167</vt:lpstr>
      <vt:lpstr>DFT的主要性质</vt:lpstr>
      <vt:lpstr>幻灯片 169</vt:lpstr>
      <vt:lpstr>FFT(快速傅里叶变换)</vt:lpstr>
      <vt:lpstr>幻灯片 171</vt:lpstr>
      <vt:lpstr>微分方程求解</vt:lpstr>
      <vt:lpstr>幻灯片 173</vt:lpstr>
      <vt:lpstr>幻灯片 174</vt:lpstr>
      <vt:lpstr>幻灯片 175</vt:lpstr>
      <vt:lpstr>间断点</vt:lpstr>
      <vt:lpstr>极值点</vt:lpstr>
      <vt:lpstr>正交性</vt:lpstr>
      <vt:lpstr>幻灯片 179</vt:lpstr>
      <vt:lpstr>幻灯片 180</vt:lpstr>
      <vt:lpstr>Euler公式</vt:lpstr>
      <vt:lpstr>广义积分</vt:lpstr>
      <vt:lpstr>指数衰减函数</vt:lpstr>
      <vt:lpstr>高斯函数</vt:lpstr>
      <vt:lpstr>约瑟夫·傅里叶</vt:lpstr>
      <vt:lpstr>约翰·彼得·古斯塔夫·勒热纳·狄利克雷</vt:lpstr>
      <vt:lpstr>保罗·狄拉克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dingqi</dc:creator>
  <cp:lastModifiedBy>dlut</cp:lastModifiedBy>
  <cp:revision>802</cp:revision>
  <dcterms:created xsi:type="dcterms:W3CDTF">2014-10-08T07:48:06Z</dcterms:created>
  <dcterms:modified xsi:type="dcterms:W3CDTF">2018-09-10T07:11:42Z</dcterms:modified>
</cp:coreProperties>
</file>